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7" r:id="rId6"/>
    <p:sldId id="259" r:id="rId7"/>
    <p:sldId id="258" r:id="rId8"/>
    <p:sldId id="302" r:id="rId9"/>
    <p:sldId id="287" r:id="rId10"/>
    <p:sldId id="288" r:id="rId11"/>
    <p:sldId id="289" r:id="rId12"/>
    <p:sldId id="290" r:id="rId13"/>
    <p:sldId id="268" r:id="rId14"/>
    <p:sldId id="273" r:id="rId15"/>
    <p:sldId id="274" r:id="rId16"/>
    <p:sldId id="303" r:id="rId17"/>
    <p:sldId id="296" r:id="rId18"/>
    <p:sldId id="295" r:id="rId19"/>
    <p:sldId id="304" r:id="rId20"/>
    <p:sldId id="291" r:id="rId21"/>
    <p:sldId id="292" r:id="rId22"/>
    <p:sldId id="293" r:id="rId23"/>
    <p:sldId id="300" r:id="rId24"/>
    <p:sldId id="301" r:id="rId25"/>
    <p:sldId id="305" r:id="rId26"/>
    <p:sldId id="297" r:id="rId27"/>
    <p:sldId id="307" r:id="rId28"/>
    <p:sldId id="308" r:id="rId29"/>
    <p:sldId id="309" r:id="rId30"/>
    <p:sldId id="306" r:id="rId31"/>
    <p:sldId id="261" r:id="rId32"/>
    <p:sldId id="264" r:id="rId33"/>
    <p:sldId id="263" r:id="rId34"/>
    <p:sldId id="262" r:id="rId35"/>
    <p:sldId id="265" r:id="rId36"/>
    <p:sldId id="299" r:id="rId37"/>
    <p:sldId id="26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97" autoAdjust="0"/>
  </p:normalViewPr>
  <p:slideViewPr>
    <p:cSldViewPr>
      <p:cViewPr varScale="1">
        <p:scale>
          <a:sx n="64" d="100"/>
          <a:sy n="64" d="100"/>
        </p:scale>
        <p:origin x="12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85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8A7E4-1326-4E21-8390-A8C0FE5CD94C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D41A8-D836-4F2B-A6EC-98414A4A2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30509-377F-42B1-A81C-97FEEC14B67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6B77F-AFD0-449E-8D73-C625D8D10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7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1 admission per day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data analysis looked at isolated head injury (many more with multiple injuries)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A71BD-CEE5-4E2A-A72F-125938AAD4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0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970F-E059-45CF-AC19-81F14E7CE34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92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NMC-SWISH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12247"/>
            <a:ext cx="9144000" cy="3974353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C24D32-7323-4E4A-8A75-406D9CFA7EB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27F52E-263F-4DC4-9B62-62D659B1101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92" y="228600"/>
            <a:ext cx="3554136" cy="8568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MC-SWISH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12247"/>
            <a:ext cx="9144000" cy="3974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4D32-7323-4E4A-8A75-406D9CFA7EB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F52E-263F-4DC4-9B62-62D659B110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23" y="6112933"/>
            <a:ext cx="3090553" cy="7450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MC-SWISH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938618" y="1938618"/>
            <a:ext cx="6858000" cy="298076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4D32-7323-4E4A-8A75-406D9CFA7EB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F52E-263F-4DC4-9B62-62D659B110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7652" y="1299633"/>
            <a:ext cx="2177437" cy="5249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NMC-SWISH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12247"/>
            <a:ext cx="9144000" cy="39743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4D32-7323-4E4A-8A75-406D9CFA7EB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F52E-263F-4DC4-9B62-62D659B1101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23" y="6112933"/>
            <a:ext cx="3090553" cy="7450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MC-SWISH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12247"/>
            <a:ext cx="9144000" cy="3974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C1C24D32-7323-4E4A-8A75-406D9CFA7EB2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F52E-263F-4DC4-9B62-62D659B1101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23" y="6112933"/>
            <a:ext cx="3090553" cy="7450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MC-SWISH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12247"/>
            <a:ext cx="9144000" cy="39743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4D32-7323-4E4A-8A75-406D9CFA7EB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F52E-263F-4DC4-9B62-62D659B1101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23" y="6112933"/>
            <a:ext cx="3090553" cy="7450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NMC-SWISH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12247"/>
            <a:ext cx="9144000" cy="3974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4D32-7323-4E4A-8A75-406D9CFA7EB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F52E-263F-4DC4-9B62-62D659B1101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23" y="6112933"/>
            <a:ext cx="3090553" cy="7450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MC-SWISH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12247"/>
            <a:ext cx="9144000" cy="397435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4D32-7323-4E4A-8A75-406D9CFA7EB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F52E-263F-4DC4-9B62-62D659B1101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23" y="6112933"/>
            <a:ext cx="3090553" cy="7450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MC-SWISH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12247"/>
            <a:ext cx="9144000" cy="397435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4D32-7323-4E4A-8A75-406D9CFA7EB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F52E-263F-4DC4-9B62-62D659B1101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23" y="6112933"/>
            <a:ext cx="3090553" cy="7450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NMC-SWISH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12247"/>
            <a:ext cx="9144000" cy="3974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1C24D32-7323-4E4A-8A75-406D9CFA7EB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F52E-263F-4DC4-9B62-62D659B110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23" y="6112933"/>
            <a:ext cx="3090553" cy="7450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NMC-SWISH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12247"/>
            <a:ext cx="9144000" cy="397435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C24D32-7323-4E4A-8A75-406D9CFA7EB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27F52E-263F-4DC4-9B62-62D659B1101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23" y="6112933"/>
            <a:ext cx="3090553" cy="74506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NMC-SWISH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112247"/>
            <a:ext cx="9144000" cy="3974353"/>
          </a:xfrm>
          <a:prstGeom prst="rect">
            <a:avLst/>
          </a:prstGeom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C1C24D32-7323-4E4A-8A75-406D9CFA7EB2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A27F52E-263F-4DC4-9B62-62D659B1101B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23" y="6112933"/>
            <a:ext cx="3090553" cy="7450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MC-SW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3647"/>
            <a:ext cx="9144000" cy="397435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Imaging Decisions in Pediatric Trauma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5800" y="3857226"/>
            <a:ext cx="7772400" cy="202719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b="1" dirty="0" smtClean="0"/>
              <a:t>Elisha </a:t>
            </a:r>
            <a:r>
              <a:rPr lang="en-US" sz="2000" b="1" dirty="0"/>
              <a:t>G. Brownson, MD, FACS</a:t>
            </a:r>
          </a:p>
          <a:p>
            <a:pPr algn="ctr"/>
            <a:r>
              <a:rPr lang="en-US" sz="2000" i="1" dirty="0"/>
              <a:t>Trauma Medical Director</a:t>
            </a:r>
          </a:p>
          <a:p>
            <a:pPr algn="ctr"/>
            <a:r>
              <a:rPr lang="en-US" sz="2000" i="1" dirty="0"/>
              <a:t>Alaska Native Medical Center</a:t>
            </a:r>
          </a:p>
          <a:p>
            <a:pPr algn="ctr"/>
            <a:endParaRPr lang="en-US" sz="2000" i="1" dirty="0"/>
          </a:p>
          <a:p>
            <a:pPr algn="ctr"/>
            <a:r>
              <a:rPr lang="en-US" sz="1600" b="1" dirty="0"/>
              <a:t>ANTHC Tribal Health Webinar Series</a:t>
            </a:r>
          </a:p>
          <a:p>
            <a:pPr algn="ctr"/>
            <a:r>
              <a:rPr lang="en-US" sz="1600" dirty="0" smtClean="0"/>
              <a:t>October 22, 2021</a:t>
            </a:r>
            <a:endParaRPr lang="en-US" sz="1600" dirty="0"/>
          </a:p>
        </p:txBody>
      </p:sp>
      <p:pic>
        <p:nvPicPr>
          <p:cNvPr id="2" name="Picture 1" descr="ANMC Joint Logo in Color [NO WORDS]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33400"/>
            <a:ext cx="2743200" cy="661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Scope of the Problem: Pediatric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071565"/>
          </a:xfrm>
        </p:spPr>
        <p:txBody>
          <a:bodyPr>
            <a:normAutofit/>
          </a:bodyPr>
          <a:lstStyle/>
          <a:p>
            <a:r>
              <a:rPr lang="en-US" dirty="0" smtClean="0"/>
              <a:t>Alaska 2011-2015: 364 </a:t>
            </a:r>
            <a:r>
              <a:rPr lang="en-US" u="sng" dirty="0" smtClean="0"/>
              <a:t>Children ages 0-17</a:t>
            </a:r>
            <a:r>
              <a:rPr lang="en-US" dirty="0" smtClean="0"/>
              <a:t> with </a:t>
            </a:r>
            <a:r>
              <a:rPr lang="en-US" i="1" dirty="0" smtClean="0"/>
              <a:t>isolated</a:t>
            </a:r>
            <a:r>
              <a:rPr lang="en-US" dirty="0" smtClean="0"/>
              <a:t> </a:t>
            </a:r>
            <a:r>
              <a:rPr lang="en-US" u="sng" dirty="0"/>
              <a:t>blunt head injuries</a:t>
            </a:r>
            <a:r>
              <a:rPr lang="en-US" dirty="0"/>
              <a:t> entered into the trauma </a:t>
            </a:r>
            <a:r>
              <a:rPr lang="en-US" dirty="0" smtClean="0"/>
              <a:t>registry</a:t>
            </a:r>
          </a:p>
          <a:p>
            <a:endParaRPr lang="en-US" sz="2800" dirty="0" smtClean="0"/>
          </a:p>
          <a:p>
            <a:r>
              <a:rPr lang="en-US" sz="2800" dirty="0" smtClean="0"/>
              <a:t>289 (80%)   GCS 14,15     Mild</a:t>
            </a:r>
          </a:p>
          <a:p>
            <a:r>
              <a:rPr lang="en-US" sz="2800" dirty="0" smtClean="0"/>
              <a:t>  39 (11%)  GCS   9-13     Moderate</a:t>
            </a:r>
          </a:p>
          <a:p>
            <a:r>
              <a:rPr lang="en-US" sz="2800" dirty="0" smtClean="0"/>
              <a:t>  23 (6%)  GCS   3-8       Severe</a:t>
            </a:r>
          </a:p>
          <a:p>
            <a:r>
              <a:rPr lang="en-US" sz="2800" dirty="0" smtClean="0"/>
              <a:t>(13 GCS unknown)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04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194 (53%) patients treated in Anchorage or Seattle</a:t>
            </a:r>
          </a:p>
          <a:p>
            <a:endParaRPr lang="en-US" dirty="0"/>
          </a:p>
          <a:p>
            <a:r>
              <a:rPr lang="en-US" dirty="0" smtClean="0"/>
              <a:t>5 mortalities: all with initial GCS 3-8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head injured patients cared for?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105 patients with CT report in AK trauma registry</a:t>
            </a:r>
          </a:p>
          <a:p>
            <a:endParaRPr lang="en-US" dirty="0"/>
          </a:p>
          <a:p>
            <a:r>
              <a:rPr lang="en-US" dirty="0" smtClean="0"/>
              <a:t>Mild GCS 14-15			</a:t>
            </a:r>
          </a:p>
          <a:p>
            <a:pPr lvl="1"/>
            <a:r>
              <a:rPr lang="en-US" dirty="0" smtClean="0"/>
              <a:t>Normal CT (28)				14% transfer</a:t>
            </a:r>
          </a:p>
          <a:p>
            <a:pPr lvl="1"/>
            <a:r>
              <a:rPr lang="en-US" dirty="0" smtClean="0"/>
              <a:t>Abnormal CT (60)			65% transfer</a:t>
            </a:r>
          </a:p>
          <a:p>
            <a:pPr lvl="1"/>
            <a:endParaRPr lang="en-US" dirty="0"/>
          </a:p>
          <a:p>
            <a:r>
              <a:rPr lang="en-US" dirty="0" smtClean="0"/>
              <a:t>Moderate GCS 9-13 (12)		</a:t>
            </a:r>
            <a:r>
              <a:rPr lang="en-US" sz="2300" dirty="0" smtClean="0"/>
              <a:t>75% </a:t>
            </a:r>
            <a:r>
              <a:rPr lang="en-US" sz="2300" dirty="0" smtClean="0"/>
              <a:t>transfer</a:t>
            </a:r>
          </a:p>
          <a:p>
            <a:pPr marL="109728" indent="0">
              <a:buNone/>
            </a:pPr>
            <a:endParaRPr lang="en-US" sz="2300" dirty="0" smtClean="0"/>
          </a:p>
          <a:p>
            <a:r>
              <a:rPr lang="en-US" dirty="0" smtClean="0"/>
              <a:t>Severe GCS 3-8 (5)			</a:t>
            </a:r>
            <a:r>
              <a:rPr lang="en-US" sz="2300" dirty="0" smtClean="0"/>
              <a:t>80% transfer</a:t>
            </a:r>
          </a:p>
          <a:p>
            <a:endParaRPr lang="en-US" sz="2300" dirty="0"/>
          </a:p>
          <a:p>
            <a:r>
              <a:rPr lang="en-US" sz="2300" dirty="0" smtClean="0"/>
              <a:t>No Deaths of children kept at non-neurosurgical facilities</a:t>
            </a:r>
            <a:endParaRPr lang="en-US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Pediatric Transfer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Pediatrics may be difficult to examine</a:t>
            </a:r>
          </a:p>
          <a:p>
            <a:pPr lvl="1"/>
            <a:r>
              <a:rPr lang="en-US" dirty="0" smtClean="0"/>
              <a:t>GCS score</a:t>
            </a:r>
          </a:p>
          <a:p>
            <a:pPr lvl="1"/>
            <a:r>
              <a:rPr lang="en-US" dirty="0" smtClean="0"/>
              <a:t>Anxiety without parents/at medical facility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66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481" y="1447800"/>
            <a:ext cx="8669919" cy="40805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Pediatric GCS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9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Adolescents</a:t>
            </a:r>
          </a:p>
          <a:p>
            <a:pPr lvl="1"/>
            <a:r>
              <a:rPr lang="en-US" dirty="0" smtClean="0"/>
              <a:t>AK State Guidelines cover 0-17 </a:t>
            </a:r>
          </a:p>
          <a:p>
            <a:pPr lvl="2"/>
            <a:r>
              <a:rPr lang="en-US" dirty="0" smtClean="0"/>
              <a:t>Due to PECARN recommendations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American College of Surgeons age division at &gt;14yo</a:t>
            </a:r>
          </a:p>
          <a:p>
            <a:pPr lvl="2"/>
            <a:r>
              <a:rPr lang="en-US" dirty="0" smtClean="0"/>
              <a:t>Puberty changes physiology</a:t>
            </a:r>
          </a:p>
          <a:p>
            <a:pPr lvl="1"/>
            <a:endParaRPr lang="en-US" dirty="0"/>
          </a:p>
          <a:p>
            <a:r>
              <a:rPr lang="en-US" dirty="0" smtClean="0"/>
              <a:t>Non-accidental Trauma</a:t>
            </a:r>
          </a:p>
          <a:p>
            <a:pPr lvl="1"/>
            <a:r>
              <a:rPr lang="en-US" dirty="0" smtClean="0"/>
              <a:t>Does not apply to these guidelines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Pediatric Emergency Care Applied Research Network (PECARN)</a:t>
            </a:r>
          </a:p>
          <a:p>
            <a:pPr lvl="1"/>
            <a:r>
              <a:rPr lang="en-US" dirty="0" smtClean="0"/>
              <a:t>Prospective cohort study with over 42,000 children</a:t>
            </a:r>
          </a:p>
          <a:p>
            <a:pPr lvl="1"/>
            <a:r>
              <a:rPr lang="en-US" dirty="0" smtClean="0"/>
              <a:t>Published in 2009</a:t>
            </a:r>
          </a:p>
          <a:p>
            <a:endParaRPr lang="en-US" dirty="0"/>
          </a:p>
          <a:p>
            <a:r>
              <a:rPr lang="en-US" dirty="0" smtClean="0"/>
              <a:t>Identifies children who can safely forego head CT with very low risk of clinically significant head injury</a:t>
            </a:r>
          </a:p>
          <a:p>
            <a:pPr lvl="1"/>
            <a:r>
              <a:rPr lang="en-US" dirty="0" smtClean="0"/>
              <a:t>Death</a:t>
            </a:r>
          </a:p>
          <a:p>
            <a:pPr lvl="1"/>
            <a:r>
              <a:rPr lang="en-US" dirty="0" smtClean="0"/>
              <a:t>Neurosurgery</a:t>
            </a:r>
          </a:p>
          <a:p>
            <a:pPr lvl="1"/>
            <a:r>
              <a:rPr lang="en-US" dirty="0" smtClean="0"/>
              <a:t>Intubation &gt;24 hours</a:t>
            </a:r>
          </a:p>
          <a:p>
            <a:pPr lvl="1"/>
            <a:r>
              <a:rPr lang="en-US" dirty="0" smtClean="0"/>
              <a:t>Hospital Admission &gt;2 days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PECARN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141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Younger than 2 years</a:t>
            </a:r>
          </a:p>
          <a:p>
            <a:pPr lvl="1"/>
            <a:r>
              <a:rPr lang="en-US" dirty="0" smtClean="0"/>
              <a:t>Increased importance of reducing radiation</a:t>
            </a:r>
          </a:p>
          <a:p>
            <a:pPr lvl="1"/>
            <a:r>
              <a:rPr lang="en-US" dirty="0" smtClean="0"/>
              <a:t>Minimal ability of children to communicate</a:t>
            </a:r>
          </a:p>
          <a:p>
            <a:pPr lvl="1"/>
            <a:r>
              <a:rPr lang="en-US" dirty="0" smtClean="0"/>
              <a:t>Difference in trauma mechanisms</a:t>
            </a:r>
          </a:p>
          <a:p>
            <a:pPr lvl="1"/>
            <a:endParaRPr lang="en-US" dirty="0"/>
          </a:p>
          <a:p>
            <a:r>
              <a:rPr lang="en-US" dirty="0" smtClean="0"/>
              <a:t>Ages 2-17</a:t>
            </a:r>
          </a:p>
          <a:p>
            <a:pPr lvl="1"/>
            <a:r>
              <a:rPr lang="en-US" dirty="0" smtClean="0"/>
              <a:t>Difference in trauma mechanisms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PECARN Subgroups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15586"/>
            <a:ext cx="8229600" cy="445706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PECARN: Ages &lt;2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43199" y="64219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16614"/>
            <a:ext cx="8229600" cy="445500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PECARN: Ages 2+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43199" y="64219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07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Radiation exposure from imaging increases risk of malignancy in pediatric patients</a:t>
            </a:r>
          </a:p>
          <a:p>
            <a:pPr lvl="1"/>
            <a:r>
              <a:rPr lang="en-US" dirty="0" smtClean="0"/>
              <a:t>Risk of development of malignancy is 1 in 500</a:t>
            </a:r>
          </a:p>
          <a:p>
            <a:pPr lvl="1"/>
            <a:r>
              <a:rPr lang="en-US" dirty="0" smtClean="0"/>
              <a:t>Risk greater for younger children (&lt;2 years)</a:t>
            </a:r>
          </a:p>
          <a:p>
            <a:pPr lvl="1"/>
            <a:r>
              <a:rPr lang="en-US" dirty="0" smtClean="0"/>
              <a:t>CTs are often calibrated for adults </a:t>
            </a:r>
            <a:r>
              <a:rPr lang="en-US" dirty="0" smtClean="0">
                <a:sym typeface="Wingdings" panose="05000000000000000000" pitchFamily="2" charset="2"/>
              </a:rPr>
              <a:t> higher dose than necessary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ALARA: “As Low As Reasonably Achievable”</a:t>
            </a:r>
          </a:p>
          <a:p>
            <a:pPr lvl="1"/>
            <a:r>
              <a:rPr lang="en-US" dirty="0" smtClean="0"/>
              <a:t>Perform only necessary CT examinations</a:t>
            </a:r>
          </a:p>
          <a:p>
            <a:pPr lvl="1"/>
            <a:r>
              <a:rPr lang="en-US" dirty="0" smtClean="0"/>
              <a:t>Adjust exposure parameters (dose and field)</a:t>
            </a:r>
          </a:p>
          <a:p>
            <a:endParaRPr lang="en-US" dirty="0" smtClean="0"/>
          </a:p>
          <a:p>
            <a:r>
              <a:rPr lang="en-US" dirty="0" smtClean="0"/>
              <a:t>Use of validated prediction tools can reduce pediatric radiation exposure for low-risk patients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Exposure in Children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43199" y="64219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88" y="5381723"/>
            <a:ext cx="1776812" cy="140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5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8689135" cy="378297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Pediatric Head Injury Guidelines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43199" y="64219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2300" dirty="0"/>
              <a:t>http://</a:t>
            </a:r>
            <a:r>
              <a:rPr lang="en-US" sz="2300" dirty="0" smtClean="0"/>
              <a:t>dhss.alaska.gov/dph/Emergency/Pages/trauma</a:t>
            </a:r>
            <a:endParaRPr lang="en-US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 State Guidelines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9800"/>
            <a:ext cx="8686800" cy="2089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503303"/>
            <a:ext cx="4503810" cy="1562235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 cmpd="sng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76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children over 3 years, clinical exam can rule out cervical spine injury</a:t>
            </a:r>
          </a:p>
          <a:p>
            <a:endParaRPr lang="en-US" dirty="0"/>
          </a:p>
          <a:p>
            <a:r>
              <a:rPr lang="en-US" dirty="0" smtClean="0"/>
              <a:t>Validated predictive tools</a:t>
            </a:r>
          </a:p>
          <a:p>
            <a:pPr lvl="1"/>
            <a:r>
              <a:rPr lang="en-US" dirty="0" smtClean="0"/>
              <a:t>NEXUS*</a:t>
            </a:r>
          </a:p>
          <a:p>
            <a:pPr lvl="1"/>
            <a:r>
              <a:rPr lang="en-US" dirty="0" smtClean="0"/>
              <a:t>Canadian C-spine </a:t>
            </a:r>
          </a:p>
          <a:p>
            <a:pPr lvl="1"/>
            <a:endParaRPr lang="en-US" dirty="0"/>
          </a:p>
          <a:p>
            <a:r>
              <a:rPr lang="en-US" dirty="0" smtClean="0"/>
              <a:t>Children differ in that CT is </a:t>
            </a:r>
            <a:r>
              <a:rPr lang="en-US" b="1" u="sng" dirty="0" smtClean="0"/>
              <a:t>NOT</a:t>
            </a:r>
            <a:r>
              <a:rPr lang="en-US" dirty="0" smtClean="0"/>
              <a:t> the imaging modality of choice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Spine Imaging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73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35016"/>
            <a:ext cx="5181600" cy="52351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Pediatric C-Spine Imaging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659400"/>
            <a:ext cx="3200400" cy="46908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Low incidence of injury in children</a:t>
            </a:r>
          </a:p>
          <a:p>
            <a:endParaRPr lang="en-US" sz="2400" dirty="0"/>
          </a:p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line is plain x-rays (no extension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line is MRI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486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CT Head is being obtained, may request C1-3 extension of field</a:t>
            </a:r>
          </a:p>
          <a:p>
            <a:pPr lvl="1"/>
            <a:r>
              <a:rPr lang="en-US" dirty="0" smtClean="0"/>
              <a:t>Avoids thyroid exposure</a:t>
            </a:r>
          </a:p>
          <a:p>
            <a:pPr lvl="1"/>
            <a:r>
              <a:rPr lang="en-US" dirty="0" smtClean="0"/>
              <a:t>Hardest levels to imaging in plain films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99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 to elicit physical exam</a:t>
            </a:r>
          </a:p>
          <a:p>
            <a:endParaRPr lang="en-US" u="sng" dirty="0"/>
          </a:p>
          <a:p>
            <a:r>
              <a:rPr lang="en-US" u="sng" dirty="0" smtClean="0"/>
              <a:t>AAST </a:t>
            </a:r>
            <a:r>
              <a:rPr lang="en-US" u="sng" dirty="0"/>
              <a:t>Risk  Score: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 smtClean="0"/>
              <a:t>GCS            </a:t>
            </a:r>
            <a:r>
              <a:rPr lang="en-US" dirty="0"/>
              <a:t>&lt; 14          3pts</a:t>
            </a:r>
          </a:p>
          <a:p>
            <a:pPr lvl="1"/>
            <a:r>
              <a:rPr lang="en-US" dirty="0"/>
              <a:t> GCS (eye)   =  1          2pts</a:t>
            </a:r>
          </a:p>
          <a:p>
            <a:pPr lvl="1"/>
            <a:r>
              <a:rPr lang="en-US" dirty="0"/>
              <a:t> MVC                            2 pts</a:t>
            </a:r>
          </a:p>
          <a:p>
            <a:pPr lvl="1"/>
            <a:r>
              <a:rPr lang="en-US" dirty="0"/>
              <a:t> Age  </a:t>
            </a:r>
            <a:r>
              <a:rPr lang="en-US" u="sng" dirty="0"/>
              <a:t>&gt;</a:t>
            </a:r>
            <a:r>
              <a:rPr lang="en-US" dirty="0"/>
              <a:t>   2 years          1 </a:t>
            </a:r>
            <a:r>
              <a:rPr lang="en-US" dirty="0" smtClean="0"/>
              <a:t>pt</a:t>
            </a:r>
          </a:p>
          <a:p>
            <a:pPr lvl="1"/>
            <a:endParaRPr lang="en-US" dirty="0"/>
          </a:p>
          <a:p>
            <a:r>
              <a:rPr lang="en-US" dirty="0" smtClean="0"/>
              <a:t>A risk score &lt;2 provides a negative predictive value of 99.93%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Spine Imaging: 0-2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GCS &lt; 14 or high mechanism </a:t>
            </a:r>
            <a:r>
              <a:rPr lang="en-US" dirty="0" smtClean="0">
                <a:sym typeface="Wingdings" panose="05000000000000000000" pitchFamily="2" charset="2"/>
              </a:rPr>
              <a:t> consider imaging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Children who meet NEXUS and have low mechanism of injury do not need imaging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IMAGING = 2-view c-spine films!!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Spine Imaging: 0-2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95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rare in children, less than 1% (0.03 – 0.9)</a:t>
            </a:r>
          </a:p>
          <a:p>
            <a:endParaRPr lang="en-US" dirty="0"/>
          </a:p>
          <a:p>
            <a:r>
              <a:rPr lang="en-US" dirty="0" smtClean="0"/>
              <a:t>Screening with </a:t>
            </a:r>
            <a:r>
              <a:rPr lang="en-US" dirty="0"/>
              <a:t>CTA Neck may be considered </a:t>
            </a:r>
            <a:r>
              <a:rPr lang="en-US" dirty="0" smtClean="0"/>
              <a:t>with:</a:t>
            </a:r>
          </a:p>
          <a:p>
            <a:pPr lvl="1"/>
            <a:r>
              <a:rPr lang="en-US" dirty="0" smtClean="0"/>
              <a:t>Altered </a:t>
            </a:r>
            <a:r>
              <a:rPr lang="en-US" dirty="0"/>
              <a:t>mental </a:t>
            </a:r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Cervical fractures</a:t>
            </a:r>
          </a:p>
          <a:p>
            <a:pPr lvl="1"/>
            <a:r>
              <a:rPr lang="en-US" dirty="0" smtClean="0"/>
              <a:t>Basilar </a:t>
            </a:r>
            <a:r>
              <a:rPr lang="en-US" dirty="0"/>
              <a:t>skull </a:t>
            </a:r>
            <a:r>
              <a:rPr lang="en-US" dirty="0" smtClean="0"/>
              <a:t>fractures</a:t>
            </a:r>
          </a:p>
          <a:p>
            <a:pPr lvl="1"/>
            <a:r>
              <a:rPr lang="en-US" dirty="0" smtClean="0"/>
              <a:t>Chest trauma</a:t>
            </a:r>
          </a:p>
          <a:p>
            <a:pPr lvl="1"/>
            <a:r>
              <a:rPr lang="en-US" dirty="0" smtClean="0"/>
              <a:t>Intracranial hemorrhage</a:t>
            </a:r>
          </a:p>
          <a:p>
            <a:pPr lvl="1"/>
            <a:r>
              <a:rPr lang="en-US" dirty="0" smtClean="0"/>
              <a:t>Cervical </a:t>
            </a:r>
            <a:r>
              <a:rPr lang="en-US" dirty="0"/>
              <a:t>seatbelt sign (more common in kids due to improper </a:t>
            </a:r>
            <a:r>
              <a:rPr lang="en-US" dirty="0" err="1"/>
              <a:t>seatbelting</a:t>
            </a:r>
            <a:r>
              <a:rPr lang="en-US" dirty="0" smtClean="0"/>
              <a:t>)</a:t>
            </a:r>
            <a:endParaRPr lang="en-US" b="1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Blunt Cerebrovascular Injury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96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CT is required, </a:t>
            </a:r>
            <a:r>
              <a:rPr lang="en-US" i="1" dirty="0" smtClean="0">
                <a:solidFill>
                  <a:srgbClr val="FF0000"/>
                </a:solidFill>
              </a:rPr>
              <a:t>intravenous contrast is essential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r>
              <a:rPr lang="en-US" dirty="0" smtClean="0"/>
              <a:t>IV contrast is safe in children</a:t>
            </a:r>
          </a:p>
          <a:p>
            <a:pPr lvl="1"/>
            <a:r>
              <a:rPr lang="en-US" dirty="0" smtClean="0"/>
              <a:t>Do not delay trauma scans for serum creatinine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Non-contrast scans are difficult to interpret on children</a:t>
            </a:r>
          </a:p>
          <a:p>
            <a:pPr lvl="1"/>
            <a:r>
              <a:rPr lang="en-US" dirty="0" smtClean="0"/>
              <a:t>May lead to repeat imaging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Considerations in Torso Imaging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34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chest radiograph is the single most valuable radiographic study in </a:t>
            </a:r>
            <a:r>
              <a:rPr lang="en-US" dirty="0" smtClean="0"/>
              <a:t>trauma</a:t>
            </a:r>
          </a:p>
          <a:p>
            <a:pPr lvl="1"/>
            <a:r>
              <a:rPr lang="en-US" dirty="0" smtClean="0"/>
              <a:t>Systematic pattern for reading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children with minor 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abnormalities on chest x-ray, 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chest CT is reported to have 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no impact on subsequent 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management</a:t>
            </a:r>
          </a:p>
          <a:p>
            <a:endParaRPr lang="en-US" dirty="0"/>
          </a:p>
          <a:p>
            <a:r>
              <a:rPr lang="en-US" dirty="0" smtClean="0"/>
              <a:t>Chest CT recommended for abnormal mediastinum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 Imaging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11111"/>
          <a:stretch/>
        </p:blipFill>
        <p:spPr>
          <a:xfrm>
            <a:off x="5867400" y="2286000"/>
            <a:ext cx="297423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1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CT is standard of care in adult trauma care</a:t>
            </a:r>
          </a:p>
          <a:p>
            <a:pPr lvl="1"/>
            <a:r>
              <a:rPr lang="en-US" dirty="0" smtClean="0"/>
              <a:t>Some data suggests “pan-scan” in adults may improve </a:t>
            </a:r>
            <a:r>
              <a:rPr lang="en-US" dirty="0" smtClean="0"/>
              <a:t>survival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Efficiency of patient </a:t>
            </a:r>
            <a:r>
              <a:rPr lang="en-US" dirty="0" smtClean="0"/>
              <a:t>workup</a:t>
            </a:r>
          </a:p>
          <a:p>
            <a:endParaRPr lang="en-US" dirty="0" smtClean="0"/>
          </a:p>
          <a:p>
            <a:r>
              <a:rPr lang="en-US" dirty="0" smtClean="0"/>
              <a:t>Desire (of provider or parent) to avoid missed </a:t>
            </a:r>
            <a:r>
              <a:rPr lang="en-US" dirty="0" smtClean="0"/>
              <a:t>injury</a:t>
            </a:r>
          </a:p>
          <a:p>
            <a:endParaRPr lang="en-US" dirty="0" smtClean="0"/>
          </a:p>
          <a:p>
            <a:r>
              <a:rPr lang="en-US" dirty="0" smtClean="0"/>
              <a:t>Lack of data to indicate patients that can be managed safely </a:t>
            </a:r>
            <a:r>
              <a:rPr lang="en-US" u="sng" dirty="0" smtClean="0"/>
              <a:t>without</a:t>
            </a:r>
            <a:r>
              <a:rPr lang="en-US" dirty="0" smtClean="0"/>
              <a:t> 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Reducing 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87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exam is most important</a:t>
            </a:r>
          </a:p>
          <a:p>
            <a:endParaRPr lang="en-US" dirty="0" smtClean="0"/>
          </a:p>
          <a:p>
            <a:r>
              <a:rPr lang="en-US" dirty="0" smtClean="0"/>
              <a:t>Abdominal radiograph not recommended</a:t>
            </a:r>
          </a:p>
          <a:p>
            <a:endParaRPr lang="en-US" dirty="0"/>
          </a:p>
          <a:p>
            <a:r>
              <a:rPr lang="en-US" dirty="0" smtClean="0"/>
              <a:t>FAST limited in children</a:t>
            </a:r>
          </a:p>
          <a:p>
            <a:endParaRPr lang="en-US" dirty="0"/>
          </a:p>
          <a:p>
            <a:r>
              <a:rPr lang="en-US" dirty="0" smtClean="0"/>
              <a:t>Lab studies to include: </a:t>
            </a:r>
          </a:p>
          <a:p>
            <a:pPr lvl="1"/>
            <a:r>
              <a:rPr lang="en-US" dirty="0" smtClean="0"/>
              <a:t>LFTs</a:t>
            </a:r>
          </a:p>
          <a:p>
            <a:pPr lvl="1"/>
            <a:r>
              <a:rPr lang="en-US" dirty="0" smtClean="0"/>
              <a:t>Pancreatic enzymes</a:t>
            </a:r>
          </a:p>
          <a:p>
            <a:pPr lvl="1"/>
            <a:r>
              <a:rPr lang="en-US" dirty="0" smtClean="0"/>
              <a:t>Urinalysis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Abdominal Imaging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1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63" y="295673"/>
            <a:ext cx="8439873" cy="6539842"/>
          </a:xfrm>
        </p:spPr>
      </p:pic>
      <p:sp>
        <p:nvSpPr>
          <p:cNvPr id="5" name="Oval 4"/>
          <p:cNvSpPr/>
          <p:nvPr/>
        </p:nvSpPr>
        <p:spPr>
          <a:xfrm>
            <a:off x="2743199" y="1447800"/>
            <a:ext cx="3657600" cy="144780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24600" y="1447800"/>
            <a:ext cx="2362200" cy="3581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1" y="1352550"/>
            <a:ext cx="1952262" cy="1924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9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Pediatric patients who are stable should have thoughtful imaging decisions</a:t>
            </a:r>
          </a:p>
          <a:p>
            <a:endParaRPr lang="en-US" dirty="0"/>
          </a:p>
          <a:p>
            <a:r>
              <a:rPr lang="en-US" dirty="0" smtClean="0"/>
              <a:t>Less radiographic exposure to achieve diagnostic results is preferred</a:t>
            </a:r>
          </a:p>
          <a:p>
            <a:endParaRPr lang="en-US" dirty="0"/>
          </a:p>
          <a:p>
            <a:r>
              <a:rPr lang="en-US" dirty="0" smtClean="0"/>
              <a:t>IV contrast is safe and preferable for torso imaging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70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b="1" i="1" dirty="0" smtClean="0"/>
              <a:t>Why is this important?</a:t>
            </a:r>
          </a:p>
          <a:p>
            <a:pPr marL="393192" lvl="1" indent="0">
              <a:buSzPct val="100000"/>
              <a:buNone/>
            </a:pPr>
            <a:endParaRPr lang="en-US" dirty="0" smtClean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We are all going to take care of seriously injured patients… the question is not IF but HOW we decide to deliver care</a:t>
            </a:r>
          </a:p>
          <a:p>
            <a:pPr marL="393192" lvl="1" indent="0">
              <a:buSzPct val="100000"/>
              <a:buNone/>
            </a:pPr>
            <a:endParaRPr lang="en-US" dirty="0" smtClean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It makes a difference in patient outcomes</a:t>
            </a:r>
          </a:p>
          <a:p>
            <a:pPr marL="393192" lvl="1" indent="0">
              <a:buSzPct val="100000"/>
              <a:buNone/>
            </a:pPr>
            <a:endParaRPr lang="en-US" dirty="0" smtClean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It’s the standard of care you want for your family and neighbors if they are seriously injured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We want to do the best for our future generations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Alaska Trauma Care and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5800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3199" y="64219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516878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Elisha Brownson: egbrownson@anthc.org</a:t>
            </a:r>
            <a:endParaRPr lang="en-US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 b="14597"/>
          <a:stretch/>
        </p:blipFill>
        <p:spPr>
          <a:xfrm>
            <a:off x="5410200" y="3864481"/>
            <a:ext cx="3505200" cy="29935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1007890"/>
            <a:ext cx="533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ANMC Transfer Center: 907-729-2337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review imaging decision making for:</a:t>
            </a:r>
          </a:p>
          <a:p>
            <a:pPr lvl="1"/>
            <a:r>
              <a:rPr lang="en-US" dirty="0" smtClean="0"/>
              <a:t>Head</a:t>
            </a:r>
          </a:p>
          <a:p>
            <a:pPr lvl="1"/>
            <a:r>
              <a:rPr lang="en-US" dirty="0" smtClean="0"/>
              <a:t>Neck</a:t>
            </a:r>
          </a:p>
          <a:p>
            <a:pPr lvl="1"/>
            <a:r>
              <a:rPr lang="en-US" dirty="0" smtClean="0"/>
              <a:t>Chest</a:t>
            </a:r>
          </a:p>
          <a:p>
            <a:pPr lvl="1"/>
            <a:r>
              <a:rPr lang="en-US" dirty="0" smtClean="0"/>
              <a:t>Abdomen/Pelvis</a:t>
            </a:r>
          </a:p>
          <a:p>
            <a:pPr lvl="1"/>
            <a:endParaRPr lang="en-US" dirty="0"/>
          </a:p>
          <a:p>
            <a:r>
              <a:rPr lang="en-US" dirty="0" smtClean="0"/>
              <a:t>ANMC is a combined Adult/Pediatric Level II Trauma Center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 Imaging Decisions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057400"/>
            <a:ext cx="208756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97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Alaska state specific guidelines</a:t>
            </a:r>
          </a:p>
          <a:p>
            <a:endParaRPr lang="en-US" dirty="0"/>
          </a:p>
          <a:p>
            <a:r>
              <a:rPr lang="en-US" dirty="0" smtClean="0"/>
              <a:t>Specific to rural/remote situation in Alaska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Imaging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22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Ad hoc committee of Alaska TSRC in 2017; revised in 2018</a:t>
            </a:r>
          </a:p>
          <a:p>
            <a:endParaRPr lang="en-US" dirty="0"/>
          </a:p>
          <a:p>
            <a:r>
              <a:rPr lang="en-US" dirty="0" smtClean="0"/>
              <a:t>17 members: ED, surgery, neurosurgery, radiology, rural family medicine, intensive care, pre-hospital care</a:t>
            </a:r>
          </a:p>
          <a:p>
            <a:endParaRPr lang="en-US" dirty="0"/>
          </a:p>
          <a:p>
            <a:r>
              <a:rPr lang="en-US" dirty="0" smtClean="0"/>
              <a:t>Changes to address:</a:t>
            </a:r>
          </a:p>
          <a:p>
            <a:pPr lvl="1"/>
            <a:r>
              <a:rPr lang="en-US" dirty="0" smtClean="0"/>
              <a:t>Most acute care facilities now have CT scanning available</a:t>
            </a:r>
          </a:p>
          <a:p>
            <a:pPr lvl="1"/>
            <a:r>
              <a:rPr lang="en-US" dirty="0" smtClean="0"/>
              <a:t>Advances in telemedicine</a:t>
            </a:r>
          </a:p>
          <a:p>
            <a:pPr lvl="1"/>
            <a:r>
              <a:rPr lang="en-US" dirty="0" smtClean="0"/>
              <a:t>Previous guidelines included children &gt;5yo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Adult Head Injury Guidelines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 to create standard guidelines that translate to all regional areas</a:t>
            </a:r>
          </a:p>
          <a:p>
            <a:endParaRPr lang="en-US" dirty="0"/>
          </a:p>
          <a:p>
            <a:r>
              <a:rPr lang="en-US" dirty="0" smtClean="0"/>
              <a:t>Lack of buy-in from stakeholder groups</a:t>
            </a:r>
          </a:p>
          <a:p>
            <a:endParaRPr lang="en-US" dirty="0"/>
          </a:p>
          <a:p>
            <a:r>
              <a:rPr lang="en-US" dirty="0" smtClean="0"/>
              <a:t>Need to divide out pediatrics ages 0-17</a:t>
            </a:r>
          </a:p>
          <a:p>
            <a:pPr lvl="1"/>
            <a:r>
              <a:rPr lang="en-US" dirty="0" smtClean="0"/>
              <a:t>Previously &gt;5 years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Adult Head Injury Guidelines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 hoc committee of Alaska TSRC in 2018; published in 2019</a:t>
            </a:r>
          </a:p>
          <a:p>
            <a:endParaRPr lang="en-US" dirty="0"/>
          </a:p>
          <a:p>
            <a:r>
              <a:rPr lang="en-US" dirty="0" smtClean="0"/>
              <a:t>23 members: pediatrics, ED, surgery, neurosurgery, pediatric intensive care, pre-hospital care</a:t>
            </a:r>
          </a:p>
          <a:p>
            <a:endParaRPr lang="en-US" dirty="0"/>
          </a:p>
          <a:p>
            <a:r>
              <a:rPr lang="en-US" dirty="0" smtClean="0"/>
              <a:t>Changes to address:</a:t>
            </a:r>
          </a:p>
          <a:p>
            <a:pPr lvl="1"/>
            <a:r>
              <a:rPr lang="en-US" dirty="0" smtClean="0"/>
              <a:t>Previous guidelines included children &gt;5yo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Pediatric Head Injury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09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Scarcity of specialty </a:t>
            </a:r>
            <a:r>
              <a:rPr lang="en-US" dirty="0" smtClean="0"/>
              <a:t>care</a:t>
            </a:r>
          </a:p>
          <a:p>
            <a:endParaRPr lang="en-US" dirty="0" smtClean="0"/>
          </a:p>
          <a:p>
            <a:r>
              <a:rPr lang="en-US" dirty="0" smtClean="0"/>
              <a:t>24-hour Neurosurgery: only in Anchorage</a:t>
            </a:r>
          </a:p>
          <a:p>
            <a:endParaRPr lang="en-US" dirty="0" smtClean="0"/>
          </a:p>
          <a:p>
            <a:r>
              <a:rPr lang="en-US" dirty="0" smtClean="0"/>
              <a:t>Pediatric </a:t>
            </a:r>
            <a:r>
              <a:rPr lang="en-US" dirty="0"/>
              <a:t>intensive </a:t>
            </a:r>
            <a:r>
              <a:rPr lang="en-US" dirty="0" smtClean="0"/>
              <a:t>care</a:t>
            </a:r>
          </a:p>
          <a:p>
            <a:endParaRPr lang="en-US" dirty="0" smtClean="0"/>
          </a:p>
          <a:p>
            <a:r>
              <a:rPr lang="en-US" dirty="0" smtClean="0"/>
              <a:t>Pediatric </a:t>
            </a:r>
            <a:r>
              <a:rPr lang="en-US" dirty="0"/>
              <a:t>trauma care</a:t>
            </a:r>
          </a:p>
          <a:p>
            <a:pPr lvl="1"/>
            <a:r>
              <a:rPr lang="en-US" dirty="0"/>
              <a:t>Two Level-II pediatric trauma centers</a:t>
            </a:r>
          </a:p>
          <a:p>
            <a:pPr lvl="1"/>
            <a:r>
              <a:rPr lang="en-US" dirty="0"/>
              <a:t>ANMC and Providence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Pediatric Care in Alaska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MC Theme 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6AAE63FC9FB646B2E017A451B4DADD" ma:contentTypeVersion="0" ma:contentTypeDescription="Create a new document." ma:contentTypeScope="" ma:versionID="9fac1069428e03ccc0f7da1a3d2d8fd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E68A46-D33C-4163-AF7D-0E40515FB2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BB36DB1-DF4D-4248-8D3F-49E8E0DC4044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3B59292-1042-478B-A13B-F9A6BF8D3D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4959</TotalTime>
  <Words>1057</Words>
  <Application>Microsoft Office PowerPoint</Application>
  <PresentationFormat>On-screen Show (4:3)</PresentationFormat>
  <Paragraphs>230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ANMC Theme 1</vt:lpstr>
      <vt:lpstr>Imaging Decisions in Pediatric Trauma</vt:lpstr>
      <vt:lpstr>Radiation Exposure in Children</vt:lpstr>
      <vt:lpstr>Challenges in Reducing CTs</vt:lpstr>
      <vt:lpstr>Trauma Imaging Decisions</vt:lpstr>
      <vt:lpstr>Head Imaging Guidelines</vt:lpstr>
      <vt:lpstr>Adult Head Injury Guidelines Update</vt:lpstr>
      <vt:lpstr>Adult Head Injury Guidelines Update</vt:lpstr>
      <vt:lpstr>Pediatric Head Injury Guidelines</vt:lpstr>
      <vt:lpstr>Pediatric Care in Alaska</vt:lpstr>
      <vt:lpstr>Scope of the Problem: Pediatric</vt:lpstr>
      <vt:lpstr>Where are head injured patients cared for?</vt:lpstr>
      <vt:lpstr>Rural Pediatric Transfer Rate</vt:lpstr>
      <vt:lpstr>Special Considerations</vt:lpstr>
      <vt:lpstr>Pediatric GCS</vt:lpstr>
      <vt:lpstr>Special Considerations</vt:lpstr>
      <vt:lpstr>PECARN</vt:lpstr>
      <vt:lpstr>PECARN Subgroups</vt:lpstr>
      <vt:lpstr>PECARN: Ages &lt;2</vt:lpstr>
      <vt:lpstr>PECARN: Ages 2+</vt:lpstr>
      <vt:lpstr>Pediatric Head Injury Guidelines</vt:lpstr>
      <vt:lpstr>AK State Guidelines</vt:lpstr>
      <vt:lpstr>Cervical Spine Imaging</vt:lpstr>
      <vt:lpstr>Pediatric C-Spine Imaging</vt:lpstr>
      <vt:lpstr>Special Considerations</vt:lpstr>
      <vt:lpstr>Cervical Spine Imaging: 0-2</vt:lpstr>
      <vt:lpstr>Cervical Spine Imaging: 0-2</vt:lpstr>
      <vt:lpstr>Blunt Cerebrovascular Injury</vt:lpstr>
      <vt:lpstr>Considerations in Torso Imaging</vt:lpstr>
      <vt:lpstr>Chest Imaging</vt:lpstr>
      <vt:lpstr>Abdominal Imaging </vt:lpstr>
      <vt:lpstr>PowerPoint Presentation</vt:lpstr>
      <vt:lpstr>Summary</vt:lpstr>
      <vt:lpstr>Alaska Trauma Care and You</vt:lpstr>
      <vt:lpstr>Questions?</vt:lpstr>
    </vt:vector>
  </TitlesOfParts>
  <Company>ANTHC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rterrazas</dc:creator>
  <cp:lastModifiedBy>Brownson, Elisha G</cp:lastModifiedBy>
  <cp:revision>28</cp:revision>
  <dcterms:created xsi:type="dcterms:W3CDTF">2011-02-16T01:16:02Z</dcterms:created>
  <dcterms:modified xsi:type="dcterms:W3CDTF">2021-10-22T19:41:04Z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0x0101003A6AAE63FC9FB646B2E017A451B4DADD</vt:lpwstr>
  </property>
</Properties>
</file>