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56" r:id="rId2"/>
    <p:sldId id="275" r:id="rId3"/>
    <p:sldId id="270" r:id="rId4"/>
    <p:sldId id="271" r:id="rId5"/>
    <p:sldId id="273" r:id="rId6"/>
    <p:sldId id="274" r:id="rId7"/>
    <p:sldId id="467" r:id="rId8"/>
    <p:sldId id="468" r:id="rId9"/>
    <p:sldId id="469" r:id="rId10"/>
    <p:sldId id="470" r:id="rId11"/>
    <p:sldId id="272" r:id="rId12"/>
    <p:sldId id="471" r:id="rId13"/>
    <p:sldId id="472" r:id="rId14"/>
    <p:sldId id="473" r:id="rId15"/>
    <p:sldId id="474" r:id="rId16"/>
    <p:sldId id="475" r:id="rId17"/>
    <p:sldId id="260" r:id="rId18"/>
    <p:sldId id="267" r:id="rId19"/>
    <p:sldId id="266" r:id="rId20"/>
    <p:sldId id="264" r:id="rId21"/>
    <p:sldId id="276" r:id="rId22"/>
    <p:sldId id="446" r:id="rId23"/>
    <p:sldId id="447" r:id="rId24"/>
    <p:sldId id="448" r:id="rId25"/>
    <p:sldId id="449" r:id="rId26"/>
    <p:sldId id="450" r:id="rId27"/>
    <p:sldId id="453" r:id="rId28"/>
    <p:sldId id="454" r:id="rId29"/>
    <p:sldId id="452" r:id="rId30"/>
    <p:sldId id="455" r:id="rId31"/>
    <p:sldId id="456" r:id="rId32"/>
    <p:sldId id="457" r:id="rId33"/>
    <p:sldId id="458" r:id="rId34"/>
    <p:sldId id="459" r:id="rId35"/>
    <p:sldId id="262" r:id="rId36"/>
    <p:sldId id="26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5575"/>
    <a:srgbClr val="70A874"/>
    <a:srgbClr val="B64878"/>
    <a:srgbClr val="089DA0"/>
    <a:srgbClr val="0089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832" autoAdjust="0"/>
    <p:restoredTop sz="69199" autoAdjust="0"/>
  </p:normalViewPr>
  <p:slideViewPr>
    <p:cSldViewPr snapToGrid="0" snapToObjects="1">
      <p:cViewPr varScale="1">
        <p:scale>
          <a:sx n="33" d="100"/>
          <a:sy n="33" d="100"/>
        </p:scale>
        <p:origin x="52" y="17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F649C6-2068-4AF2-B0FE-31A1D040565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17452405-C434-428C-9B60-2D6743EAEEB5}">
      <dgm:prSet/>
      <dgm:spPr/>
      <dgm:t>
        <a:bodyPr/>
        <a:lstStyle/>
        <a:p>
          <a:r>
            <a:rPr lang="en-US"/>
            <a:t>Cultural Awareness</a:t>
          </a:r>
        </a:p>
      </dgm:t>
    </dgm:pt>
    <dgm:pt modelId="{5D14675F-CA02-4FEC-936B-677B59F7C147}" type="parTrans" cxnId="{8FEE5A52-E652-4975-9BF1-B84B1491038E}">
      <dgm:prSet/>
      <dgm:spPr/>
      <dgm:t>
        <a:bodyPr/>
        <a:lstStyle/>
        <a:p>
          <a:endParaRPr lang="en-US"/>
        </a:p>
      </dgm:t>
    </dgm:pt>
    <dgm:pt modelId="{9D696257-B6D4-4D52-A567-458075FB4EBC}" type="sibTrans" cxnId="{8FEE5A52-E652-4975-9BF1-B84B1491038E}">
      <dgm:prSet/>
      <dgm:spPr/>
      <dgm:t>
        <a:bodyPr/>
        <a:lstStyle/>
        <a:p>
          <a:endParaRPr lang="en-US"/>
        </a:p>
      </dgm:t>
    </dgm:pt>
    <dgm:pt modelId="{33130031-4D97-466A-A66E-D2CAD7C5BF2D}">
      <dgm:prSet/>
      <dgm:spPr/>
      <dgm:t>
        <a:bodyPr/>
        <a:lstStyle/>
        <a:p>
          <a:r>
            <a:rPr lang="en-US"/>
            <a:t>The ability to perceive our own cultural beliefs, values, and customs, and to understand how they shape our decisions and behavior </a:t>
          </a:r>
        </a:p>
      </dgm:t>
    </dgm:pt>
    <dgm:pt modelId="{614E8E08-34F4-4AD9-B120-AAF6365C5AA0}" type="parTrans" cxnId="{1557FC74-E596-4037-B73D-A6F0D1FD76D1}">
      <dgm:prSet/>
      <dgm:spPr/>
      <dgm:t>
        <a:bodyPr/>
        <a:lstStyle/>
        <a:p>
          <a:endParaRPr lang="en-US"/>
        </a:p>
      </dgm:t>
    </dgm:pt>
    <dgm:pt modelId="{5F7FC1F7-4409-4CDE-A6AF-FA20E6F40222}" type="sibTrans" cxnId="{1557FC74-E596-4037-B73D-A6F0D1FD76D1}">
      <dgm:prSet/>
      <dgm:spPr/>
      <dgm:t>
        <a:bodyPr/>
        <a:lstStyle/>
        <a:p>
          <a:endParaRPr lang="en-US"/>
        </a:p>
      </dgm:t>
    </dgm:pt>
    <dgm:pt modelId="{774A0692-509B-4F79-A858-81454CC13019}">
      <dgm:prSet/>
      <dgm:spPr/>
      <dgm:t>
        <a:bodyPr/>
        <a:lstStyle/>
        <a:p>
          <a:r>
            <a:rPr lang="en-US"/>
            <a:t>Cultural Competence </a:t>
          </a:r>
        </a:p>
      </dgm:t>
    </dgm:pt>
    <dgm:pt modelId="{55DDC6E8-688A-4107-9904-6C494916EBC6}" type="parTrans" cxnId="{352D09ED-3B70-41D2-A97E-3DEB8EC12665}">
      <dgm:prSet/>
      <dgm:spPr/>
      <dgm:t>
        <a:bodyPr/>
        <a:lstStyle/>
        <a:p>
          <a:endParaRPr lang="en-US"/>
        </a:p>
      </dgm:t>
    </dgm:pt>
    <dgm:pt modelId="{593E5235-6014-4A3B-9178-0EE968BE3343}" type="sibTrans" cxnId="{352D09ED-3B70-41D2-A97E-3DEB8EC12665}">
      <dgm:prSet/>
      <dgm:spPr/>
      <dgm:t>
        <a:bodyPr/>
        <a:lstStyle/>
        <a:p>
          <a:endParaRPr lang="en-US"/>
        </a:p>
      </dgm:t>
    </dgm:pt>
    <dgm:pt modelId="{931488D6-011B-4920-BBAE-DA8FC11F665E}">
      <dgm:prSet/>
      <dgm:spPr/>
      <dgm:t>
        <a:bodyPr/>
        <a:lstStyle/>
        <a:p>
          <a:r>
            <a:rPr lang="en-US"/>
            <a:t>Ability of providers and organizations to effectively deliver health care services that meet the social, cultural, and linguistic needs of the patients.</a:t>
          </a:r>
        </a:p>
      </dgm:t>
    </dgm:pt>
    <dgm:pt modelId="{F1FA6CE5-40FC-4C59-B5CD-6A68C808FDCB}" type="parTrans" cxnId="{41C85F08-6EAB-41B9-82D7-B76D17C1A7B7}">
      <dgm:prSet/>
      <dgm:spPr/>
      <dgm:t>
        <a:bodyPr/>
        <a:lstStyle/>
        <a:p>
          <a:endParaRPr lang="en-US"/>
        </a:p>
      </dgm:t>
    </dgm:pt>
    <dgm:pt modelId="{790FDFDF-1C7F-4BA0-A43F-361FEEEDA2F0}" type="sibTrans" cxnId="{41C85F08-6EAB-41B9-82D7-B76D17C1A7B7}">
      <dgm:prSet/>
      <dgm:spPr/>
      <dgm:t>
        <a:bodyPr/>
        <a:lstStyle/>
        <a:p>
          <a:endParaRPr lang="en-US"/>
        </a:p>
      </dgm:t>
    </dgm:pt>
    <dgm:pt modelId="{513A6AD7-292F-4873-B71F-86A3C7444AE8}">
      <dgm:prSet/>
      <dgm:spPr/>
      <dgm:t>
        <a:bodyPr/>
        <a:lstStyle/>
        <a:p>
          <a:r>
            <a:rPr lang="en-US"/>
            <a:t>Cultural Humility</a:t>
          </a:r>
        </a:p>
      </dgm:t>
    </dgm:pt>
    <dgm:pt modelId="{83F09B2E-FC76-4BB0-9CA4-DB593A11CA84}" type="parTrans" cxnId="{830CF800-D955-4B56-BB70-459396E19C86}">
      <dgm:prSet/>
      <dgm:spPr/>
      <dgm:t>
        <a:bodyPr/>
        <a:lstStyle/>
        <a:p>
          <a:endParaRPr lang="en-US"/>
        </a:p>
      </dgm:t>
    </dgm:pt>
    <dgm:pt modelId="{FF584049-DDC0-48AC-AE91-3A2E9D0BB223}" type="sibTrans" cxnId="{830CF800-D955-4B56-BB70-459396E19C86}">
      <dgm:prSet/>
      <dgm:spPr/>
      <dgm:t>
        <a:bodyPr/>
        <a:lstStyle/>
        <a:p>
          <a:endParaRPr lang="en-US"/>
        </a:p>
      </dgm:t>
    </dgm:pt>
    <dgm:pt modelId="{1D57832A-1FF5-4342-8ABA-FD9CC4EB84A9}">
      <dgm:prSet/>
      <dgm:spPr/>
      <dgm:t>
        <a:bodyPr/>
        <a:lstStyle/>
        <a:p>
          <a:r>
            <a:rPr lang="en-US"/>
            <a:t>The ability to maintain an interpersonal stance that is other-oriented in relations to aspects of cultural identify that are most important to the individual </a:t>
          </a:r>
        </a:p>
      </dgm:t>
    </dgm:pt>
    <dgm:pt modelId="{54FAB473-F000-4A2F-A990-40AF4EC108F1}" type="parTrans" cxnId="{374B8924-97FA-4523-B8FC-DAF0B785296E}">
      <dgm:prSet/>
      <dgm:spPr/>
      <dgm:t>
        <a:bodyPr/>
        <a:lstStyle/>
        <a:p>
          <a:endParaRPr lang="en-US"/>
        </a:p>
      </dgm:t>
    </dgm:pt>
    <dgm:pt modelId="{1B75938E-77DB-4297-BB2D-D155A31E0530}" type="sibTrans" cxnId="{374B8924-97FA-4523-B8FC-DAF0B785296E}">
      <dgm:prSet/>
      <dgm:spPr/>
      <dgm:t>
        <a:bodyPr/>
        <a:lstStyle/>
        <a:p>
          <a:endParaRPr lang="en-US"/>
        </a:p>
      </dgm:t>
    </dgm:pt>
    <dgm:pt modelId="{F2418E34-F925-41B9-BFE3-7C2AB7F4C6D0}">
      <dgm:prSet/>
      <dgm:spPr/>
      <dgm:t>
        <a:bodyPr/>
        <a:lstStyle/>
        <a:p>
          <a:r>
            <a:rPr lang="en-US" dirty="0"/>
            <a:t>Lifelong commitment to self-evaluation and self-critique </a:t>
          </a:r>
        </a:p>
      </dgm:t>
    </dgm:pt>
    <dgm:pt modelId="{6ACECF5E-9D9D-4C4F-9F77-D5E63E0ABECD}" type="parTrans" cxnId="{2764621B-90A1-45CF-9927-7EB46F7AD559}">
      <dgm:prSet/>
      <dgm:spPr/>
      <dgm:t>
        <a:bodyPr/>
        <a:lstStyle/>
        <a:p>
          <a:endParaRPr lang="en-US"/>
        </a:p>
      </dgm:t>
    </dgm:pt>
    <dgm:pt modelId="{F6FC4160-5A5F-4A1E-B413-EFFC3D96468D}" type="sibTrans" cxnId="{2764621B-90A1-45CF-9927-7EB46F7AD559}">
      <dgm:prSet/>
      <dgm:spPr/>
      <dgm:t>
        <a:bodyPr/>
        <a:lstStyle/>
        <a:p>
          <a:endParaRPr lang="en-US"/>
        </a:p>
      </dgm:t>
    </dgm:pt>
    <dgm:pt modelId="{E265D40A-4927-445F-ABE6-3D80893E7660}">
      <dgm:prSet/>
      <dgm:spPr/>
      <dgm:t>
        <a:bodyPr/>
        <a:lstStyle/>
        <a:p>
          <a:r>
            <a:rPr lang="en-US" dirty="0"/>
            <a:t>Fix power imbalances </a:t>
          </a:r>
        </a:p>
      </dgm:t>
    </dgm:pt>
    <dgm:pt modelId="{22CDEE3A-732A-4D50-B4EE-33C7279959EC}" type="parTrans" cxnId="{9C24B6AC-4616-494A-AFCA-EDF6B719AC87}">
      <dgm:prSet/>
      <dgm:spPr/>
      <dgm:t>
        <a:bodyPr/>
        <a:lstStyle/>
        <a:p>
          <a:endParaRPr lang="en-US"/>
        </a:p>
      </dgm:t>
    </dgm:pt>
    <dgm:pt modelId="{ED194AE9-0919-430A-9D48-5D52AA971C6E}" type="sibTrans" cxnId="{9C24B6AC-4616-494A-AFCA-EDF6B719AC87}">
      <dgm:prSet/>
      <dgm:spPr/>
      <dgm:t>
        <a:bodyPr/>
        <a:lstStyle/>
        <a:p>
          <a:endParaRPr lang="en-US"/>
        </a:p>
      </dgm:t>
    </dgm:pt>
    <dgm:pt modelId="{514229BA-273F-4935-9B52-C3592E22417E}">
      <dgm:prSet/>
      <dgm:spPr/>
      <dgm:t>
        <a:bodyPr/>
        <a:lstStyle/>
        <a:p>
          <a:r>
            <a:rPr lang="en-US" dirty="0"/>
            <a:t>Develop partnerships with people and groups who advocate for others </a:t>
          </a:r>
        </a:p>
      </dgm:t>
    </dgm:pt>
    <dgm:pt modelId="{4914EC6D-8B43-4784-A167-D77C22082C8F}" type="parTrans" cxnId="{0BF6003C-E1B0-406A-8E70-9180B2E1969C}">
      <dgm:prSet/>
      <dgm:spPr/>
      <dgm:t>
        <a:bodyPr/>
        <a:lstStyle/>
        <a:p>
          <a:endParaRPr lang="en-US"/>
        </a:p>
      </dgm:t>
    </dgm:pt>
    <dgm:pt modelId="{B26B2616-169E-4AB9-9DF8-D8E258263953}" type="sibTrans" cxnId="{0BF6003C-E1B0-406A-8E70-9180B2E1969C}">
      <dgm:prSet/>
      <dgm:spPr/>
      <dgm:t>
        <a:bodyPr/>
        <a:lstStyle/>
        <a:p>
          <a:endParaRPr lang="en-US"/>
        </a:p>
      </dgm:t>
    </dgm:pt>
    <dgm:pt modelId="{A4BDB14F-E023-45AA-BBAB-9E5A447F7745}" type="pres">
      <dgm:prSet presAssocID="{75F649C6-2068-4AF2-B0FE-31A1D040565D}" presName="linear" presStyleCnt="0">
        <dgm:presLayoutVars>
          <dgm:animLvl val="lvl"/>
          <dgm:resizeHandles val="exact"/>
        </dgm:presLayoutVars>
      </dgm:prSet>
      <dgm:spPr/>
      <dgm:t>
        <a:bodyPr/>
        <a:lstStyle/>
        <a:p>
          <a:endParaRPr lang="en-US"/>
        </a:p>
      </dgm:t>
    </dgm:pt>
    <dgm:pt modelId="{80FD4F78-22A2-4ECE-9C55-FC5755223B2B}" type="pres">
      <dgm:prSet presAssocID="{17452405-C434-428C-9B60-2D6743EAEEB5}" presName="parentText" presStyleLbl="node1" presStyleIdx="0" presStyleCnt="3">
        <dgm:presLayoutVars>
          <dgm:chMax val="0"/>
          <dgm:bulletEnabled val="1"/>
        </dgm:presLayoutVars>
      </dgm:prSet>
      <dgm:spPr/>
      <dgm:t>
        <a:bodyPr/>
        <a:lstStyle/>
        <a:p>
          <a:endParaRPr lang="en-US"/>
        </a:p>
      </dgm:t>
    </dgm:pt>
    <dgm:pt modelId="{7E33D552-A419-4501-B2EA-B9E82460A745}" type="pres">
      <dgm:prSet presAssocID="{17452405-C434-428C-9B60-2D6743EAEEB5}" presName="childText" presStyleLbl="revTx" presStyleIdx="0" presStyleCnt="3">
        <dgm:presLayoutVars>
          <dgm:bulletEnabled val="1"/>
        </dgm:presLayoutVars>
      </dgm:prSet>
      <dgm:spPr/>
      <dgm:t>
        <a:bodyPr/>
        <a:lstStyle/>
        <a:p>
          <a:endParaRPr lang="en-US"/>
        </a:p>
      </dgm:t>
    </dgm:pt>
    <dgm:pt modelId="{B43A539E-5112-446D-B5B2-BD986E008614}" type="pres">
      <dgm:prSet presAssocID="{774A0692-509B-4F79-A858-81454CC13019}" presName="parentText" presStyleLbl="node1" presStyleIdx="1" presStyleCnt="3">
        <dgm:presLayoutVars>
          <dgm:chMax val="0"/>
          <dgm:bulletEnabled val="1"/>
        </dgm:presLayoutVars>
      </dgm:prSet>
      <dgm:spPr/>
      <dgm:t>
        <a:bodyPr/>
        <a:lstStyle/>
        <a:p>
          <a:endParaRPr lang="en-US"/>
        </a:p>
      </dgm:t>
    </dgm:pt>
    <dgm:pt modelId="{12D61AEA-9ADA-4727-905E-03412AFE6C76}" type="pres">
      <dgm:prSet presAssocID="{774A0692-509B-4F79-A858-81454CC13019}" presName="childText" presStyleLbl="revTx" presStyleIdx="1" presStyleCnt="3">
        <dgm:presLayoutVars>
          <dgm:bulletEnabled val="1"/>
        </dgm:presLayoutVars>
      </dgm:prSet>
      <dgm:spPr/>
      <dgm:t>
        <a:bodyPr/>
        <a:lstStyle/>
        <a:p>
          <a:endParaRPr lang="en-US"/>
        </a:p>
      </dgm:t>
    </dgm:pt>
    <dgm:pt modelId="{82163DDB-E0DE-49CA-BBB9-758EF9D8ED1B}" type="pres">
      <dgm:prSet presAssocID="{513A6AD7-292F-4873-B71F-86A3C7444AE8}" presName="parentText" presStyleLbl="node1" presStyleIdx="2" presStyleCnt="3">
        <dgm:presLayoutVars>
          <dgm:chMax val="0"/>
          <dgm:bulletEnabled val="1"/>
        </dgm:presLayoutVars>
      </dgm:prSet>
      <dgm:spPr/>
      <dgm:t>
        <a:bodyPr/>
        <a:lstStyle/>
        <a:p>
          <a:endParaRPr lang="en-US"/>
        </a:p>
      </dgm:t>
    </dgm:pt>
    <dgm:pt modelId="{06ABF8AD-7679-447C-8BA4-5A1B65AE7233}" type="pres">
      <dgm:prSet presAssocID="{513A6AD7-292F-4873-B71F-86A3C7444AE8}" presName="childText" presStyleLbl="revTx" presStyleIdx="2" presStyleCnt="3">
        <dgm:presLayoutVars>
          <dgm:bulletEnabled val="1"/>
        </dgm:presLayoutVars>
      </dgm:prSet>
      <dgm:spPr/>
      <dgm:t>
        <a:bodyPr/>
        <a:lstStyle/>
        <a:p>
          <a:endParaRPr lang="en-US"/>
        </a:p>
      </dgm:t>
    </dgm:pt>
  </dgm:ptLst>
  <dgm:cxnLst>
    <dgm:cxn modelId="{AE92E7C6-4A0D-4439-AD80-D97036FB44C2}" type="presOf" srcId="{514229BA-273F-4935-9B52-C3592E22417E}" destId="{06ABF8AD-7679-447C-8BA4-5A1B65AE7233}" srcOrd="0" destOrd="3" presId="urn:microsoft.com/office/officeart/2005/8/layout/vList2"/>
    <dgm:cxn modelId="{2764621B-90A1-45CF-9927-7EB46F7AD559}" srcId="{1D57832A-1FF5-4342-8ABA-FD9CC4EB84A9}" destId="{F2418E34-F925-41B9-BFE3-7C2AB7F4C6D0}" srcOrd="0" destOrd="0" parTransId="{6ACECF5E-9D9D-4C4F-9F77-D5E63E0ABECD}" sibTransId="{F6FC4160-5A5F-4A1E-B413-EFFC3D96468D}"/>
    <dgm:cxn modelId="{47E45DEB-64AD-4007-98B4-C857020270CF}" type="presOf" srcId="{33130031-4D97-466A-A66E-D2CAD7C5BF2D}" destId="{7E33D552-A419-4501-B2EA-B9E82460A745}" srcOrd="0" destOrd="0" presId="urn:microsoft.com/office/officeart/2005/8/layout/vList2"/>
    <dgm:cxn modelId="{1557FC74-E596-4037-B73D-A6F0D1FD76D1}" srcId="{17452405-C434-428C-9B60-2D6743EAEEB5}" destId="{33130031-4D97-466A-A66E-D2CAD7C5BF2D}" srcOrd="0" destOrd="0" parTransId="{614E8E08-34F4-4AD9-B120-AAF6365C5AA0}" sibTransId="{5F7FC1F7-4409-4CDE-A6AF-FA20E6F40222}"/>
    <dgm:cxn modelId="{374B8924-97FA-4523-B8FC-DAF0B785296E}" srcId="{513A6AD7-292F-4873-B71F-86A3C7444AE8}" destId="{1D57832A-1FF5-4342-8ABA-FD9CC4EB84A9}" srcOrd="0" destOrd="0" parTransId="{54FAB473-F000-4A2F-A990-40AF4EC108F1}" sibTransId="{1B75938E-77DB-4297-BB2D-D155A31E0530}"/>
    <dgm:cxn modelId="{830CF800-D955-4B56-BB70-459396E19C86}" srcId="{75F649C6-2068-4AF2-B0FE-31A1D040565D}" destId="{513A6AD7-292F-4873-B71F-86A3C7444AE8}" srcOrd="2" destOrd="0" parTransId="{83F09B2E-FC76-4BB0-9CA4-DB593A11CA84}" sibTransId="{FF584049-DDC0-48AC-AE91-3A2E9D0BB223}"/>
    <dgm:cxn modelId="{8A45BD0C-A228-400C-AF45-47066EE2BC51}" type="presOf" srcId="{1D57832A-1FF5-4342-8ABA-FD9CC4EB84A9}" destId="{06ABF8AD-7679-447C-8BA4-5A1B65AE7233}" srcOrd="0" destOrd="0" presId="urn:microsoft.com/office/officeart/2005/8/layout/vList2"/>
    <dgm:cxn modelId="{0BF6003C-E1B0-406A-8E70-9180B2E1969C}" srcId="{1D57832A-1FF5-4342-8ABA-FD9CC4EB84A9}" destId="{514229BA-273F-4935-9B52-C3592E22417E}" srcOrd="2" destOrd="0" parTransId="{4914EC6D-8B43-4784-A167-D77C22082C8F}" sibTransId="{B26B2616-169E-4AB9-9DF8-D8E258263953}"/>
    <dgm:cxn modelId="{06CA7A36-E782-49A4-AC10-EE8D66B1CB95}" type="presOf" srcId="{75F649C6-2068-4AF2-B0FE-31A1D040565D}" destId="{A4BDB14F-E023-45AA-BBAB-9E5A447F7745}" srcOrd="0" destOrd="0" presId="urn:microsoft.com/office/officeart/2005/8/layout/vList2"/>
    <dgm:cxn modelId="{8FEE5A52-E652-4975-9BF1-B84B1491038E}" srcId="{75F649C6-2068-4AF2-B0FE-31A1D040565D}" destId="{17452405-C434-428C-9B60-2D6743EAEEB5}" srcOrd="0" destOrd="0" parTransId="{5D14675F-CA02-4FEC-936B-677B59F7C147}" sibTransId="{9D696257-B6D4-4D52-A567-458075FB4EBC}"/>
    <dgm:cxn modelId="{41C85F08-6EAB-41B9-82D7-B76D17C1A7B7}" srcId="{774A0692-509B-4F79-A858-81454CC13019}" destId="{931488D6-011B-4920-BBAE-DA8FC11F665E}" srcOrd="0" destOrd="0" parTransId="{F1FA6CE5-40FC-4C59-B5CD-6A68C808FDCB}" sibTransId="{790FDFDF-1C7F-4BA0-A43F-361FEEEDA2F0}"/>
    <dgm:cxn modelId="{67B094DB-598B-4038-BE65-E52BEBA48CFE}" type="presOf" srcId="{513A6AD7-292F-4873-B71F-86A3C7444AE8}" destId="{82163DDB-E0DE-49CA-BBB9-758EF9D8ED1B}" srcOrd="0" destOrd="0" presId="urn:microsoft.com/office/officeart/2005/8/layout/vList2"/>
    <dgm:cxn modelId="{352D09ED-3B70-41D2-A97E-3DEB8EC12665}" srcId="{75F649C6-2068-4AF2-B0FE-31A1D040565D}" destId="{774A0692-509B-4F79-A858-81454CC13019}" srcOrd="1" destOrd="0" parTransId="{55DDC6E8-688A-4107-9904-6C494916EBC6}" sibTransId="{593E5235-6014-4A3B-9178-0EE968BE3343}"/>
    <dgm:cxn modelId="{76AF0C48-E069-43C3-B79D-9E4CE917BA9E}" type="presOf" srcId="{931488D6-011B-4920-BBAE-DA8FC11F665E}" destId="{12D61AEA-9ADA-4727-905E-03412AFE6C76}" srcOrd="0" destOrd="0" presId="urn:microsoft.com/office/officeart/2005/8/layout/vList2"/>
    <dgm:cxn modelId="{966D1184-470B-4329-92D3-C5CED647C6C9}" type="presOf" srcId="{774A0692-509B-4F79-A858-81454CC13019}" destId="{B43A539E-5112-446D-B5B2-BD986E008614}" srcOrd="0" destOrd="0" presId="urn:microsoft.com/office/officeart/2005/8/layout/vList2"/>
    <dgm:cxn modelId="{A2C450DD-9E3B-4AE0-9D05-ECE9291006B3}" type="presOf" srcId="{E265D40A-4927-445F-ABE6-3D80893E7660}" destId="{06ABF8AD-7679-447C-8BA4-5A1B65AE7233}" srcOrd="0" destOrd="2" presId="urn:microsoft.com/office/officeart/2005/8/layout/vList2"/>
    <dgm:cxn modelId="{F15EB533-67E4-4C13-ADED-889964F3FB1C}" type="presOf" srcId="{17452405-C434-428C-9B60-2D6743EAEEB5}" destId="{80FD4F78-22A2-4ECE-9C55-FC5755223B2B}" srcOrd="0" destOrd="0" presId="urn:microsoft.com/office/officeart/2005/8/layout/vList2"/>
    <dgm:cxn modelId="{8D2ED03B-2E30-4D38-AD21-F3A3F4E09AC2}" type="presOf" srcId="{F2418E34-F925-41B9-BFE3-7C2AB7F4C6D0}" destId="{06ABF8AD-7679-447C-8BA4-5A1B65AE7233}" srcOrd="0" destOrd="1" presId="urn:microsoft.com/office/officeart/2005/8/layout/vList2"/>
    <dgm:cxn modelId="{9C24B6AC-4616-494A-AFCA-EDF6B719AC87}" srcId="{1D57832A-1FF5-4342-8ABA-FD9CC4EB84A9}" destId="{E265D40A-4927-445F-ABE6-3D80893E7660}" srcOrd="1" destOrd="0" parTransId="{22CDEE3A-732A-4D50-B4EE-33C7279959EC}" sibTransId="{ED194AE9-0919-430A-9D48-5D52AA971C6E}"/>
    <dgm:cxn modelId="{0B6793FB-5D97-464A-B77D-BDC7AA0AB90E}" type="presParOf" srcId="{A4BDB14F-E023-45AA-BBAB-9E5A447F7745}" destId="{80FD4F78-22A2-4ECE-9C55-FC5755223B2B}" srcOrd="0" destOrd="0" presId="urn:microsoft.com/office/officeart/2005/8/layout/vList2"/>
    <dgm:cxn modelId="{E9FB0A0A-4F3A-4496-AF41-FB5884DF5699}" type="presParOf" srcId="{A4BDB14F-E023-45AA-BBAB-9E5A447F7745}" destId="{7E33D552-A419-4501-B2EA-B9E82460A745}" srcOrd="1" destOrd="0" presId="urn:microsoft.com/office/officeart/2005/8/layout/vList2"/>
    <dgm:cxn modelId="{EAC0A059-9897-4309-92A6-255C7B72B774}" type="presParOf" srcId="{A4BDB14F-E023-45AA-BBAB-9E5A447F7745}" destId="{B43A539E-5112-446D-B5B2-BD986E008614}" srcOrd="2" destOrd="0" presId="urn:microsoft.com/office/officeart/2005/8/layout/vList2"/>
    <dgm:cxn modelId="{5439A0A5-1854-4110-8F9D-47265A6E3C20}" type="presParOf" srcId="{A4BDB14F-E023-45AA-BBAB-9E5A447F7745}" destId="{12D61AEA-9ADA-4727-905E-03412AFE6C76}" srcOrd="3" destOrd="0" presId="urn:microsoft.com/office/officeart/2005/8/layout/vList2"/>
    <dgm:cxn modelId="{125B7540-A7EA-41F5-9C38-4D91F24EB615}" type="presParOf" srcId="{A4BDB14F-E023-45AA-BBAB-9E5A447F7745}" destId="{82163DDB-E0DE-49CA-BBB9-758EF9D8ED1B}" srcOrd="4" destOrd="0" presId="urn:microsoft.com/office/officeart/2005/8/layout/vList2"/>
    <dgm:cxn modelId="{34904A18-AA27-4A56-B380-BD24E0C6A04B}" type="presParOf" srcId="{A4BDB14F-E023-45AA-BBAB-9E5A447F7745}" destId="{06ABF8AD-7679-447C-8BA4-5A1B65AE7233}"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FD4F78-22A2-4ECE-9C55-FC5755223B2B}">
      <dsp:nvSpPr>
        <dsp:cNvPr id="0" name=""/>
        <dsp:cNvSpPr/>
      </dsp:nvSpPr>
      <dsp:spPr>
        <a:xfrm>
          <a:off x="0" y="111455"/>
          <a:ext cx="10515600"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a:t>Cultural Awareness</a:t>
          </a:r>
        </a:p>
      </dsp:txBody>
      <dsp:txXfrm>
        <a:off x="25759" y="137214"/>
        <a:ext cx="10464082" cy="476152"/>
      </dsp:txXfrm>
    </dsp:sp>
    <dsp:sp modelId="{7E33D552-A419-4501-B2EA-B9E82460A745}">
      <dsp:nvSpPr>
        <dsp:cNvPr id="0" name=""/>
        <dsp:cNvSpPr/>
      </dsp:nvSpPr>
      <dsp:spPr>
        <a:xfrm>
          <a:off x="0" y="639125"/>
          <a:ext cx="10515600" cy="535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a:t>The ability to perceive our own cultural beliefs, values, and customs, and to understand how they shape our decisions and behavior </a:t>
          </a:r>
        </a:p>
      </dsp:txBody>
      <dsp:txXfrm>
        <a:off x="0" y="639125"/>
        <a:ext cx="10515600" cy="535095"/>
      </dsp:txXfrm>
    </dsp:sp>
    <dsp:sp modelId="{B43A539E-5112-446D-B5B2-BD986E008614}">
      <dsp:nvSpPr>
        <dsp:cNvPr id="0" name=""/>
        <dsp:cNvSpPr/>
      </dsp:nvSpPr>
      <dsp:spPr>
        <a:xfrm>
          <a:off x="0" y="1174221"/>
          <a:ext cx="10515600"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a:t>Cultural Competence </a:t>
          </a:r>
        </a:p>
      </dsp:txBody>
      <dsp:txXfrm>
        <a:off x="25759" y="1199980"/>
        <a:ext cx="10464082" cy="476152"/>
      </dsp:txXfrm>
    </dsp:sp>
    <dsp:sp modelId="{12D61AEA-9ADA-4727-905E-03412AFE6C76}">
      <dsp:nvSpPr>
        <dsp:cNvPr id="0" name=""/>
        <dsp:cNvSpPr/>
      </dsp:nvSpPr>
      <dsp:spPr>
        <a:xfrm>
          <a:off x="0" y="1701891"/>
          <a:ext cx="10515600" cy="535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a:t>Ability of providers and organizations to effectively deliver health care services that meet the social, cultural, and linguistic needs of the patients.</a:t>
          </a:r>
        </a:p>
      </dsp:txBody>
      <dsp:txXfrm>
        <a:off x="0" y="1701891"/>
        <a:ext cx="10515600" cy="535095"/>
      </dsp:txXfrm>
    </dsp:sp>
    <dsp:sp modelId="{82163DDB-E0DE-49CA-BBB9-758EF9D8ED1B}">
      <dsp:nvSpPr>
        <dsp:cNvPr id="0" name=""/>
        <dsp:cNvSpPr/>
      </dsp:nvSpPr>
      <dsp:spPr>
        <a:xfrm>
          <a:off x="0" y="2236986"/>
          <a:ext cx="10515600"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a:t>Cultural Humility</a:t>
          </a:r>
        </a:p>
      </dsp:txBody>
      <dsp:txXfrm>
        <a:off x="25759" y="2262745"/>
        <a:ext cx="10464082" cy="476152"/>
      </dsp:txXfrm>
    </dsp:sp>
    <dsp:sp modelId="{06ABF8AD-7679-447C-8BA4-5A1B65AE7233}">
      <dsp:nvSpPr>
        <dsp:cNvPr id="0" name=""/>
        <dsp:cNvSpPr/>
      </dsp:nvSpPr>
      <dsp:spPr>
        <a:xfrm>
          <a:off x="0" y="2764656"/>
          <a:ext cx="10515600" cy="1411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a:t>The ability to maintain an interpersonal stance that is other-oriented in relations to aspects of cultural identify that are most important to the individual </a:t>
          </a:r>
        </a:p>
        <a:p>
          <a:pPr marL="342900" lvl="2" indent="-171450" algn="l" defTabSz="755650">
            <a:lnSpc>
              <a:spcPct val="90000"/>
            </a:lnSpc>
            <a:spcBef>
              <a:spcPct val="0"/>
            </a:spcBef>
            <a:spcAft>
              <a:spcPct val="20000"/>
            </a:spcAft>
            <a:buChar char="••"/>
          </a:pPr>
          <a:r>
            <a:rPr lang="en-US" sz="1700" kern="1200" dirty="0"/>
            <a:t>Lifelong commitment to self-evaluation and self-critique </a:t>
          </a:r>
        </a:p>
        <a:p>
          <a:pPr marL="342900" lvl="2" indent="-171450" algn="l" defTabSz="755650">
            <a:lnSpc>
              <a:spcPct val="90000"/>
            </a:lnSpc>
            <a:spcBef>
              <a:spcPct val="0"/>
            </a:spcBef>
            <a:spcAft>
              <a:spcPct val="20000"/>
            </a:spcAft>
            <a:buChar char="••"/>
          </a:pPr>
          <a:r>
            <a:rPr lang="en-US" sz="1700" kern="1200" dirty="0"/>
            <a:t>Fix power imbalances </a:t>
          </a:r>
        </a:p>
        <a:p>
          <a:pPr marL="342900" lvl="2" indent="-171450" algn="l" defTabSz="755650">
            <a:lnSpc>
              <a:spcPct val="90000"/>
            </a:lnSpc>
            <a:spcBef>
              <a:spcPct val="0"/>
            </a:spcBef>
            <a:spcAft>
              <a:spcPct val="20000"/>
            </a:spcAft>
            <a:buChar char="••"/>
          </a:pPr>
          <a:r>
            <a:rPr lang="en-US" sz="1700" kern="1200" dirty="0"/>
            <a:t>Develop partnerships with people and groups who advocate for others </a:t>
          </a:r>
        </a:p>
      </dsp:txBody>
      <dsp:txXfrm>
        <a:off x="0" y="2764656"/>
        <a:ext cx="10515600" cy="141174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66C582-D546-414F-AB20-8720AAFAE47C}" type="datetimeFigureOut">
              <a:rPr lang="en-US" smtClean="0"/>
              <a:t>6/4/2021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5F5065-E937-3845-8CAB-17EC26C67DCE}" type="slidenum">
              <a:rPr lang="en-US" smtClean="0"/>
              <a:t>‹#›</a:t>
            </a:fld>
            <a:endParaRPr lang="en-US"/>
          </a:p>
        </p:txBody>
      </p:sp>
    </p:spTree>
    <p:extLst>
      <p:ext uri="{BB962C8B-B14F-4D97-AF65-F5344CB8AC3E}">
        <p14:creationId xmlns:p14="http://schemas.microsoft.com/office/powerpoint/2010/main" val="4224469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 self (Professionally and personally)</a:t>
            </a:r>
          </a:p>
          <a:p>
            <a:r>
              <a:rPr lang="en-US" dirty="0"/>
              <a:t>Alaska is big and diverse state!  </a:t>
            </a:r>
          </a:p>
          <a:p>
            <a:r>
              <a:rPr lang="en-US" dirty="0"/>
              <a:t>Map – regions </a:t>
            </a:r>
          </a:p>
          <a:p>
            <a:r>
              <a:rPr lang="en-US" dirty="0"/>
              <a:t>231 Federally recognized tribes in AK </a:t>
            </a:r>
          </a:p>
          <a:p>
            <a:r>
              <a:rPr lang="en-US" dirty="0"/>
              <a:t>Common core beliefs and values regarding culture, but still differs community to community. </a:t>
            </a:r>
          </a:p>
        </p:txBody>
      </p:sp>
      <p:sp>
        <p:nvSpPr>
          <p:cNvPr id="4" name="Slide Number Placeholder 3"/>
          <p:cNvSpPr>
            <a:spLocks noGrp="1"/>
          </p:cNvSpPr>
          <p:nvPr>
            <p:ph type="sldNum" sz="quarter" idx="5"/>
          </p:nvPr>
        </p:nvSpPr>
        <p:spPr/>
        <p:txBody>
          <a:bodyPr/>
          <a:lstStyle/>
          <a:p>
            <a:fld id="{8A5F5065-E937-3845-8CAB-17EC26C67DCE}" type="slidenum">
              <a:rPr lang="en-US" smtClean="0"/>
              <a:t>2</a:t>
            </a:fld>
            <a:endParaRPr lang="en-US"/>
          </a:p>
        </p:txBody>
      </p:sp>
    </p:spTree>
    <p:extLst>
      <p:ext uri="{BB962C8B-B14F-4D97-AF65-F5344CB8AC3E}">
        <p14:creationId xmlns:p14="http://schemas.microsoft.com/office/powerpoint/2010/main" val="1900493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5F5065-E937-3845-8CAB-17EC26C67DCE}" type="slidenum">
              <a:rPr lang="en-US" smtClean="0"/>
              <a:t>15</a:t>
            </a:fld>
            <a:endParaRPr lang="en-US"/>
          </a:p>
        </p:txBody>
      </p:sp>
    </p:spTree>
    <p:extLst>
      <p:ext uri="{BB962C8B-B14F-4D97-AF65-F5344CB8AC3E}">
        <p14:creationId xmlns:p14="http://schemas.microsoft.com/office/powerpoint/2010/main" val="989885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 number of tribal partners organized community walks and challenges.  When you outline a prescribed walking route, you can also arrange for prepackaged snacks and photo opportunities.  The last cookbook section provided recipes that were healthy alternatives to processed snacks and foods high in fiber or protein or made with canned fruits and vegetables.</a:t>
            </a:r>
            <a:endParaRPr lang="en-US" dirty="0"/>
          </a:p>
        </p:txBody>
      </p:sp>
      <p:sp>
        <p:nvSpPr>
          <p:cNvPr id="4" name="Slide Number Placeholder 3"/>
          <p:cNvSpPr>
            <a:spLocks noGrp="1"/>
          </p:cNvSpPr>
          <p:nvPr>
            <p:ph type="sldNum" sz="quarter" idx="10"/>
          </p:nvPr>
        </p:nvSpPr>
        <p:spPr/>
        <p:txBody>
          <a:bodyPr/>
          <a:lstStyle/>
          <a:p>
            <a:fld id="{4BA24A8C-E13F-46DA-B7EC-D35D858C5D3E}" type="slidenum">
              <a:rPr lang="en-US" smtClean="0"/>
              <a:t>16</a:t>
            </a:fld>
            <a:endParaRPr lang="en-US"/>
          </a:p>
        </p:txBody>
      </p:sp>
    </p:spTree>
    <p:extLst>
      <p:ext uri="{BB962C8B-B14F-4D97-AF65-F5344CB8AC3E}">
        <p14:creationId xmlns:p14="http://schemas.microsoft.com/office/powerpoint/2010/main" val="2386600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pandemic has increased people’s interest in cooking videos and demonstrations. The prepared recipe can be offered at a lunch program.  Zoom workshops or videos teach how to prepare recipes included in the cookbook.  Either way, SDPI partners encourage community members to make the recipe themselves at home, by purchasing ingredients and supplies for those recipes.  The picture on the right is a fermented sauerkraut recipe included in the cookbook.  A contest sharing the prepared recipe is another great follow up.  </a:t>
            </a:r>
            <a:endParaRPr lang="en-US" dirty="0"/>
          </a:p>
        </p:txBody>
      </p:sp>
      <p:sp>
        <p:nvSpPr>
          <p:cNvPr id="4" name="Slide Number Placeholder 3"/>
          <p:cNvSpPr>
            <a:spLocks noGrp="1"/>
          </p:cNvSpPr>
          <p:nvPr>
            <p:ph type="sldNum" sz="quarter" idx="10"/>
          </p:nvPr>
        </p:nvSpPr>
        <p:spPr/>
        <p:txBody>
          <a:bodyPr/>
          <a:lstStyle/>
          <a:p>
            <a:fld id="{4BA24A8C-E13F-46DA-B7EC-D35D858C5D3E}" type="slidenum">
              <a:rPr lang="en-US" smtClean="0"/>
              <a:t>17</a:t>
            </a:fld>
            <a:endParaRPr lang="en-US"/>
          </a:p>
        </p:txBody>
      </p:sp>
    </p:spTree>
    <p:extLst>
      <p:ext uri="{BB962C8B-B14F-4D97-AF65-F5344CB8AC3E}">
        <p14:creationId xmlns:p14="http://schemas.microsoft.com/office/powerpoint/2010/main" val="610781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pandemic has heightened interest in food security. Many communities organize microgreen growing activities</a:t>
            </a:r>
            <a:r>
              <a:rPr lang="en-US" baseline="0" dirty="0"/>
              <a:t> to help people stay </a:t>
            </a:r>
            <a:r>
              <a:rPr lang="en-US" dirty="0"/>
              <a:t>engaged with the growing</a:t>
            </a:r>
            <a:r>
              <a:rPr lang="en-US" baseline="0" dirty="0"/>
              <a:t> cycle. SDPI monies allow for the purchase of supplies to grow microgreens. Microgreens are baby vegetables that can be eaten in a few days to a week after planting.  They can be grown all year long. FWAE recipes that make use of microgreens can be found on p. 41, 44 and 88.  And full instructions for growing microgreens is found in the last section. </a:t>
            </a:r>
            <a:endParaRPr lang="en-US" dirty="0"/>
          </a:p>
        </p:txBody>
      </p:sp>
      <p:sp>
        <p:nvSpPr>
          <p:cNvPr id="4" name="Slide Number Placeholder 3"/>
          <p:cNvSpPr>
            <a:spLocks noGrp="1"/>
          </p:cNvSpPr>
          <p:nvPr>
            <p:ph type="sldNum" sz="quarter" idx="10"/>
          </p:nvPr>
        </p:nvSpPr>
        <p:spPr/>
        <p:txBody>
          <a:bodyPr/>
          <a:lstStyle/>
          <a:p>
            <a:fld id="{4BA24A8C-E13F-46DA-B7EC-D35D858C5D3E}" type="slidenum">
              <a:rPr lang="en-US" smtClean="0"/>
              <a:t>18</a:t>
            </a:fld>
            <a:endParaRPr lang="en-US"/>
          </a:p>
        </p:txBody>
      </p:sp>
    </p:spTree>
    <p:extLst>
      <p:ext uri="{BB962C8B-B14F-4D97-AF65-F5344CB8AC3E}">
        <p14:creationId xmlns:p14="http://schemas.microsoft.com/office/powerpoint/2010/main" val="3113540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Plant walks</a:t>
            </a:r>
            <a:r>
              <a:rPr lang="en-US" baseline="0" dirty="0"/>
              <a:t> are great activities that can connect youth and elders.  You can give kids a collecting bag and send them out with an adult to gather the plants and then bring the plants back to a community feeding site or school cafeteria to preserve them or prepare in a recipe; such as the one for black-eyed pea soup with fiddleheads included in the cookbook.  Youth can then share the preserved ingredients or prepared food with elders.  Elders may also enjoy a copy of the cookbook.</a:t>
            </a:r>
            <a:endParaRPr lang="en-US" dirty="0"/>
          </a:p>
        </p:txBody>
      </p:sp>
      <p:sp>
        <p:nvSpPr>
          <p:cNvPr id="4" name="Slide Number Placeholder 3"/>
          <p:cNvSpPr>
            <a:spLocks noGrp="1"/>
          </p:cNvSpPr>
          <p:nvPr>
            <p:ph type="sldNum" sz="quarter" idx="10"/>
          </p:nvPr>
        </p:nvSpPr>
        <p:spPr/>
        <p:txBody>
          <a:bodyPr/>
          <a:lstStyle/>
          <a:p>
            <a:fld id="{4BA24A8C-E13F-46DA-B7EC-D35D858C5D3E}" type="slidenum">
              <a:rPr lang="en-US" smtClean="0"/>
              <a:t>19</a:t>
            </a:fld>
            <a:endParaRPr lang="en-US"/>
          </a:p>
        </p:txBody>
      </p:sp>
    </p:spTree>
    <p:extLst>
      <p:ext uri="{BB962C8B-B14F-4D97-AF65-F5344CB8AC3E}">
        <p14:creationId xmlns:p14="http://schemas.microsoft.com/office/powerpoint/2010/main" val="21277099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A24A8C-E13F-46DA-B7EC-D35D858C5D3E}" type="slidenum">
              <a:rPr lang="en-US" smtClean="0"/>
              <a:t>20</a:t>
            </a:fld>
            <a:endParaRPr lang="en-US"/>
          </a:p>
        </p:txBody>
      </p:sp>
    </p:spTree>
    <p:extLst>
      <p:ext uri="{BB962C8B-B14F-4D97-AF65-F5344CB8AC3E}">
        <p14:creationId xmlns:p14="http://schemas.microsoft.com/office/powerpoint/2010/main" val="42897326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5A4306-34A2-4A69-A76F-D10AC8B7564E}" type="slidenum">
              <a:rPr lang="en-US" smtClean="0"/>
              <a:t>22</a:t>
            </a:fld>
            <a:endParaRPr lang="en-US" dirty="0"/>
          </a:p>
        </p:txBody>
      </p:sp>
    </p:spTree>
    <p:extLst>
      <p:ext uri="{BB962C8B-B14F-4D97-AF65-F5344CB8AC3E}">
        <p14:creationId xmlns:p14="http://schemas.microsoft.com/office/powerpoint/2010/main" val="2341682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 physical, mental, emotional, and spiritual wellness </a:t>
            </a:r>
          </a:p>
        </p:txBody>
      </p:sp>
      <p:sp>
        <p:nvSpPr>
          <p:cNvPr id="4" name="Slide Number Placeholder 3"/>
          <p:cNvSpPr>
            <a:spLocks noGrp="1"/>
          </p:cNvSpPr>
          <p:nvPr>
            <p:ph type="sldNum" sz="quarter" idx="5"/>
          </p:nvPr>
        </p:nvSpPr>
        <p:spPr/>
        <p:txBody>
          <a:bodyPr/>
          <a:lstStyle/>
          <a:p>
            <a:fld id="{8A5F5065-E937-3845-8CAB-17EC26C67DCE}" type="slidenum">
              <a:rPr lang="en-US" smtClean="0"/>
              <a:t>3</a:t>
            </a:fld>
            <a:endParaRPr lang="en-US"/>
          </a:p>
        </p:txBody>
      </p:sp>
    </p:spTree>
    <p:extLst>
      <p:ext uri="{BB962C8B-B14F-4D97-AF65-F5344CB8AC3E}">
        <p14:creationId xmlns:p14="http://schemas.microsoft.com/office/powerpoint/2010/main" val="834229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Spiritual = connection to the land, past family members </a:t>
            </a:r>
          </a:p>
          <a:p>
            <a:r>
              <a:rPr lang="en-US" dirty="0"/>
              <a:t> Personal story – sea asparagus </a:t>
            </a:r>
          </a:p>
          <a:p>
            <a:endParaRPr lang="en-US" dirty="0"/>
          </a:p>
        </p:txBody>
      </p:sp>
      <p:sp>
        <p:nvSpPr>
          <p:cNvPr id="4" name="Slide Number Placeholder 3"/>
          <p:cNvSpPr>
            <a:spLocks noGrp="1"/>
          </p:cNvSpPr>
          <p:nvPr>
            <p:ph type="sldNum" sz="quarter" idx="5"/>
          </p:nvPr>
        </p:nvSpPr>
        <p:spPr/>
        <p:txBody>
          <a:bodyPr/>
          <a:lstStyle/>
          <a:p>
            <a:fld id="{8A5F5065-E937-3845-8CAB-17EC26C67DCE}" type="slidenum">
              <a:rPr lang="en-US" smtClean="0"/>
              <a:t>4</a:t>
            </a:fld>
            <a:endParaRPr lang="en-US"/>
          </a:p>
        </p:txBody>
      </p:sp>
    </p:spTree>
    <p:extLst>
      <p:ext uri="{BB962C8B-B14F-4D97-AF65-F5344CB8AC3E}">
        <p14:creationId xmlns:p14="http://schemas.microsoft.com/office/powerpoint/2010/main" val="1447568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Rural – transit differences to hunt, forage, gather</a:t>
            </a:r>
          </a:p>
        </p:txBody>
      </p:sp>
      <p:sp>
        <p:nvSpPr>
          <p:cNvPr id="4" name="Slide Number Placeholder 3"/>
          <p:cNvSpPr>
            <a:spLocks noGrp="1"/>
          </p:cNvSpPr>
          <p:nvPr>
            <p:ph type="sldNum" sz="quarter" idx="5"/>
          </p:nvPr>
        </p:nvSpPr>
        <p:spPr/>
        <p:txBody>
          <a:bodyPr/>
          <a:lstStyle/>
          <a:p>
            <a:fld id="{8A5F5065-E937-3845-8CAB-17EC26C67DCE}" type="slidenum">
              <a:rPr lang="en-US" smtClean="0"/>
              <a:t>5</a:t>
            </a:fld>
            <a:endParaRPr lang="en-US"/>
          </a:p>
        </p:txBody>
      </p:sp>
    </p:spTree>
    <p:extLst>
      <p:ext uri="{BB962C8B-B14F-4D97-AF65-F5344CB8AC3E}">
        <p14:creationId xmlns:p14="http://schemas.microsoft.com/office/powerpoint/2010/main" val="1145434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5F5065-E937-3845-8CAB-17EC26C67DCE}" type="slidenum">
              <a:rPr lang="en-US" smtClean="0"/>
              <a:t>7</a:t>
            </a:fld>
            <a:endParaRPr lang="en-US"/>
          </a:p>
        </p:txBody>
      </p:sp>
    </p:spTree>
    <p:extLst>
      <p:ext uri="{BB962C8B-B14F-4D97-AF65-F5344CB8AC3E}">
        <p14:creationId xmlns:p14="http://schemas.microsoft.com/office/powerpoint/2010/main" val="2473690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be presenting ways that </a:t>
            </a:r>
            <a:r>
              <a:rPr lang="en-US" u="sng" dirty="0"/>
              <a:t>Foods</a:t>
            </a:r>
            <a:r>
              <a:rPr lang="en-US" u="sng" baseline="0" dirty="0"/>
              <a:t> We Alaskans Enjoy</a:t>
            </a:r>
            <a:r>
              <a:rPr lang="en-US" u="none" baseline="0" dirty="0"/>
              <a:t> (FWAE) </a:t>
            </a:r>
            <a:r>
              <a:rPr lang="en-US" u="none" dirty="0"/>
              <a:t>cookbook can</a:t>
            </a:r>
            <a:r>
              <a:rPr lang="en-US" dirty="0"/>
              <a:t> complements prevention and wellness efforts in your community.  </a:t>
            </a:r>
          </a:p>
        </p:txBody>
      </p:sp>
      <p:sp>
        <p:nvSpPr>
          <p:cNvPr id="4" name="Slide Number Placeholder 3"/>
          <p:cNvSpPr>
            <a:spLocks noGrp="1"/>
          </p:cNvSpPr>
          <p:nvPr>
            <p:ph type="sldNum" sz="quarter" idx="10"/>
          </p:nvPr>
        </p:nvSpPr>
        <p:spPr/>
        <p:txBody>
          <a:bodyPr/>
          <a:lstStyle/>
          <a:p>
            <a:fld id="{4BA24A8C-E13F-46DA-B7EC-D35D858C5D3E}" type="slidenum">
              <a:rPr lang="en-US" smtClean="0"/>
              <a:t>8</a:t>
            </a:fld>
            <a:endParaRPr lang="en-US"/>
          </a:p>
        </p:txBody>
      </p:sp>
    </p:spTree>
    <p:extLst>
      <p:ext uri="{BB962C8B-B14F-4D97-AF65-F5344CB8AC3E}">
        <p14:creationId xmlns:p14="http://schemas.microsoft.com/office/powerpoint/2010/main" val="2411806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5F5065-E937-3845-8CAB-17EC26C67DCE}" type="slidenum">
              <a:rPr lang="en-US" smtClean="0"/>
              <a:t>11</a:t>
            </a:fld>
            <a:endParaRPr lang="en-US"/>
          </a:p>
        </p:txBody>
      </p:sp>
    </p:spTree>
    <p:extLst>
      <p:ext uri="{BB962C8B-B14F-4D97-AF65-F5344CB8AC3E}">
        <p14:creationId xmlns:p14="http://schemas.microsoft.com/office/powerpoint/2010/main" val="2652100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Recognize indigenous</a:t>
            </a:r>
            <a:r>
              <a:rPr lang="en-US" baseline="0" dirty="0"/>
              <a:t> foods satisfy and often surpass non-indigenous foods for nutrient quality</a:t>
            </a:r>
            <a:endParaRPr lang="en-US" dirty="0"/>
          </a:p>
        </p:txBody>
      </p:sp>
      <p:sp>
        <p:nvSpPr>
          <p:cNvPr id="4" name="Slide Number Placeholder 3"/>
          <p:cNvSpPr>
            <a:spLocks noGrp="1"/>
          </p:cNvSpPr>
          <p:nvPr>
            <p:ph type="sldNum" sz="quarter" idx="10"/>
          </p:nvPr>
        </p:nvSpPr>
        <p:spPr/>
        <p:txBody>
          <a:bodyPr/>
          <a:lstStyle/>
          <a:p>
            <a:fld id="{8A5F5065-E937-3845-8CAB-17EC26C67DCE}" type="slidenum">
              <a:rPr lang="en-US" smtClean="0"/>
              <a:t>12</a:t>
            </a:fld>
            <a:endParaRPr lang="en-US"/>
          </a:p>
        </p:txBody>
      </p:sp>
    </p:spTree>
    <p:extLst>
      <p:ext uri="{BB962C8B-B14F-4D97-AF65-F5344CB8AC3E}">
        <p14:creationId xmlns:p14="http://schemas.microsoft.com/office/powerpoint/2010/main" val="12890796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small but inspiring and many</a:t>
            </a:r>
            <a:r>
              <a:rPr lang="en-US" baseline="0" dirty="0"/>
              <a:t> people contributed to the work by submitting well loved </a:t>
            </a:r>
            <a:r>
              <a:rPr lang="en-US" dirty="0"/>
              <a:t>recipes, photos that showed</a:t>
            </a:r>
            <a:r>
              <a:rPr lang="en-US" baseline="0" dirty="0"/>
              <a:t> steps in the process or the prepared dish.</a:t>
            </a:r>
            <a:endParaRPr lang="en-US" dirty="0"/>
          </a:p>
          <a:p>
            <a:endParaRPr lang="en-US" dirty="0"/>
          </a:p>
        </p:txBody>
      </p:sp>
      <p:sp>
        <p:nvSpPr>
          <p:cNvPr id="4" name="Slide Number Placeholder 3"/>
          <p:cNvSpPr>
            <a:spLocks noGrp="1"/>
          </p:cNvSpPr>
          <p:nvPr>
            <p:ph type="sldNum" sz="quarter" idx="10"/>
          </p:nvPr>
        </p:nvSpPr>
        <p:spPr/>
        <p:txBody>
          <a:bodyPr/>
          <a:lstStyle/>
          <a:p>
            <a:fld id="{8A5F5065-E937-3845-8CAB-17EC26C67DCE}" type="slidenum">
              <a:rPr lang="en-US" smtClean="0"/>
              <a:t>13</a:t>
            </a:fld>
            <a:endParaRPr lang="en-US"/>
          </a:p>
        </p:txBody>
      </p:sp>
    </p:spTree>
    <p:extLst>
      <p:ext uri="{BB962C8B-B14F-4D97-AF65-F5344CB8AC3E}">
        <p14:creationId xmlns:p14="http://schemas.microsoft.com/office/powerpoint/2010/main" val="3555317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C6968-5487-CD4E-B522-8A848EA1ACCA}"/>
              </a:ext>
            </a:extLst>
          </p:cNvPr>
          <p:cNvSpPr>
            <a:spLocks noGrp="1"/>
          </p:cNvSpPr>
          <p:nvPr>
            <p:ph type="ctrTitle"/>
          </p:nvPr>
        </p:nvSpPr>
        <p:spPr>
          <a:xfrm>
            <a:off x="495300" y="1122363"/>
            <a:ext cx="11201400" cy="1460604"/>
          </a:xfrm>
        </p:spPr>
        <p:txBody>
          <a:bodyPr anchor="b">
            <a:normAutofit/>
          </a:bodyPr>
          <a:lstStyle>
            <a:lvl1pPr algn="ctr">
              <a:defRPr sz="4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F2D068C-91CA-394C-8118-591B356B588C}"/>
              </a:ext>
            </a:extLst>
          </p:cNvPr>
          <p:cNvSpPr>
            <a:spLocks noGrp="1"/>
          </p:cNvSpPr>
          <p:nvPr>
            <p:ph type="subTitle" idx="1"/>
          </p:nvPr>
        </p:nvSpPr>
        <p:spPr>
          <a:xfrm>
            <a:off x="838200" y="2812473"/>
            <a:ext cx="10515599" cy="244532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817591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Title + Text Right">
    <p:spTree>
      <p:nvGrpSpPr>
        <p:cNvPr id="1" name=""/>
        <p:cNvGrpSpPr/>
        <p:nvPr/>
      </p:nvGrpSpPr>
      <p:grpSpPr>
        <a:xfrm>
          <a:off x="0" y="0"/>
          <a:ext cx="0" cy="0"/>
          <a:chOff x="0" y="0"/>
          <a:chExt cx="0" cy="0"/>
        </a:xfrm>
      </p:grpSpPr>
      <p:sp>
        <p:nvSpPr>
          <p:cNvPr id="6" name="Rectangle 5"/>
          <p:cNvSpPr/>
          <p:nvPr userDrawn="1"/>
        </p:nvSpPr>
        <p:spPr>
          <a:xfrm>
            <a:off x="-20117" y="0"/>
            <a:ext cx="7021794" cy="6858000"/>
          </a:xfrm>
          <a:prstGeom prst="rect">
            <a:avLst/>
          </a:prstGeom>
          <a:solidFill>
            <a:schemeClr val="tx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7F0703-4E83-804A-88FE-275F071EDEDC}"/>
              </a:ext>
            </a:extLst>
          </p:cNvPr>
          <p:cNvSpPr>
            <a:spLocks noGrp="1"/>
          </p:cNvSpPr>
          <p:nvPr>
            <p:ph type="title"/>
          </p:nvPr>
        </p:nvSpPr>
        <p:spPr>
          <a:xfrm>
            <a:off x="7439922" y="457200"/>
            <a:ext cx="4464695" cy="1600200"/>
          </a:xfrm>
        </p:spPr>
        <p:txBody>
          <a:bodyPr anchor="b">
            <a:normAutofit/>
          </a:bodyPr>
          <a:lstStyle>
            <a:lvl1pPr algn="l">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55395A3-7131-2C4C-A6D5-71743DD99343}"/>
              </a:ext>
            </a:extLst>
          </p:cNvPr>
          <p:cNvSpPr>
            <a:spLocks noGrp="1"/>
          </p:cNvSpPr>
          <p:nvPr>
            <p:ph idx="1"/>
          </p:nvPr>
        </p:nvSpPr>
        <p:spPr>
          <a:xfrm>
            <a:off x="404680" y="974994"/>
            <a:ext cx="6172200" cy="4471266"/>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EABF460-0678-DA44-9DF8-88BFD6BEB145}"/>
              </a:ext>
            </a:extLst>
          </p:cNvPr>
          <p:cNvSpPr>
            <a:spLocks noGrp="1"/>
          </p:cNvSpPr>
          <p:nvPr>
            <p:ph type="body" sz="half" idx="2"/>
          </p:nvPr>
        </p:nvSpPr>
        <p:spPr>
          <a:xfrm>
            <a:off x="7439922" y="2216726"/>
            <a:ext cx="4464695" cy="365226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40977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Logo Slide Blu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28614" y="3095244"/>
            <a:ext cx="2334773" cy="667513"/>
          </a:xfrm>
          <a:prstGeom prst="rect">
            <a:avLst/>
          </a:prstGeom>
        </p:spPr>
      </p:pic>
    </p:spTree>
    <p:extLst>
      <p:ext uri="{BB962C8B-B14F-4D97-AF65-F5344CB8AC3E}">
        <p14:creationId xmlns:p14="http://schemas.microsoft.com/office/powerpoint/2010/main" val="27479526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Logo slide ">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27089" y="3095243"/>
            <a:ext cx="2337821" cy="667513"/>
          </a:xfrm>
          <a:prstGeom prst="rect">
            <a:avLst/>
          </a:prstGeom>
        </p:spPr>
      </p:pic>
    </p:spTree>
    <p:extLst>
      <p:ext uri="{BB962C8B-B14F-4D97-AF65-F5344CB8AC3E}">
        <p14:creationId xmlns:p14="http://schemas.microsoft.com/office/powerpoint/2010/main" val="752453555"/>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6/4/2021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151585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6/4/2021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25781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Whit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C6968-5487-CD4E-B522-8A848EA1ACCA}"/>
              </a:ext>
            </a:extLst>
          </p:cNvPr>
          <p:cNvSpPr>
            <a:spLocks noGrp="1"/>
          </p:cNvSpPr>
          <p:nvPr>
            <p:ph type="ctrTitle"/>
          </p:nvPr>
        </p:nvSpPr>
        <p:spPr>
          <a:xfrm>
            <a:off x="495300" y="1122363"/>
            <a:ext cx="11201400" cy="1460604"/>
          </a:xfrm>
        </p:spPr>
        <p:txBody>
          <a:bodyPr anchor="b">
            <a:normAutofit/>
          </a:bodyPr>
          <a:lstStyle>
            <a:lvl1pPr algn="ctr">
              <a:defRPr sz="4400">
                <a:solidFill>
                  <a:schemeClr val="tx2"/>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F2D068C-91CA-394C-8118-591B356B588C}"/>
              </a:ext>
            </a:extLst>
          </p:cNvPr>
          <p:cNvSpPr>
            <a:spLocks noGrp="1"/>
          </p:cNvSpPr>
          <p:nvPr>
            <p:ph type="subTitle" idx="1"/>
          </p:nvPr>
        </p:nvSpPr>
        <p:spPr>
          <a:xfrm>
            <a:off x="838200" y="2812473"/>
            <a:ext cx="10515599" cy="2445327"/>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02952" y="6026228"/>
            <a:ext cx="1755648" cy="501286"/>
          </a:xfrm>
          <a:prstGeom prst="rect">
            <a:avLst/>
          </a:prstGeom>
        </p:spPr>
      </p:pic>
    </p:spTree>
    <p:extLst>
      <p:ext uri="{BB962C8B-B14F-4D97-AF65-F5344CB8AC3E}">
        <p14:creationId xmlns:p14="http://schemas.microsoft.com/office/powerpoint/2010/main" val="38190021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D26E3-2280-B541-BD1A-76A6F998B23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E7A40BA-F610-844F-8D48-F093F963CC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77999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and Content Whit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D26E3-2280-B541-BD1A-76A6F998B235}"/>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E7A40BA-F610-844F-8D48-F093F963CC90}"/>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02952" y="6026228"/>
            <a:ext cx="1755648" cy="501286"/>
          </a:xfrm>
          <a:prstGeom prst="rect">
            <a:avLst/>
          </a:prstGeom>
        </p:spPr>
      </p:pic>
    </p:spTree>
    <p:extLst>
      <p:ext uri="{BB962C8B-B14F-4D97-AF65-F5344CB8AC3E}">
        <p14:creationId xmlns:p14="http://schemas.microsoft.com/office/powerpoint/2010/main" val="2148233321"/>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Title, Subhead, Conten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CD8C9-52DE-D243-946F-CD3E8B30A31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B590FC-DA88-2842-9913-1D8352AEAB03}"/>
              </a:ext>
            </a:extLst>
          </p:cNvPr>
          <p:cNvSpPr>
            <a:spLocks noGrp="1"/>
          </p:cNvSpPr>
          <p:nvPr>
            <p:ph type="body" idx="1"/>
          </p:nvPr>
        </p:nvSpPr>
        <p:spPr>
          <a:xfrm>
            <a:off x="839788" y="1681163"/>
            <a:ext cx="5706291" cy="823912"/>
          </a:xfrm>
        </p:spPr>
        <p:txBody>
          <a:bodyPr anchor="b">
            <a:normAutofit/>
          </a:bodyPr>
          <a:lstStyle>
            <a:lvl1pPr marL="0" indent="0">
              <a:buNone/>
              <a:defRPr sz="2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AB88C1-BCE6-5F48-A4B2-18D1BCBF832F}"/>
              </a:ext>
            </a:extLst>
          </p:cNvPr>
          <p:cNvSpPr>
            <a:spLocks noGrp="1"/>
          </p:cNvSpPr>
          <p:nvPr>
            <p:ph sz="half" idx="2"/>
          </p:nvPr>
        </p:nvSpPr>
        <p:spPr>
          <a:xfrm>
            <a:off x="839788" y="2505075"/>
            <a:ext cx="57062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AB1079D-E803-C645-A17A-EED9223AC4B6}"/>
              </a:ext>
            </a:extLst>
          </p:cNvPr>
          <p:cNvSpPr>
            <a:spLocks noGrp="1"/>
          </p:cNvSpPr>
          <p:nvPr>
            <p:ph type="body" sz="quarter" idx="3"/>
          </p:nvPr>
        </p:nvSpPr>
        <p:spPr>
          <a:xfrm>
            <a:off x="6802452" y="1681163"/>
            <a:ext cx="4552936" cy="823912"/>
          </a:xfrm>
        </p:spPr>
        <p:txBody>
          <a:bodyPr anchor="b">
            <a:normAutofit/>
          </a:bodyPr>
          <a:lstStyle>
            <a:lvl1pPr marL="0" indent="0">
              <a:buNone/>
              <a:defRPr sz="2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64EE17-5791-F240-AAFA-F2767821CCFF}"/>
              </a:ext>
            </a:extLst>
          </p:cNvPr>
          <p:cNvSpPr>
            <a:spLocks noGrp="1"/>
          </p:cNvSpPr>
          <p:nvPr>
            <p:ph sz="quarter" idx="4"/>
          </p:nvPr>
        </p:nvSpPr>
        <p:spPr>
          <a:xfrm>
            <a:off x="6802452" y="2505075"/>
            <a:ext cx="455293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90028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Title, Subhead, Content Whit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CD8C9-52DE-D243-946F-CD3E8B30A31D}"/>
              </a:ext>
            </a:extLst>
          </p:cNvPr>
          <p:cNvSpPr>
            <a:spLocks noGrp="1"/>
          </p:cNvSpPr>
          <p:nvPr>
            <p:ph type="title"/>
          </p:nvPr>
        </p:nvSpPr>
        <p:spPr>
          <a:xfrm>
            <a:off x="839788" y="365125"/>
            <a:ext cx="10515600" cy="1325563"/>
          </a:xfrm>
        </p:spPr>
        <p:txBody>
          <a:bodyPr/>
          <a:lstStyle>
            <a:lvl1pPr>
              <a:defRPr>
                <a:solidFill>
                  <a:schemeClr val="tx2"/>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1B590FC-DA88-2842-9913-1D8352AEAB03}"/>
              </a:ext>
            </a:extLst>
          </p:cNvPr>
          <p:cNvSpPr>
            <a:spLocks noGrp="1"/>
          </p:cNvSpPr>
          <p:nvPr>
            <p:ph type="body" idx="1"/>
          </p:nvPr>
        </p:nvSpPr>
        <p:spPr>
          <a:xfrm>
            <a:off x="839788" y="1681163"/>
            <a:ext cx="5706291" cy="823912"/>
          </a:xfrm>
        </p:spPr>
        <p:txBody>
          <a:bodyPr anchor="b">
            <a:normAutofit/>
          </a:bodyPr>
          <a:lstStyle>
            <a:lvl1pPr marL="0" indent="0">
              <a:buNone/>
              <a:defRPr sz="28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AB88C1-BCE6-5F48-A4B2-18D1BCBF832F}"/>
              </a:ext>
            </a:extLst>
          </p:cNvPr>
          <p:cNvSpPr>
            <a:spLocks noGrp="1"/>
          </p:cNvSpPr>
          <p:nvPr>
            <p:ph sz="half" idx="2"/>
          </p:nvPr>
        </p:nvSpPr>
        <p:spPr>
          <a:xfrm>
            <a:off x="839788" y="2505075"/>
            <a:ext cx="5706291"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AB1079D-E803-C645-A17A-EED9223AC4B6}"/>
              </a:ext>
            </a:extLst>
          </p:cNvPr>
          <p:cNvSpPr>
            <a:spLocks noGrp="1"/>
          </p:cNvSpPr>
          <p:nvPr>
            <p:ph type="body" sz="quarter" idx="3"/>
          </p:nvPr>
        </p:nvSpPr>
        <p:spPr>
          <a:xfrm>
            <a:off x="6802452" y="1681163"/>
            <a:ext cx="4552936" cy="823912"/>
          </a:xfrm>
        </p:spPr>
        <p:txBody>
          <a:bodyPr anchor="b">
            <a:normAutofit/>
          </a:bodyPr>
          <a:lstStyle>
            <a:lvl1pPr marL="0" indent="0">
              <a:buNone/>
              <a:defRPr sz="28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64EE17-5791-F240-AAFA-F2767821CCFF}"/>
              </a:ext>
            </a:extLst>
          </p:cNvPr>
          <p:cNvSpPr>
            <a:spLocks noGrp="1"/>
          </p:cNvSpPr>
          <p:nvPr>
            <p:ph sz="quarter" idx="4"/>
          </p:nvPr>
        </p:nvSpPr>
        <p:spPr>
          <a:xfrm>
            <a:off x="6802452" y="2505075"/>
            <a:ext cx="4552936"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63656738"/>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 Two Content Blu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21D38-FFEF-A34B-A38D-E8D28CE7F43B}"/>
              </a:ext>
            </a:extLst>
          </p:cNvPr>
          <p:cNvSpPr>
            <a:spLocks noGrp="1"/>
          </p:cNvSpPr>
          <p:nvPr>
            <p:ph type="title"/>
          </p:nvPr>
        </p:nvSpPr>
        <p:spPr>
          <a:xfrm>
            <a:off x="838200" y="365125"/>
            <a:ext cx="10515600" cy="1034943"/>
          </a:xfrm>
        </p:spPr>
        <p:txBody>
          <a:bodyPr anchor="b"/>
          <a:lstStyle>
            <a:lvl1pPr>
              <a:defRPr>
                <a:solidFill>
                  <a:schemeClr val="tx2"/>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9433603A-B517-EF49-9FB6-BE206D7ADC07}"/>
              </a:ext>
            </a:extLst>
          </p:cNvPr>
          <p:cNvSpPr>
            <a:spLocks noGrp="1"/>
          </p:cNvSpPr>
          <p:nvPr>
            <p:ph sz="half" idx="2"/>
          </p:nvPr>
        </p:nvSpPr>
        <p:spPr>
          <a:xfrm>
            <a:off x="6201542" y="1600199"/>
            <a:ext cx="5212080" cy="4476543"/>
          </a:xfrm>
          <a:noFill/>
          <a:ln>
            <a:noFill/>
          </a:ln>
        </p:spPr>
        <p:style>
          <a:lnRef idx="0">
            <a:scrgbClr r="0" g="0" b="0"/>
          </a:lnRef>
          <a:fillRef idx="0">
            <a:scrgbClr r="0" g="0" b="0"/>
          </a:fillRef>
          <a:effectRef idx="0">
            <a:scrgbClr r="0" g="0" b="0"/>
          </a:effectRef>
          <a:fontRef idx="minor">
            <a:schemeClr val="dk1"/>
          </a:fontRef>
        </p:style>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a:extLst>
              <a:ext uri="{FF2B5EF4-FFF2-40B4-BE49-F238E27FC236}">
                <a16:creationId xmlns:a16="http://schemas.microsoft.com/office/drawing/2014/main" id="{9433603A-B517-EF49-9FB6-BE206D7ADC07}"/>
              </a:ext>
            </a:extLst>
          </p:cNvPr>
          <p:cNvSpPr>
            <a:spLocks noGrp="1"/>
          </p:cNvSpPr>
          <p:nvPr>
            <p:ph sz="half" idx="13"/>
          </p:nvPr>
        </p:nvSpPr>
        <p:spPr>
          <a:xfrm>
            <a:off x="778166" y="1600198"/>
            <a:ext cx="5212080" cy="4476543"/>
          </a:xfrm>
          <a:noFill/>
          <a:ln>
            <a:noFill/>
          </a:ln>
        </p:spPr>
        <p:style>
          <a:lnRef idx="0">
            <a:scrgbClr r="0" g="0" b="0"/>
          </a:lnRef>
          <a:fillRef idx="0">
            <a:scrgbClr r="0" g="0" b="0"/>
          </a:fillRef>
          <a:effectRef idx="0">
            <a:scrgbClr r="0" g="0" b="0"/>
          </a:effectRef>
          <a:fontRef idx="minor">
            <a:schemeClr val="dk1"/>
          </a:fontRef>
        </p:style>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79514718"/>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 Two Content Whit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21D38-FFEF-A34B-A38D-E8D28CE7F43B}"/>
              </a:ext>
            </a:extLst>
          </p:cNvPr>
          <p:cNvSpPr>
            <a:spLocks noGrp="1"/>
          </p:cNvSpPr>
          <p:nvPr>
            <p:ph type="title"/>
          </p:nvPr>
        </p:nvSpPr>
        <p:spPr>
          <a:xfrm>
            <a:off x="838200" y="365125"/>
            <a:ext cx="10515600" cy="1034943"/>
          </a:xfrm>
        </p:spPr>
        <p:txBody>
          <a:bodyPr anchor="b"/>
          <a:lstStyle>
            <a:lvl1pPr>
              <a:defRPr>
                <a:solidFill>
                  <a:schemeClr val="tx2"/>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9433603A-B517-EF49-9FB6-BE206D7ADC07}"/>
              </a:ext>
            </a:extLst>
          </p:cNvPr>
          <p:cNvSpPr>
            <a:spLocks noGrp="1"/>
          </p:cNvSpPr>
          <p:nvPr>
            <p:ph sz="half" idx="2"/>
          </p:nvPr>
        </p:nvSpPr>
        <p:spPr>
          <a:xfrm>
            <a:off x="6201542" y="1600199"/>
            <a:ext cx="5212080" cy="4476543"/>
          </a:xfrm>
          <a:noFill/>
          <a:ln>
            <a:noFill/>
          </a:ln>
        </p:spPr>
        <p:style>
          <a:lnRef idx="0">
            <a:scrgbClr r="0" g="0" b="0"/>
          </a:lnRef>
          <a:fillRef idx="0">
            <a:scrgbClr r="0" g="0" b="0"/>
          </a:fillRef>
          <a:effectRef idx="0">
            <a:scrgbClr r="0" g="0" b="0"/>
          </a:effectRef>
          <a:fontRef idx="minor">
            <a:schemeClr val="dk1"/>
          </a:fontRef>
        </p:style>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a:extLst>
              <a:ext uri="{FF2B5EF4-FFF2-40B4-BE49-F238E27FC236}">
                <a16:creationId xmlns:a16="http://schemas.microsoft.com/office/drawing/2014/main" id="{9433603A-B517-EF49-9FB6-BE206D7ADC07}"/>
              </a:ext>
            </a:extLst>
          </p:cNvPr>
          <p:cNvSpPr>
            <a:spLocks noGrp="1"/>
          </p:cNvSpPr>
          <p:nvPr>
            <p:ph sz="half" idx="13"/>
          </p:nvPr>
        </p:nvSpPr>
        <p:spPr>
          <a:xfrm>
            <a:off x="778166" y="1600198"/>
            <a:ext cx="5212080" cy="4476543"/>
          </a:xfrm>
          <a:noFill/>
          <a:ln>
            <a:noFill/>
          </a:ln>
        </p:spPr>
        <p:style>
          <a:lnRef idx="0">
            <a:scrgbClr r="0" g="0" b="0"/>
          </a:lnRef>
          <a:fillRef idx="0">
            <a:scrgbClr r="0" g="0" b="0"/>
          </a:fillRef>
          <a:effectRef idx="0">
            <a:scrgbClr r="0" g="0" b="0"/>
          </a:effectRef>
          <a:fontRef idx="minor">
            <a:schemeClr val="dk1"/>
          </a:fontRef>
        </p:style>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72276025"/>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Title + Text Left">
    <p:spTree>
      <p:nvGrpSpPr>
        <p:cNvPr id="1" name=""/>
        <p:cNvGrpSpPr/>
        <p:nvPr/>
      </p:nvGrpSpPr>
      <p:grpSpPr>
        <a:xfrm>
          <a:off x="0" y="0"/>
          <a:ext cx="0" cy="0"/>
          <a:chOff x="0" y="0"/>
          <a:chExt cx="0" cy="0"/>
        </a:xfrm>
      </p:grpSpPr>
      <p:sp>
        <p:nvSpPr>
          <p:cNvPr id="6" name="Rectangle 5"/>
          <p:cNvSpPr/>
          <p:nvPr userDrawn="1"/>
        </p:nvSpPr>
        <p:spPr>
          <a:xfrm>
            <a:off x="5170206" y="0"/>
            <a:ext cx="7021794" cy="6858000"/>
          </a:xfrm>
          <a:prstGeom prst="rect">
            <a:avLst/>
          </a:prstGeom>
          <a:solidFill>
            <a:schemeClr val="tx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7F0703-4E83-804A-88FE-275F071EDEDC}"/>
              </a:ext>
            </a:extLst>
          </p:cNvPr>
          <p:cNvSpPr>
            <a:spLocks noGrp="1"/>
          </p:cNvSpPr>
          <p:nvPr>
            <p:ph type="title"/>
          </p:nvPr>
        </p:nvSpPr>
        <p:spPr>
          <a:xfrm>
            <a:off x="495300" y="457200"/>
            <a:ext cx="4276725" cy="1600200"/>
          </a:xfrm>
        </p:spPr>
        <p:txBody>
          <a:bodyPr anchor="b">
            <a:normAutofit/>
          </a:bodyPr>
          <a:lstStyle>
            <a:lvl1pPr algn="l">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55395A3-7131-2C4C-A6D5-71743DD99343}"/>
              </a:ext>
            </a:extLst>
          </p:cNvPr>
          <p:cNvSpPr>
            <a:spLocks noGrp="1"/>
          </p:cNvSpPr>
          <p:nvPr>
            <p:ph idx="1"/>
          </p:nvPr>
        </p:nvSpPr>
        <p:spPr>
          <a:xfrm>
            <a:off x="5595003" y="974994"/>
            <a:ext cx="6172200" cy="4471266"/>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EABF460-0678-DA44-9DF8-88BFD6BEB145}"/>
              </a:ext>
            </a:extLst>
          </p:cNvPr>
          <p:cNvSpPr>
            <a:spLocks noGrp="1"/>
          </p:cNvSpPr>
          <p:nvPr>
            <p:ph type="body" sz="half" idx="2"/>
          </p:nvPr>
        </p:nvSpPr>
        <p:spPr>
          <a:xfrm>
            <a:off x="495300" y="2216726"/>
            <a:ext cx="4276725" cy="365226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54607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13577C-BC8F-F740-8E1C-CB0177B6DF6E}"/>
              </a:ext>
            </a:extLst>
          </p:cNvPr>
          <p:cNvSpPr>
            <a:spLocks noGrp="1"/>
          </p:cNvSpPr>
          <p:nvPr>
            <p:ph type="title"/>
          </p:nvPr>
        </p:nvSpPr>
        <p:spPr>
          <a:xfrm>
            <a:off x="521677" y="114301"/>
            <a:ext cx="11148646" cy="1319084"/>
          </a:xfrm>
          <a:prstGeom prst="rect">
            <a:avLst/>
          </a:prstGeom>
        </p:spPr>
        <p:txBody>
          <a:bodyPr vert="horz" lIns="91440" tIns="45720" rIns="91440" bIns="45720" rtlCol="0" anchor="b">
            <a:normAutofit/>
          </a:bodyPr>
          <a:lstStyle/>
          <a:p>
            <a:r>
              <a:rPr lang="en-US" dirty="0"/>
              <a:t>Click to edit Master title</a:t>
            </a:r>
          </a:p>
        </p:txBody>
      </p:sp>
      <p:sp>
        <p:nvSpPr>
          <p:cNvPr id="3" name="Text Placeholder 2">
            <a:extLst>
              <a:ext uri="{FF2B5EF4-FFF2-40B4-BE49-F238E27FC236}">
                <a16:creationId xmlns:a16="http://schemas.microsoft.com/office/drawing/2014/main" id="{A50BB9E9-6039-084D-B826-16DDE6CD5811}"/>
              </a:ext>
            </a:extLst>
          </p:cNvPr>
          <p:cNvSpPr>
            <a:spLocks noGrp="1"/>
          </p:cNvSpPr>
          <p:nvPr>
            <p:ph type="body" idx="1"/>
          </p:nvPr>
        </p:nvSpPr>
        <p:spPr>
          <a:xfrm>
            <a:off x="838200" y="1600200"/>
            <a:ext cx="10515600" cy="428785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9904576" y="5999844"/>
            <a:ext cx="1754024" cy="501477"/>
          </a:xfrm>
          <a:prstGeom prst="rect">
            <a:avLst/>
          </a:prstGeom>
        </p:spPr>
      </p:pic>
    </p:spTree>
    <p:extLst>
      <p:ext uri="{BB962C8B-B14F-4D97-AF65-F5344CB8AC3E}">
        <p14:creationId xmlns:p14="http://schemas.microsoft.com/office/powerpoint/2010/main" val="1393618953"/>
      </p:ext>
    </p:extLst>
  </p:cSld>
  <p:clrMap bg1="dk1" tx1="lt1" bg2="dk2" tx2="lt2" accent1="accent1" accent2="accent2" accent3="accent3" accent4="accent4" accent5="accent5" accent6="accent6" hlink="hlink" folHlink="folHlink"/>
  <p:sldLayoutIdLst>
    <p:sldLayoutId id="2147483649" r:id="rId1"/>
    <p:sldLayoutId id="2147483670" r:id="rId2"/>
    <p:sldLayoutId id="2147483650" r:id="rId3"/>
    <p:sldLayoutId id="2147483672" r:id="rId4"/>
    <p:sldLayoutId id="2147483653" r:id="rId5"/>
    <p:sldLayoutId id="2147483674" r:id="rId6"/>
    <p:sldLayoutId id="2147483675" r:id="rId7"/>
    <p:sldLayoutId id="2147483652" r:id="rId8"/>
    <p:sldLayoutId id="2147483656" r:id="rId9"/>
    <p:sldLayoutId id="2147483673" r:id="rId10"/>
    <p:sldLayoutId id="2147483655" r:id="rId11"/>
    <p:sldLayoutId id="2147483671" r:id="rId12"/>
    <p:sldLayoutId id="2147483676" r:id="rId13"/>
    <p:sldLayoutId id="2147483677" r:id="rId14"/>
  </p:sldLayoutIdLst>
  <p:hf sldNum="0" hdr="0" ftr="0"/>
  <p:txStyles>
    <p:title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862013"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03822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38.jpe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2.jpeg"/><Relationship Id="rId3" Type="http://schemas.openxmlformats.org/officeDocument/2006/relationships/image" Target="../media/image52.png"/><Relationship Id="rId7" Type="http://schemas.openxmlformats.org/officeDocument/2006/relationships/image" Target="../media/image56.jpeg"/><Relationship Id="rId12" Type="http://schemas.openxmlformats.org/officeDocument/2006/relationships/image" Target="../media/image61.jpeg"/><Relationship Id="rId2" Type="http://schemas.openxmlformats.org/officeDocument/2006/relationships/image" Target="../media/image51.jpeg"/><Relationship Id="rId1" Type="http://schemas.openxmlformats.org/officeDocument/2006/relationships/slideLayout" Target="../slideLayouts/slideLayout3.xml"/><Relationship Id="rId6" Type="http://schemas.openxmlformats.org/officeDocument/2006/relationships/image" Target="../media/image55.jpeg"/><Relationship Id="rId11" Type="http://schemas.openxmlformats.org/officeDocument/2006/relationships/image" Target="../media/image60.jpeg"/><Relationship Id="rId5" Type="http://schemas.openxmlformats.org/officeDocument/2006/relationships/image" Target="../media/image54.jpeg"/><Relationship Id="rId15" Type="http://schemas.openxmlformats.org/officeDocument/2006/relationships/image" Target="../media/image64.jpeg"/><Relationship Id="rId10" Type="http://schemas.openxmlformats.org/officeDocument/2006/relationships/image" Target="../media/image59.jpeg"/><Relationship Id="rId4" Type="http://schemas.openxmlformats.org/officeDocument/2006/relationships/image" Target="../media/image53.jpeg"/><Relationship Id="rId9" Type="http://schemas.openxmlformats.org/officeDocument/2006/relationships/image" Target="../media/image58.jpeg"/><Relationship Id="rId14" Type="http://schemas.openxmlformats.org/officeDocument/2006/relationships/image" Target="../media/image63.jpeg"/></Relationships>
</file>

<file path=ppt/slides/_rels/slide2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8" Type="http://schemas.openxmlformats.org/officeDocument/2006/relationships/image" Target="../media/image73.jpeg"/><Relationship Id="rId13" Type="http://schemas.openxmlformats.org/officeDocument/2006/relationships/image" Target="../media/image77.jpeg"/><Relationship Id="rId3" Type="http://schemas.openxmlformats.org/officeDocument/2006/relationships/image" Target="../media/image68.jpeg"/><Relationship Id="rId7" Type="http://schemas.openxmlformats.org/officeDocument/2006/relationships/image" Target="../media/image72.jpeg"/><Relationship Id="rId12" Type="http://schemas.openxmlformats.org/officeDocument/2006/relationships/image" Target="../media/image76.jpeg"/><Relationship Id="rId2" Type="http://schemas.openxmlformats.org/officeDocument/2006/relationships/image" Target="../media/image67.jpeg"/><Relationship Id="rId1" Type="http://schemas.openxmlformats.org/officeDocument/2006/relationships/slideLayout" Target="../slideLayouts/slideLayout3.xml"/><Relationship Id="rId6" Type="http://schemas.openxmlformats.org/officeDocument/2006/relationships/image" Target="../media/image71.jpeg"/><Relationship Id="rId11" Type="http://schemas.microsoft.com/office/2007/relationships/hdphoto" Target="../media/hdphoto1.wdp"/><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jpeg"/><Relationship Id="rId9" Type="http://schemas.openxmlformats.org/officeDocument/2006/relationships/image" Target="../media/image74.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jpeg"/><Relationship Id="rId7" Type="http://schemas.openxmlformats.org/officeDocument/2006/relationships/image" Target="../media/image83.png"/><Relationship Id="rId12" Type="http://schemas.openxmlformats.org/officeDocument/2006/relationships/image" Target="../media/image88.jpeg"/><Relationship Id="rId2" Type="http://schemas.openxmlformats.org/officeDocument/2006/relationships/image" Target="../media/image78.jpeg"/><Relationship Id="rId1" Type="http://schemas.openxmlformats.org/officeDocument/2006/relationships/slideLayout" Target="../slideLayouts/slideLayout7.xml"/><Relationship Id="rId6" Type="http://schemas.openxmlformats.org/officeDocument/2006/relationships/image" Target="../media/image82.jpeg"/><Relationship Id="rId11" Type="http://schemas.openxmlformats.org/officeDocument/2006/relationships/image" Target="../media/image87.jpeg"/><Relationship Id="rId5" Type="http://schemas.openxmlformats.org/officeDocument/2006/relationships/image" Target="../media/image81.jpeg"/><Relationship Id="rId10" Type="http://schemas.openxmlformats.org/officeDocument/2006/relationships/image" Target="../media/image86.jpeg"/><Relationship Id="rId4" Type="http://schemas.openxmlformats.org/officeDocument/2006/relationships/image" Target="../media/image80.jpeg"/><Relationship Id="rId9" Type="http://schemas.openxmlformats.org/officeDocument/2006/relationships/image" Target="../media/image85.jpeg"/></Relationships>
</file>

<file path=ppt/slides/_rels/slide3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image" Target="../media/image78.jpeg"/><Relationship Id="rId1" Type="http://schemas.openxmlformats.org/officeDocument/2006/relationships/slideLayout" Target="../slideLayouts/slideLayout7.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 Id="rId9" Type="http://schemas.openxmlformats.org/officeDocument/2006/relationships/image" Target="../media/image96.jpeg"/></Relationships>
</file>

<file path=ppt/slides/_rels/slide33.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7.jpeg"/><Relationship Id="rId7" Type="http://schemas.openxmlformats.org/officeDocument/2006/relationships/image" Target="../media/image101.jpeg"/><Relationship Id="rId2" Type="http://schemas.openxmlformats.org/officeDocument/2006/relationships/image" Target="../media/image78.jpeg"/><Relationship Id="rId1" Type="http://schemas.openxmlformats.org/officeDocument/2006/relationships/slideLayout" Target="../slideLayouts/slideLayout7.xml"/><Relationship Id="rId6" Type="http://schemas.openxmlformats.org/officeDocument/2006/relationships/image" Target="../media/image100.jpeg"/><Relationship Id="rId11" Type="http://schemas.openxmlformats.org/officeDocument/2006/relationships/image" Target="../media/image105.png"/><Relationship Id="rId5" Type="http://schemas.openxmlformats.org/officeDocument/2006/relationships/image" Target="../media/image99.jpeg"/><Relationship Id="rId10" Type="http://schemas.openxmlformats.org/officeDocument/2006/relationships/image" Target="../media/image104.jpeg"/><Relationship Id="rId4" Type="http://schemas.openxmlformats.org/officeDocument/2006/relationships/image" Target="../media/image98.jpeg"/><Relationship Id="rId9" Type="http://schemas.openxmlformats.org/officeDocument/2006/relationships/image" Target="../media/image10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11.xml"/><Relationship Id="rId4" Type="http://schemas.openxmlformats.org/officeDocument/2006/relationships/image" Target="../media/image108.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solidFill>
                  <a:schemeClr val="bg2">
                    <a:lumMod val="50000"/>
                  </a:schemeClr>
                </a:solidFill>
              </a:rPr>
              <a:t>Indigenous Foods Movement in Alaska: Holistic Approaches for Nutrition &amp; Culture</a:t>
            </a:r>
          </a:p>
        </p:txBody>
      </p:sp>
      <p:sp>
        <p:nvSpPr>
          <p:cNvPr id="3" name="Subtitle 2"/>
          <p:cNvSpPr>
            <a:spLocks noGrp="1"/>
          </p:cNvSpPr>
          <p:nvPr>
            <p:ph type="subTitle" idx="1"/>
          </p:nvPr>
        </p:nvSpPr>
        <p:spPr/>
        <p:txBody>
          <a:bodyPr/>
          <a:lstStyle/>
          <a:p>
            <a:endParaRPr lang="en-US" dirty="0"/>
          </a:p>
        </p:txBody>
      </p:sp>
      <p:pic>
        <p:nvPicPr>
          <p:cNvPr id="4" name="Picture 3">
            <a:extLst>
              <a:ext uri="{FF2B5EF4-FFF2-40B4-BE49-F238E27FC236}">
                <a16:creationId xmlns:a16="http://schemas.microsoft.com/office/drawing/2014/main" id="{AFFFE531-A534-4FD1-B7D5-9FC36B70F9F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92680" y="2822862"/>
            <a:ext cx="7406640" cy="27817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5650272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0108" y="4893215"/>
            <a:ext cx="10058400" cy="1449387"/>
          </a:xfrm>
        </p:spPr>
        <p:txBody>
          <a:bodyPr/>
          <a:lstStyle/>
          <a:p>
            <a:r>
              <a:rPr lang="en-US" dirty="0"/>
              <a:t>SDPI Grant Programs</a:t>
            </a:r>
          </a:p>
        </p:txBody>
      </p:sp>
      <p:pic>
        <p:nvPicPr>
          <p:cNvPr id="4" name="Picture 3"/>
          <p:cNvPicPr>
            <a:picLocks noChangeAspect="1"/>
          </p:cNvPicPr>
          <p:nvPr/>
        </p:nvPicPr>
        <p:blipFill>
          <a:blip r:embed="rId2"/>
          <a:stretch>
            <a:fillRect/>
          </a:stretch>
        </p:blipFill>
        <p:spPr>
          <a:xfrm>
            <a:off x="1752600" y="155826"/>
            <a:ext cx="8686800" cy="5276850"/>
          </a:xfrm>
          <a:prstGeom prst="rect">
            <a:avLst/>
          </a:prstGeom>
        </p:spPr>
      </p:pic>
    </p:spTree>
    <p:extLst>
      <p:ext uri="{BB962C8B-B14F-4D97-AF65-F5344CB8AC3E}">
        <p14:creationId xmlns:p14="http://schemas.microsoft.com/office/powerpoint/2010/main" val="28973300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338375" y="457201"/>
            <a:ext cx="3200400" cy="1151314"/>
          </a:xfrm>
        </p:spPr>
        <p:txBody>
          <a:bodyPr/>
          <a:lstStyle/>
          <a:p>
            <a:r>
              <a:rPr lang="en-US" dirty="0">
                <a:solidFill>
                  <a:schemeClr val="bg1"/>
                </a:solidFill>
              </a:rPr>
              <a:t>Foods We Alaskans Enjoy</a:t>
            </a:r>
          </a:p>
        </p:txBody>
      </p:sp>
      <p:sp>
        <p:nvSpPr>
          <p:cNvPr id="16" name="Text Placeholder 15"/>
          <p:cNvSpPr>
            <a:spLocks noGrp="1"/>
          </p:cNvSpPr>
          <p:nvPr>
            <p:ph type="body" sz="half" idx="2"/>
          </p:nvPr>
        </p:nvSpPr>
        <p:spPr>
          <a:xfrm>
            <a:off x="313068" y="1693003"/>
            <a:ext cx="3977112" cy="3652261"/>
          </a:xfrm>
        </p:spPr>
        <p:txBody>
          <a:bodyPr/>
          <a:lstStyle/>
          <a:p>
            <a:r>
              <a:rPr lang="en-US" dirty="0">
                <a:solidFill>
                  <a:schemeClr val="bg1"/>
                </a:solidFill>
              </a:rPr>
              <a:t>Complements ongoing wellness and diabetes prevention efforts</a:t>
            </a:r>
          </a:p>
          <a:p>
            <a:r>
              <a:rPr lang="en-US" dirty="0">
                <a:solidFill>
                  <a:schemeClr val="bg1"/>
                </a:solidFill>
              </a:rPr>
              <a:t>Supports tribal efforts to reclaim and revitalize indigenous ingredients</a:t>
            </a:r>
          </a:p>
          <a:p>
            <a:endParaRPr lang="en-US" dirty="0">
              <a:solidFill>
                <a:schemeClr val="accent2">
                  <a:lumMod val="50000"/>
                </a:schemeClr>
              </a:solidFill>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06874" y="267078"/>
            <a:ext cx="2194560" cy="3166345"/>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22510" y="3769031"/>
            <a:ext cx="1828800" cy="2433524"/>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30481" y="3519134"/>
            <a:ext cx="2834640" cy="2906483"/>
          </a:xfrm>
          <a:prstGeom prst="rect">
            <a:avLst/>
          </a:prstGeom>
          <a:ln>
            <a:noFill/>
          </a:ln>
          <a:effectLst>
            <a:outerShdw blurRad="292100" dist="139700" dir="2700000" algn="tl" rotWithShape="0">
              <a:srgbClr val="333333">
                <a:alpha val="65000"/>
              </a:srgbClr>
            </a:outerShdw>
          </a:effectLst>
        </p:spPr>
      </p:pic>
      <p:pic>
        <p:nvPicPr>
          <p:cNvPr id="2050" name="Picture 2" descr="boy cutting fish"/>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724419" y="457201"/>
            <a:ext cx="2103120" cy="28067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Lst>
        </p:spPr>
      </p:pic>
    </p:spTree>
    <p:extLst>
      <p:ext uri="{BB962C8B-B14F-4D97-AF65-F5344CB8AC3E}">
        <p14:creationId xmlns:p14="http://schemas.microsoft.com/office/powerpoint/2010/main" val="3823164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r>
              <a:rPr lang="en-US" dirty="0">
                <a:solidFill>
                  <a:schemeClr val="bg1"/>
                </a:solidFill>
              </a:rPr>
              <a:t>Goals</a:t>
            </a:r>
          </a:p>
        </p:txBody>
      </p:sp>
      <p:sp>
        <p:nvSpPr>
          <p:cNvPr id="21" name="Text Placeholder 20"/>
          <p:cNvSpPr>
            <a:spLocks noGrp="1"/>
          </p:cNvSpPr>
          <p:nvPr>
            <p:ph type="body" sz="half" idx="2"/>
          </p:nvPr>
        </p:nvSpPr>
        <p:spPr/>
        <p:txBody>
          <a:bodyPr/>
          <a:lstStyle/>
          <a:p>
            <a:r>
              <a:rPr lang="en-US" dirty="0">
                <a:solidFill>
                  <a:schemeClr val="bg1"/>
                </a:solidFill>
              </a:rPr>
              <a:t>Celebrate Alaska Native indigenous foods for the ways they support wellness (body, mind, emotion and spirit) and prevent diabetes</a:t>
            </a:r>
          </a:p>
          <a:p>
            <a:r>
              <a:rPr lang="en-US" dirty="0">
                <a:solidFill>
                  <a:schemeClr val="bg1"/>
                </a:solidFill>
              </a:rPr>
              <a:t>Promote Alaska Native cultural values</a:t>
            </a:r>
          </a:p>
          <a:p>
            <a:r>
              <a:rPr lang="en-US" dirty="0">
                <a:solidFill>
                  <a:schemeClr val="bg1"/>
                </a:solidFill>
              </a:rPr>
              <a:t>Connect Alaska Native people with others who have knowledge of indigenous ingredients</a:t>
            </a:r>
          </a:p>
          <a:p>
            <a:r>
              <a:rPr lang="en-US" dirty="0">
                <a:solidFill>
                  <a:schemeClr val="bg1"/>
                </a:solidFill>
              </a:rPr>
              <a:t>Suggest non-indigenous ingredients and recipes as an alternative to processed foods</a:t>
            </a:r>
          </a:p>
          <a:p>
            <a:endParaRPr lang="en-US" dirty="0">
              <a:solidFill>
                <a:schemeClr val="accent2">
                  <a:lumMod val="50000"/>
                </a:schemeClr>
              </a:solidFill>
            </a:endParaRPr>
          </a:p>
          <a:p>
            <a:endParaRPr lang="en-US" dirty="0">
              <a:solidFill>
                <a:schemeClr val="accent2">
                  <a:lumMod val="50000"/>
                </a:schemeClr>
              </a:solidFill>
            </a:endParaRPr>
          </a:p>
        </p:txBody>
      </p:sp>
      <p:pic>
        <p:nvPicPr>
          <p:cNvPr id="5" name="Content Placeholder 4">
            <a:extLst>
              <a:ext uri="{FF2B5EF4-FFF2-40B4-BE49-F238E27FC236}">
                <a16:creationId xmlns:a16="http://schemas.microsoft.com/office/drawing/2014/main" id="{FBF23267-552C-4D8B-886B-1699E309BC7F}"/>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8489333" y="4134019"/>
            <a:ext cx="2482056" cy="2155062"/>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4163EA9C-F0D6-4921-B3FA-5BD4AF82C55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04694" y="4574581"/>
            <a:ext cx="2286000" cy="171450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4CD0B05B-4ACF-44CD-9E57-FAF6E118967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86146" y="2283419"/>
            <a:ext cx="2286000" cy="1759437"/>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A8C56BAE-A4B3-4B1D-A969-611CE37267C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786146" y="341342"/>
            <a:ext cx="2286000" cy="1716058"/>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E6457A9D-E1FF-4CE5-8EA0-22A86744726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5400000">
            <a:off x="8034738" y="760864"/>
            <a:ext cx="3356172" cy="25171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542740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a:xfrm>
            <a:off x="110833" y="457200"/>
            <a:ext cx="4276725" cy="1600200"/>
          </a:xfrm>
        </p:spPr>
        <p:txBody>
          <a:bodyPr vert="horz" lIns="91440" tIns="45720" rIns="91440" bIns="45720" rtlCol="0" anchor="b">
            <a:normAutofit/>
          </a:bodyPr>
          <a:lstStyle/>
          <a:p>
            <a:r>
              <a:rPr lang="en-US" b="1" kern="1200" dirty="0">
                <a:solidFill>
                  <a:schemeClr val="bg1"/>
                </a:solidFill>
                <a:latin typeface="+mj-lt"/>
                <a:ea typeface="+mj-ea"/>
                <a:cs typeface="+mj-cs"/>
              </a:rPr>
              <a:t>Format</a:t>
            </a:r>
          </a:p>
        </p:txBody>
      </p:sp>
      <p:sp>
        <p:nvSpPr>
          <p:cNvPr id="10" name="Text Placeholder 6">
            <a:extLst>
              <a:ext uri="{FF2B5EF4-FFF2-40B4-BE49-F238E27FC236}">
                <a16:creationId xmlns:a16="http://schemas.microsoft.com/office/drawing/2014/main" id="{9ED5C067-0B78-45BD-BFCE-7092DC1D7632}"/>
              </a:ext>
            </a:extLst>
          </p:cNvPr>
          <p:cNvSpPr txBox="1">
            <a:spLocks/>
          </p:cNvSpPr>
          <p:nvPr/>
        </p:nvSpPr>
        <p:spPr>
          <a:xfrm>
            <a:off x="110833" y="2216726"/>
            <a:ext cx="3886709" cy="365226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solidFill>
                  <a:schemeClr val="bg1"/>
                </a:solidFill>
              </a:rPr>
              <a:t>6 x 9, spiral bound book </a:t>
            </a:r>
          </a:p>
          <a:p>
            <a:r>
              <a:rPr lang="en-US" kern="1200" dirty="0">
                <a:solidFill>
                  <a:schemeClr val="bg1"/>
                </a:solidFill>
                <a:latin typeface="+mn-lt"/>
                <a:ea typeface="+mn-ea"/>
                <a:cs typeface="+mn-cs"/>
              </a:rPr>
              <a:t>Complete recipe on 1 page or facing pages </a:t>
            </a:r>
          </a:p>
          <a:p>
            <a:r>
              <a:rPr lang="en-US" kern="1200" dirty="0">
                <a:solidFill>
                  <a:schemeClr val="bg1"/>
                </a:solidFill>
                <a:latin typeface="+mn-lt"/>
                <a:ea typeface="+mn-ea"/>
                <a:cs typeface="+mn-cs"/>
              </a:rPr>
              <a:t>High quality pictures and meaningful artwork throughout</a:t>
            </a:r>
          </a:p>
          <a:p>
            <a:r>
              <a:rPr lang="en-US" kern="1200" dirty="0">
                <a:solidFill>
                  <a:schemeClr val="bg1"/>
                </a:solidFill>
                <a:latin typeface="+mn-lt"/>
                <a:ea typeface="+mn-ea"/>
                <a:cs typeface="+mn-cs"/>
              </a:rPr>
              <a:t>5 sections – Gathered, Grown, Hunted, Fished &amp; More Ideas – each displaying artwork and pictures of people harvesting or preparing food</a:t>
            </a:r>
          </a:p>
          <a:p>
            <a:r>
              <a:rPr lang="en-US" dirty="0">
                <a:solidFill>
                  <a:schemeClr val="bg1"/>
                </a:solidFill>
              </a:rPr>
              <a:t>Page printed tabs</a:t>
            </a:r>
            <a:endParaRPr lang="en-US" kern="1200" dirty="0">
              <a:solidFill>
                <a:schemeClr val="bg1"/>
              </a:solidFill>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82009" y="4355017"/>
            <a:ext cx="3657600" cy="2187208"/>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81103" y="1257300"/>
            <a:ext cx="3200400" cy="464058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02756" y="819528"/>
            <a:ext cx="3657600" cy="28967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507322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a:xfrm>
            <a:off x="69270" y="457200"/>
            <a:ext cx="3879276" cy="1600200"/>
          </a:xfrm>
        </p:spPr>
        <p:txBody>
          <a:bodyPr vert="horz" lIns="91440" tIns="45720" rIns="91440" bIns="45720" rtlCol="0" anchor="b">
            <a:normAutofit/>
          </a:bodyPr>
          <a:lstStyle/>
          <a:p>
            <a:r>
              <a:rPr lang="en-US" b="1" kern="1200" dirty="0">
                <a:solidFill>
                  <a:schemeClr val="bg1"/>
                </a:solidFill>
                <a:latin typeface="+mj-lt"/>
                <a:ea typeface="+mj-ea"/>
                <a:cs typeface="+mj-cs"/>
              </a:rPr>
              <a:t>People Connections</a:t>
            </a:r>
          </a:p>
        </p:txBody>
      </p:sp>
      <p:sp>
        <p:nvSpPr>
          <p:cNvPr id="2" name="Rectangle 1">
            <a:extLst>
              <a:ext uri="{FF2B5EF4-FFF2-40B4-BE49-F238E27FC236}">
                <a16:creationId xmlns:a16="http://schemas.microsoft.com/office/drawing/2014/main" id="{C4A24DEA-566E-4644-A624-97F57F2F1B82}"/>
              </a:ext>
            </a:extLst>
          </p:cNvPr>
          <p:cNvSpPr/>
          <p:nvPr/>
        </p:nvSpPr>
        <p:spPr>
          <a:xfrm>
            <a:off x="69270" y="2216726"/>
            <a:ext cx="3879276" cy="3652261"/>
          </a:xfrm>
          <a:prstGeom prst="rect">
            <a:avLst/>
          </a:prstGeom>
        </p:spPr>
        <p:txBody>
          <a:bodyPr vert="horz" lIns="91440" tIns="45720" rIns="91440" bIns="45720" rtlCol="0">
            <a:normAutofit/>
          </a:bodyPr>
          <a:lstStyle/>
          <a:p>
            <a:pPr>
              <a:lnSpc>
                <a:spcPct val="90000"/>
              </a:lnSpc>
              <a:spcBef>
                <a:spcPts val="1000"/>
              </a:spcBef>
            </a:pPr>
            <a:r>
              <a:rPr lang="en-US" sz="1600" kern="1200" dirty="0">
                <a:solidFill>
                  <a:schemeClr val="bg1"/>
                </a:solidFill>
                <a:latin typeface="+mn-lt"/>
                <a:ea typeface="+mn-ea"/>
                <a:cs typeface="+mn-cs"/>
              </a:rPr>
              <a:t>Intentionally identify contributors and people by name to facilitate connections statewide</a:t>
            </a:r>
          </a:p>
          <a:p>
            <a:pPr>
              <a:lnSpc>
                <a:spcPct val="90000"/>
              </a:lnSpc>
              <a:spcBef>
                <a:spcPts val="1000"/>
              </a:spcBef>
            </a:pPr>
            <a:r>
              <a:rPr lang="en-US" sz="1600" dirty="0">
                <a:solidFill>
                  <a:schemeClr val="bg1"/>
                </a:solidFill>
              </a:rPr>
              <a:t>Provide space for sharing personal meaning</a:t>
            </a:r>
          </a:p>
        </p:txBody>
      </p:sp>
      <p:sp>
        <p:nvSpPr>
          <p:cNvPr id="10" name="Text Placeholder 6">
            <a:extLst>
              <a:ext uri="{FF2B5EF4-FFF2-40B4-BE49-F238E27FC236}">
                <a16:creationId xmlns:a16="http://schemas.microsoft.com/office/drawing/2014/main" id="{9ED5C067-0B78-45BD-BFCE-7092DC1D7632}"/>
              </a:ext>
            </a:extLst>
          </p:cNvPr>
          <p:cNvSpPr txBox="1">
            <a:spLocks/>
          </p:cNvSpPr>
          <p:nvPr/>
        </p:nvSpPr>
        <p:spPr>
          <a:xfrm>
            <a:off x="495300" y="2216726"/>
            <a:ext cx="4276725" cy="365226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US" kern="1200" dirty="0">
              <a:latin typeface="+mn-lt"/>
              <a:ea typeface="+mn-ea"/>
              <a:cs typeface="+mn-cs"/>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700467" y="1335728"/>
            <a:ext cx="1828800" cy="1761995"/>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57267" y="171451"/>
            <a:ext cx="2743200" cy="795737"/>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04147" y="1145689"/>
            <a:ext cx="1371600" cy="1823421"/>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5"/>
          <a:stretch>
            <a:fillRect/>
          </a:stretch>
        </p:blipFill>
        <p:spPr>
          <a:xfrm>
            <a:off x="5957267" y="3417810"/>
            <a:ext cx="3848100" cy="1143000"/>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6"/>
          <a:stretch>
            <a:fillRect/>
          </a:stretch>
        </p:blipFill>
        <p:spPr>
          <a:xfrm>
            <a:off x="7532513" y="4907591"/>
            <a:ext cx="3790950" cy="1266825"/>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7"/>
          <a:stretch>
            <a:fillRect/>
          </a:stretch>
        </p:blipFill>
        <p:spPr>
          <a:xfrm>
            <a:off x="2633662" y="3916991"/>
            <a:ext cx="2752725" cy="22574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659942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a:xfrm>
            <a:off x="495300" y="457200"/>
            <a:ext cx="3764973" cy="1600200"/>
          </a:xfrm>
        </p:spPr>
        <p:txBody>
          <a:bodyPr vert="horz" lIns="91440" tIns="45720" rIns="91440" bIns="45720" rtlCol="0" anchor="b">
            <a:normAutofit/>
          </a:bodyPr>
          <a:lstStyle/>
          <a:p>
            <a:r>
              <a:rPr lang="en-US" dirty="0">
                <a:solidFill>
                  <a:schemeClr val="bg1"/>
                </a:solidFill>
              </a:rPr>
              <a:t>Program Connections</a:t>
            </a:r>
            <a:endParaRPr lang="en-US" b="1" kern="1200" dirty="0">
              <a:solidFill>
                <a:schemeClr val="bg1"/>
              </a:solidFill>
            </a:endParaRPr>
          </a:p>
        </p:txBody>
      </p:sp>
      <p:pic>
        <p:nvPicPr>
          <p:cNvPr id="204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92579" y="117987"/>
            <a:ext cx="4524375" cy="6515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4340680" y="574895"/>
            <a:ext cx="2362200" cy="3114675"/>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9815" y="2164059"/>
            <a:ext cx="3200400" cy="44690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826222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450757"/>
          </a:xfrm>
        </p:spPr>
        <p:txBody>
          <a:bodyPr/>
          <a:lstStyle/>
          <a:p>
            <a:r>
              <a:rPr lang="en-US" dirty="0"/>
              <a:t>Community Walks</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3721" y="2061883"/>
            <a:ext cx="2286000" cy="3903193"/>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4"/>
          <a:srcRect r="47212"/>
          <a:stretch/>
        </p:blipFill>
        <p:spPr>
          <a:xfrm>
            <a:off x="4059267" y="2513292"/>
            <a:ext cx="3016827" cy="3000375"/>
          </a:xfrm>
          <a:prstGeom prst="rect">
            <a:avLst/>
          </a:prstGeom>
          <a:ln>
            <a:noFill/>
          </a:ln>
          <a:effectLst>
            <a:outerShdw blurRad="292100" dist="139700" dir="2700000" algn="tl" rotWithShape="0">
              <a:srgbClr val="333333">
                <a:alpha val="65000"/>
              </a:srgbClr>
            </a:outerShdw>
          </a:effectLst>
        </p:spPr>
      </p:pic>
      <p:pic>
        <p:nvPicPr>
          <p:cNvPr id="1028" name="Picture 4" descr="Pineapple Black Bean Salsa | A Hint of Honey"/>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815639" y="2181627"/>
            <a:ext cx="2743200" cy="36637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92709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Cooking Demonstrations</a:t>
            </a:r>
          </a:p>
        </p:txBody>
      </p:sp>
      <p:sp>
        <p:nvSpPr>
          <p:cNvPr id="12" name="Content Placeholder 11"/>
          <p:cNvSpPr>
            <a:spLocks noGrp="1"/>
          </p:cNvSpPr>
          <p:nvPr>
            <p:ph sz="half" idx="4294967295"/>
          </p:nvPr>
        </p:nvSpPr>
        <p:spPr>
          <a:xfrm>
            <a:off x="7597779" y="2835275"/>
            <a:ext cx="3021734" cy="2703513"/>
          </a:xfrm>
        </p:spPr>
        <p:txBody>
          <a:bodyPr>
            <a:noAutofit/>
          </a:bodyPr>
          <a:lstStyle/>
          <a:p>
            <a:pPr>
              <a:buFont typeface="Wingdings" panose="05000000000000000000" pitchFamily="2" charset="2"/>
              <a:buChar char="Ø"/>
            </a:pPr>
            <a:r>
              <a:rPr lang="en-US" sz="3600" dirty="0"/>
              <a:t> Ingredients</a:t>
            </a:r>
          </a:p>
          <a:p>
            <a:pPr>
              <a:buFont typeface="Wingdings" panose="05000000000000000000" pitchFamily="2" charset="2"/>
              <a:buChar char="Ø"/>
            </a:pPr>
            <a:r>
              <a:rPr lang="en-US" sz="3600" dirty="0"/>
              <a:t> Supplies</a:t>
            </a:r>
          </a:p>
          <a:p>
            <a:pPr>
              <a:buFont typeface="Wingdings" panose="05000000000000000000" pitchFamily="2" charset="2"/>
              <a:buChar char="Ø"/>
            </a:pPr>
            <a:r>
              <a:rPr lang="en-US" sz="3600" dirty="0"/>
              <a:t> Recipes</a:t>
            </a:r>
          </a:p>
          <a:p>
            <a:pPr>
              <a:buFont typeface="Wingdings" panose="05000000000000000000" pitchFamily="2" charset="2"/>
              <a:buChar char="Ø"/>
            </a:pPr>
            <a:r>
              <a:rPr lang="en-US" sz="3600" dirty="0"/>
              <a:t> Contests</a:t>
            </a:r>
          </a:p>
        </p:txBody>
      </p:sp>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r="20916"/>
          <a:stretch/>
        </p:blipFill>
        <p:spPr>
          <a:xfrm>
            <a:off x="2334138" y="3654861"/>
            <a:ext cx="2275679" cy="2310584"/>
          </a:xfrm>
          <a:prstGeom prst="rect">
            <a:avLst/>
          </a:prstGeom>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34971" y="2270973"/>
            <a:ext cx="2194750" cy="3103133"/>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66617" y="2015886"/>
            <a:ext cx="2743200" cy="16389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659824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Growing Food (Microgreens)</a:t>
            </a:r>
          </a:p>
        </p:txBody>
      </p:sp>
      <p:sp>
        <p:nvSpPr>
          <p:cNvPr id="4" name="Content Placeholder 3"/>
          <p:cNvSpPr>
            <a:spLocks noGrp="1"/>
          </p:cNvSpPr>
          <p:nvPr>
            <p:ph sz="half" idx="2"/>
          </p:nvPr>
        </p:nvSpPr>
        <p:spPr>
          <a:xfrm>
            <a:off x="5574651" y="1954683"/>
            <a:ext cx="2437708" cy="4023360"/>
          </a:xfrm>
        </p:spPr>
        <p:txBody>
          <a:bodyPr anchor="ctr">
            <a:normAutofit/>
          </a:bodyPr>
          <a:lstStyle/>
          <a:p>
            <a:pPr>
              <a:buFont typeface="Wingdings" panose="05000000000000000000" pitchFamily="2" charset="2"/>
              <a:buChar char="Ø"/>
            </a:pPr>
            <a:r>
              <a:rPr lang="en-US" sz="3600" dirty="0"/>
              <a:t> Recipes</a:t>
            </a:r>
          </a:p>
          <a:p>
            <a:pPr>
              <a:buFont typeface="Wingdings" panose="05000000000000000000" pitchFamily="2" charset="2"/>
              <a:buChar char="Ø"/>
            </a:pPr>
            <a:r>
              <a:rPr lang="en-US" sz="3600" dirty="0"/>
              <a:t> Seeds</a:t>
            </a:r>
          </a:p>
          <a:p>
            <a:pPr>
              <a:buFont typeface="Wingdings" panose="05000000000000000000" pitchFamily="2" charset="2"/>
              <a:buChar char="Ø"/>
            </a:pPr>
            <a:r>
              <a:rPr lang="en-US" sz="3600" dirty="0"/>
              <a:t> Coir</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4473" y="2329445"/>
            <a:ext cx="5163760" cy="3273836"/>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98777" y="2731923"/>
            <a:ext cx="3217317" cy="2468880"/>
          </a:xfrm>
          <a:prstGeom prst="rect">
            <a:avLst/>
          </a:prstGeom>
        </p:spPr>
      </p:pic>
    </p:spTree>
    <p:extLst>
      <p:ext uri="{BB962C8B-B14F-4D97-AF65-F5344CB8AC3E}">
        <p14:creationId xmlns:p14="http://schemas.microsoft.com/office/powerpoint/2010/main" val="30482344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36773" y="287339"/>
            <a:ext cx="9255372" cy="754226"/>
          </a:xfrm>
        </p:spPr>
        <p:txBody>
          <a:bodyPr/>
          <a:lstStyle/>
          <a:p>
            <a:r>
              <a:rPr lang="en-US" dirty="0"/>
              <a:t>Plant Gathering</a:t>
            </a:r>
          </a:p>
        </p:txBody>
      </p:sp>
      <p:sp>
        <p:nvSpPr>
          <p:cNvPr id="4" name="Content Placeholder 3"/>
          <p:cNvSpPr>
            <a:spLocks noGrp="1"/>
          </p:cNvSpPr>
          <p:nvPr>
            <p:ph sz="half" idx="4294967295"/>
          </p:nvPr>
        </p:nvSpPr>
        <p:spPr>
          <a:xfrm>
            <a:off x="7278201" y="1736725"/>
            <a:ext cx="4681735" cy="4022725"/>
          </a:xfrm>
        </p:spPr>
        <p:txBody>
          <a:bodyPr anchor="ctr">
            <a:normAutofit/>
          </a:bodyPr>
          <a:lstStyle/>
          <a:p>
            <a:pPr>
              <a:buClr>
                <a:srgbClr val="E48312"/>
              </a:buClr>
              <a:buFont typeface="Wingdings" panose="05000000000000000000" pitchFamily="2" charset="2"/>
              <a:buChar char="Ø"/>
            </a:pPr>
            <a:r>
              <a:rPr lang="en-US" sz="3600" dirty="0">
                <a:solidFill>
                  <a:srgbClr val="000000">
                    <a:lumMod val="75000"/>
                    <a:lumOff val="25000"/>
                  </a:srgbClr>
                </a:solidFill>
              </a:rPr>
              <a:t> Collecting bags</a:t>
            </a:r>
          </a:p>
          <a:p>
            <a:pPr>
              <a:buClr>
                <a:srgbClr val="E48312"/>
              </a:buClr>
              <a:buFont typeface="Wingdings" panose="05000000000000000000" pitchFamily="2" charset="2"/>
              <a:buChar char="Ø"/>
            </a:pPr>
            <a:r>
              <a:rPr lang="en-US" sz="3600" dirty="0">
                <a:solidFill>
                  <a:srgbClr val="000000">
                    <a:lumMod val="75000"/>
                    <a:lumOff val="25000"/>
                  </a:srgbClr>
                </a:solidFill>
              </a:rPr>
              <a:t> Berry buckets</a:t>
            </a:r>
          </a:p>
          <a:p>
            <a:pPr>
              <a:buClr>
                <a:srgbClr val="E48312"/>
              </a:buClr>
              <a:buFont typeface="Wingdings" panose="05000000000000000000" pitchFamily="2" charset="2"/>
              <a:buChar char="Ø"/>
            </a:pPr>
            <a:r>
              <a:rPr lang="en-US" sz="3600" dirty="0">
                <a:solidFill>
                  <a:srgbClr val="000000">
                    <a:lumMod val="75000"/>
                    <a:lumOff val="25000"/>
                  </a:srgbClr>
                </a:solidFill>
              </a:rPr>
              <a:t> Stickers</a:t>
            </a:r>
          </a:p>
          <a:p>
            <a:pPr>
              <a:buClr>
                <a:srgbClr val="E48312"/>
              </a:buClr>
              <a:buFont typeface="Wingdings" panose="05000000000000000000" pitchFamily="2" charset="2"/>
              <a:buChar char="Ø"/>
            </a:pPr>
            <a:r>
              <a:rPr lang="en-US" sz="3600" dirty="0">
                <a:solidFill>
                  <a:srgbClr val="000000">
                    <a:lumMod val="75000"/>
                    <a:lumOff val="25000"/>
                  </a:srgbClr>
                </a:solidFill>
              </a:rPr>
              <a:t> Recipes</a:t>
            </a:r>
          </a:p>
          <a:p>
            <a:pPr>
              <a:buClr>
                <a:srgbClr val="E48312"/>
              </a:buClr>
              <a:buFont typeface="Wingdings" panose="05000000000000000000" pitchFamily="2" charset="2"/>
              <a:buChar char="Ø"/>
            </a:pPr>
            <a:r>
              <a:rPr lang="en-US" sz="3600" dirty="0">
                <a:solidFill>
                  <a:srgbClr val="000000">
                    <a:lumMod val="75000"/>
                    <a:lumOff val="25000"/>
                  </a:srgbClr>
                </a:solidFill>
              </a:rPr>
              <a:t> Ingredients</a:t>
            </a:r>
          </a:p>
          <a:p>
            <a:endParaRPr lang="en-US" dirty="0"/>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90249" y="3879781"/>
            <a:ext cx="2877561" cy="2347163"/>
          </a:xfrm>
          <a:prstGeom prst="rect">
            <a:avLst/>
          </a:prstGeom>
        </p:spPr>
      </p:pic>
      <p:pic>
        <p:nvPicPr>
          <p:cNvPr id="10" name="Picture 9"/>
          <p:cNvPicPr>
            <a:picLocks noChangeAspect="1"/>
          </p:cNvPicPr>
          <p:nvPr/>
        </p:nvPicPr>
        <p:blipFill>
          <a:blip r:embed="rId4"/>
          <a:stretch>
            <a:fillRect/>
          </a:stretch>
        </p:blipFill>
        <p:spPr>
          <a:xfrm>
            <a:off x="1114367" y="2071687"/>
            <a:ext cx="2486025" cy="3571875"/>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5" cstate="email">
            <a:extLst>
              <a:ext uri="{28A0092B-C50C-407E-A947-70E740481C1C}">
                <a14:useLocalDpi xmlns:a14="http://schemas.microsoft.com/office/drawing/2010/main"/>
              </a:ext>
            </a:extLst>
          </a:blip>
          <a:srcRect b="-904"/>
          <a:stretch/>
        </p:blipFill>
        <p:spPr>
          <a:xfrm>
            <a:off x="3290249" y="1422216"/>
            <a:ext cx="1554891" cy="2795831"/>
          </a:xfrm>
          <a:prstGeom prst="rect">
            <a:avLst/>
          </a:prstGeom>
        </p:spPr>
      </p:pic>
    </p:spTree>
    <p:extLst>
      <p:ext uri="{BB962C8B-B14F-4D97-AF65-F5344CB8AC3E}">
        <p14:creationId xmlns:p14="http://schemas.microsoft.com/office/powerpoint/2010/main" val="9049688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www.travelalaska.com/Destinations/~/media/Images/TravelAlaska/Maps/AlaskaMap.ashx">
            <a:extLst>
              <a:ext uri="{FF2B5EF4-FFF2-40B4-BE49-F238E27FC236}">
                <a16:creationId xmlns:a16="http://schemas.microsoft.com/office/drawing/2014/main" id="{5FEB0CFF-3D7A-4048-9192-8EF331EC737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
            <a:ext cx="12192000" cy="6874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19109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Thanks for all the good work that you do!</a:t>
            </a:r>
          </a:p>
        </p:txBody>
      </p:sp>
      <p:pic>
        <p:nvPicPr>
          <p:cNvPr id="8" name="Content Placeholder 7"/>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5325894" y="1257300"/>
            <a:ext cx="6492875" cy="4267589"/>
          </a:xfrm>
          <a:prstGeom prst="rect">
            <a:avLst/>
          </a:prstGeom>
        </p:spPr>
      </p:pic>
      <p:sp>
        <p:nvSpPr>
          <p:cNvPr id="7" name="Text Placeholder 6"/>
          <p:cNvSpPr>
            <a:spLocks noGrp="1"/>
          </p:cNvSpPr>
          <p:nvPr>
            <p:ph type="body" sz="half" idx="2"/>
          </p:nvPr>
        </p:nvSpPr>
        <p:spPr/>
        <p:txBody>
          <a:bodyPr anchor="t" anchorCtr="0">
            <a:normAutofit/>
          </a:bodyPr>
          <a:lstStyle/>
          <a:p>
            <a:pPr>
              <a:lnSpc>
                <a:spcPct val="100000"/>
              </a:lnSpc>
              <a:spcBef>
                <a:spcPts val="0"/>
              </a:spcBef>
            </a:pPr>
            <a:r>
              <a:rPr lang="en-US" sz="2000" dirty="0"/>
              <a:t>Luz Smeenk, MS, RD, LD</a:t>
            </a:r>
          </a:p>
          <a:p>
            <a:pPr>
              <a:lnSpc>
                <a:spcPct val="100000"/>
              </a:lnSpc>
              <a:spcBef>
                <a:spcPts val="0"/>
              </a:spcBef>
            </a:pPr>
            <a:r>
              <a:rPr lang="en-US" sz="2000" dirty="0"/>
              <a:t>Community Educator</a:t>
            </a:r>
          </a:p>
          <a:p>
            <a:pPr>
              <a:lnSpc>
                <a:spcPct val="100000"/>
              </a:lnSpc>
              <a:spcBef>
                <a:spcPts val="0"/>
              </a:spcBef>
            </a:pPr>
            <a:r>
              <a:rPr lang="en-US" sz="2000" dirty="0"/>
              <a:t>ANTHC Diabetes Program</a:t>
            </a:r>
          </a:p>
          <a:p>
            <a:pPr>
              <a:lnSpc>
                <a:spcPct val="100000"/>
              </a:lnSpc>
              <a:spcBef>
                <a:spcPts val="0"/>
              </a:spcBef>
            </a:pPr>
            <a:r>
              <a:rPr lang="en-US" sz="2000" dirty="0"/>
              <a:t>lmsmeenk@anthc.org</a:t>
            </a:r>
          </a:p>
          <a:p>
            <a:pPr>
              <a:lnSpc>
                <a:spcPct val="100000"/>
              </a:lnSpc>
              <a:spcBef>
                <a:spcPts val="0"/>
              </a:spcBef>
            </a:pPr>
            <a:r>
              <a:rPr lang="en-US" sz="2000" dirty="0"/>
              <a:t>907-729-3925</a:t>
            </a:r>
          </a:p>
        </p:txBody>
      </p:sp>
    </p:spTree>
    <p:extLst>
      <p:ext uri="{BB962C8B-B14F-4D97-AF65-F5344CB8AC3E}">
        <p14:creationId xmlns:p14="http://schemas.microsoft.com/office/powerpoint/2010/main" val="7756333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AEFCB-995B-4B79-9D8A-454A83F65FD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43C8D3F-0A3C-45A5-8601-97E943A2F603}"/>
              </a:ext>
            </a:extLst>
          </p:cNvPr>
          <p:cNvSpPr>
            <a:spLocks noGrp="1"/>
          </p:cNvSpPr>
          <p:nvPr>
            <p:ph sz="half" idx="2"/>
          </p:nvPr>
        </p:nvSpPr>
        <p:spPr/>
        <p:txBody>
          <a:bodyPr/>
          <a:lstStyle/>
          <a:p>
            <a:endParaRPr lang="en-US" dirty="0"/>
          </a:p>
        </p:txBody>
      </p:sp>
      <p:pic>
        <p:nvPicPr>
          <p:cNvPr id="5" name="Content Placeholder 4" descr="A herd of cattle walking across a beach next to a body of water&#10;&#10;Description automatically generated">
            <a:extLst>
              <a:ext uri="{FF2B5EF4-FFF2-40B4-BE49-F238E27FC236}">
                <a16:creationId xmlns:a16="http://schemas.microsoft.com/office/drawing/2014/main" id="{5E87AF70-2805-41A3-B86B-BFAAD04EB35B}"/>
              </a:ext>
            </a:extLst>
          </p:cNvPr>
          <p:cNvPicPr>
            <a:picLocks noGrp="1" noChangeAspect="1"/>
          </p:cNvPicPr>
          <p:nvPr>
            <p:ph sz="half" idx="13"/>
          </p:nvPr>
        </p:nvPicPr>
        <p:blipFill>
          <a:blip r:embed="rId2" cstate="email">
            <a:extLst>
              <a:ext uri="{28A0092B-C50C-407E-A947-70E740481C1C}">
                <a14:useLocalDpi xmlns:a14="http://schemas.microsoft.com/office/drawing/2010/main"/>
              </a:ext>
            </a:extLst>
          </a:blip>
          <a:stretch>
            <a:fillRect/>
          </a:stretch>
        </p:blipFill>
        <p:spPr>
          <a:xfrm>
            <a:off x="509799" y="365125"/>
            <a:ext cx="11199376" cy="6115517"/>
          </a:xfrm>
          <a:prstGeom prst="rect">
            <a:avLst/>
          </a:prstGeom>
        </p:spPr>
      </p:pic>
      <p:pic>
        <p:nvPicPr>
          <p:cNvPr id="6" name="Picture 5">
            <a:extLst>
              <a:ext uri="{FF2B5EF4-FFF2-40B4-BE49-F238E27FC236}">
                <a16:creationId xmlns:a16="http://schemas.microsoft.com/office/drawing/2014/main" id="{C73E8902-DFEF-44D6-833A-6DB5C03A38D0}"/>
              </a:ext>
            </a:extLst>
          </p:cNvPr>
          <p:cNvPicPr>
            <a:picLocks noChangeAspect="1"/>
          </p:cNvPicPr>
          <p:nvPr/>
        </p:nvPicPr>
        <p:blipFill>
          <a:blip r:embed="rId3"/>
          <a:stretch>
            <a:fillRect/>
          </a:stretch>
        </p:blipFill>
        <p:spPr>
          <a:xfrm>
            <a:off x="3338905" y="859767"/>
            <a:ext cx="5134167" cy="1280733"/>
          </a:xfrm>
          <a:prstGeom prst="rect">
            <a:avLst/>
          </a:prstGeom>
        </p:spPr>
      </p:pic>
      <p:sp>
        <p:nvSpPr>
          <p:cNvPr id="7" name="TextBox 6">
            <a:extLst>
              <a:ext uri="{FF2B5EF4-FFF2-40B4-BE49-F238E27FC236}">
                <a16:creationId xmlns:a16="http://schemas.microsoft.com/office/drawing/2014/main" id="{B0F9D04C-001B-4C44-8559-21D12333D034}"/>
              </a:ext>
            </a:extLst>
          </p:cNvPr>
          <p:cNvSpPr txBox="1"/>
          <p:nvPr/>
        </p:nvSpPr>
        <p:spPr>
          <a:xfrm>
            <a:off x="2751014" y="2576430"/>
            <a:ext cx="7974359" cy="769441"/>
          </a:xfrm>
          <a:prstGeom prst="rect">
            <a:avLst/>
          </a:prstGeom>
          <a:noFill/>
        </p:spPr>
        <p:txBody>
          <a:bodyPr wrap="square" rtlCol="0">
            <a:spAutoFit/>
          </a:bodyPr>
          <a:lstStyle/>
          <a:p>
            <a:pPr algn="ctr"/>
            <a:r>
              <a:rPr lang="en-US" sz="4400" dirty="0">
                <a:solidFill>
                  <a:srgbClr val="002060"/>
                </a:solidFill>
              </a:rPr>
              <a:t>Indigenous foods in our hospital</a:t>
            </a:r>
          </a:p>
        </p:txBody>
      </p:sp>
    </p:spTree>
    <p:extLst>
      <p:ext uri="{BB962C8B-B14F-4D97-AF65-F5344CB8AC3E}">
        <p14:creationId xmlns:p14="http://schemas.microsoft.com/office/powerpoint/2010/main" val="25391236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travelalaska.com/Destinations/~/media/Images/TravelAlaska/Maps/AlaskaMap.ashx"/>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
            <a:ext cx="12192000" cy="687444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a:xfrm flipV="1">
            <a:off x="7825339" y="3676851"/>
            <a:ext cx="28876" cy="240631"/>
          </a:xfrm>
          <a:prstGeom prst="straightConnector1">
            <a:avLst/>
          </a:prstGeom>
          <a:ln>
            <a:solidFill>
              <a:srgbClr val="FFFF00"/>
            </a:solidFill>
            <a:headEnd type="none"/>
            <a:tailEnd type="oval"/>
          </a:ln>
        </p:spPr>
        <p:style>
          <a:lnRef idx="3">
            <a:schemeClr val="dk1"/>
          </a:lnRef>
          <a:fillRef idx="0">
            <a:schemeClr val="dk1"/>
          </a:fillRef>
          <a:effectRef idx="2">
            <a:schemeClr val="dk1"/>
          </a:effectRef>
          <a:fontRef idx="minor">
            <a:schemeClr val="tx1"/>
          </a:fontRef>
        </p:style>
      </p:cxnSp>
      <p:cxnSp>
        <p:nvCxnSpPr>
          <p:cNvPr id="13" name="Straight Arrow Connector 12"/>
          <p:cNvCxnSpPr/>
          <p:nvPr/>
        </p:nvCxnSpPr>
        <p:spPr>
          <a:xfrm flipH="1">
            <a:off x="7371645" y="3917482"/>
            <a:ext cx="453694" cy="451318"/>
          </a:xfrm>
          <a:prstGeom prst="straightConnector1">
            <a:avLst/>
          </a:prstGeom>
          <a:ln>
            <a:solidFill>
              <a:srgbClr val="77EDFD"/>
            </a:solidFill>
            <a:headEnd type="none"/>
            <a:tailEnd type="oval"/>
          </a:ln>
        </p:spPr>
        <p:style>
          <a:lnRef idx="3">
            <a:schemeClr val="dk1"/>
          </a:lnRef>
          <a:fillRef idx="0">
            <a:schemeClr val="dk1"/>
          </a:fillRef>
          <a:effectRef idx="2">
            <a:schemeClr val="dk1"/>
          </a:effectRef>
          <a:fontRef idx="minor">
            <a:schemeClr val="tx1"/>
          </a:fontRef>
        </p:style>
      </p:cxnSp>
      <p:cxnSp>
        <p:nvCxnSpPr>
          <p:cNvPr id="16" name="Straight Arrow Connector 15"/>
          <p:cNvCxnSpPr/>
          <p:nvPr/>
        </p:nvCxnSpPr>
        <p:spPr>
          <a:xfrm flipH="1">
            <a:off x="7598492" y="3917482"/>
            <a:ext cx="255724" cy="169244"/>
          </a:xfrm>
          <a:prstGeom prst="straightConnector1">
            <a:avLst/>
          </a:prstGeom>
          <a:ln>
            <a:solidFill>
              <a:srgbClr val="C00000"/>
            </a:solidFill>
            <a:headEnd type="none"/>
            <a:tailEnd type="oval"/>
          </a:ln>
        </p:spPr>
        <p:style>
          <a:lnRef idx="3">
            <a:schemeClr val="dk1"/>
          </a:lnRef>
          <a:fillRef idx="0">
            <a:schemeClr val="dk1"/>
          </a:fillRef>
          <a:effectRef idx="2">
            <a:schemeClr val="dk1"/>
          </a:effectRef>
          <a:fontRef idx="minor">
            <a:schemeClr val="tx1"/>
          </a:fontRef>
        </p:style>
      </p:cxnSp>
      <p:cxnSp>
        <p:nvCxnSpPr>
          <p:cNvPr id="22" name="Straight Arrow Connector 21"/>
          <p:cNvCxnSpPr/>
          <p:nvPr/>
        </p:nvCxnSpPr>
        <p:spPr>
          <a:xfrm flipV="1">
            <a:off x="7814050" y="3185304"/>
            <a:ext cx="395765" cy="777240"/>
          </a:xfrm>
          <a:prstGeom prst="straightConnector1">
            <a:avLst/>
          </a:prstGeom>
          <a:ln>
            <a:solidFill>
              <a:srgbClr val="00FF00"/>
            </a:solidFill>
            <a:headEnd type="none"/>
            <a:tailEnd type="oval"/>
          </a:ln>
        </p:spPr>
        <p:style>
          <a:lnRef idx="3">
            <a:schemeClr val="dk1"/>
          </a:lnRef>
          <a:fillRef idx="0">
            <a:schemeClr val="dk1"/>
          </a:fillRef>
          <a:effectRef idx="2">
            <a:schemeClr val="dk1"/>
          </a:effectRef>
          <a:fontRef idx="minor">
            <a:schemeClr val="tx1"/>
          </a:fontRef>
        </p:style>
      </p:cxnSp>
      <p:cxnSp>
        <p:nvCxnSpPr>
          <p:cNvPr id="24" name="Straight Arrow Connector 23"/>
          <p:cNvCxnSpPr/>
          <p:nvPr/>
        </p:nvCxnSpPr>
        <p:spPr>
          <a:xfrm flipV="1">
            <a:off x="7854215" y="2878667"/>
            <a:ext cx="691474" cy="1038816"/>
          </a:xfrm>
          <a:prstGeom prst="straightConnector1">
            <a:avLst/>
          </a:prstGeom>
          <a:ln>
            <a:solidFill>
              <a:schemeClr val="accent2"/>
            </a:solidFill>
            <a:headEnd type="none"/>
            <a:tailEnd type="oval"/>
          </a:ln>
        </p:spPr>
        <p:style>
          <a:lnRef idx="3">
            <a:schemeClr val="dk1"/>
          </a:lnRef>
          <a:fillRef idx="0">
            <a:schemeClr val="dk1"/>
          </a:fillRef>
          <a:effectRef idx="2">
            <a:schemeClr val="dk1"/>
          </a:effectRef>
          <a:fontRef idx="minor">
            <a:schemeClr val="tx1"/>
          </a:fontRef>
        </p:style>
      </p:cxnSp>
      <p:cxnSp>
        <p:nvCxnSpPr>
          <p:cNvPr id="26" name="Straight Arrow Connector 25"/>
          <p:cNvCxnSpPr/>
          <p:nvPr/>
        </p:nvCxnSpPr>
        <p:spPr>
          <a:xfrm>
            <a:off x="7814050" y="3917482"/>
            <a:ext cx="3181328" cy="2280118"/>
          </a:xfrm>
          <a:prstGeom prst="straightConnector1">
            <a:avLst/>
          </a:prstGeom>
          <a:ln>
            <a:solidFill>
              <a:srgbClr val="FFCC00"/>
            </a:solidFill>
            <a:headEnd type="none"/>
            <a:tailEnd type="oval"/>
          </a:ln>
        </p:spPr>
        <p:style>
          <a:lnRef idx="3">
            <a:schemeClr val="dk1"/>
          </a:lnRef>
          <a:fillRef idx="0">
            <a:schemeClr val="dk1"/>
          </a:fillRef>
          <a:effectRef idx="2">
            <a:schemeClr val="dk1"/>
          </a:effectRef>
          <a:fontRef idx="minor">
            <a:schemeClr val="tx1"/>
          </a:fontRef>
        </p:style>
      </p:cxnSp>
      <p:cxnSp>
        <p:nvCxnSpPr>
          <p:cNvPr id="30" name="Straight Arrow Connector 29"/>
          <p:cNvCxnSpPr/>
          <p:nvPr/>
        </p:nvCxnSpPr>
        <p:spPr>
          <a:xfrm flipV="1">
            <a:off x="7836628" y="3850838"/>
            <a:ext cx="104748" cy="55853"/>
          </a:xfrm>
          <a:prstGeom prst="straightConnector1">
            <a:avLst/>
          </a:prstGeom>
          <a:ln>
            <a:solidFill>
              <a:srgbClr val="C00000"/>
            </a:solidFill>
            <a:headEnd type="none"/>
            <a:tailEnd type="oval"/>
          </a:ln>
        </p:spPr>
        <p:style>
          <a:lnRef idx="3">
            <a:schemeClr val="dk1"/>
          </a:lnRef>
          <a:fillRef idx="0">
            <a:schemeClr val="dk1"/>
          </a:fillRef>
          <a:effectRef idx="2">
            <a:schemeClr val="dk1"/>
          </a:effectRef>
          <a:fontRef idx="minor">
            <a:schemeClr val="tx1"/>
          </a:fontRef>
        </p:style>
      </p:cxnSp>
      <p:cxnSp>
        <p:nvCxnSpPr>
          <p:cNvPr id="34" name="Straight Arrow Connector 33"/>
          <p:cNvCxnSpPr/>
          <p:nvPr/>
        </p:nvCxnSpPr>
        <p:spPr>
          <a:xfrm flipH="1" flipV="1">
            <a:off x="5926668" y="2088445"/>
            <a:ext cx="1898671" cy="1829036"/>
          </a:xfrm>
          <a:prstGeom prst="straightConnector1">
            <a:avLst/>
          </a:prstGeom>
          <a:ln>
            <a:solidFill>
              <a:srgbClr val="C00000"/>
            </a:solidFill>
            <a:headEnd type="none"/>
            <a:tailEnd type="oval"/>
          </a:ln>
        </p:spPr>
        <p:style>
          <a:lnRef idx="3">
            <a:schemeClr val="dk1"/>
          </a:lnRef>
          <a:fillRef idx="0">
            <a:schemeClr val="dk1"/>
          </a:fillRef>
          <a:effectRef idx="2">
            <a:schemeClr val="dk1"/>
          </a:effectRef>
          <a:fontRef idx="minor">
            <a:schemeClr val="tx1"/>
          </a:fontRef>
        </p:style>
      </p:cxnSp>
      <p:cxnSp>
        <p:nvCxnSpPr>
          <p:cNvPr id="37" name="Straight Arrow Connector 36"/>
          <p:cNvCxnSpPr/>
          <p:nvPr/>
        </p:nvCxnSpPr>
        <p:spPr>
          <a:xfrm flipH="1" flipV="1">
            <a:off x="6683678" y="1580445"/>
            <a:ext cx="1114450" cy="2347828"/>
          </a:xfrm>
          <a:prstGeom prst="straightConnector1">
            <a:avLst/>
          </a:prstGeom>
          <a:ln>
            <a:solidFill>
              <a:srgbClr val="00FF00"/>
            </a:solidFill>
            <a:headEnd type="none"/>
            <a:tailEnd type="oval"/>
          </a:ln>
        </p:spPr>
        <p:style>
          <a:lnRef idx="3">
            <a:schemeClr val="dk1"/>
          </a:lnRef>
          <a:fillRef idx="0">
            <a:schemeClr val="dk1"/>
          </a:fillRef>
          <a:effectRef idx="2">
            <a:schemeClr val="dk1"/>
          </a:effectRef>
          <a:fontRef idx="minor">
            <a:schemeClr val="tx1"/>
          </a:fontRef>
        </p:style>
      </p:cxnSp>
      <p:cxnSp>
        <p:nvCxnSpPr>
          <p:cNvPr id="39" name="Straight Arrow Connector 38"/>
          <p:cNvCxnSpPr/>
          <p:nvPr/>
        </p:nvCxnSpPr>
        <p:spPr>
          <a:xfrm flipH="1" flipV="1">
            <a:off x="6721733" y="1345216"/>
            <a:ext cx="1112683" cy="2617328"/>
          </a:xfrm>
          <a:prstGeom prst="straightConnector1">
            <a:avLst/>
          </a:prstGeom>
          <a:ln>
            <a:solidFill>
              <a:srgbClr val="7030A0"/>
            </a:solidFill>
            <a:headEnd type="none"/>
            <a:tailEnd type="oval"/>
          </a:ln>
        </p:spPr>
        <p:style>
          <a:lnRef idx="3">
            <a:schemeClr val="dk1"/>
          </a:lnRef>
          <a:fillRef idx="0">
            <a:schemeClr val="dk1"/>
          </a:fillRef>
          <a:effectRef idx="2">
            <a:schemeClr val="dk1"/>
          </a:effectRef>
          <a:fontRef idx="minor">
            <a:schemeClr val="tx1"/>
          </a:fontRef>
        </p:style>
      </p:cxnSp>
      <p:cxnSp>
        <p:nvCxnSpPr>
          <p:cNvPr id="45" name="Straight Arrow Connector 44"/>
          <p:cNvCxnSpPr/>
          <p:nvPr/>
        </p:nvCxnSpPr>
        <p:spPr>
          <a:xfrm flipH="1">
            <a:off x="3747911" y="3914541"/>
            <a:ext cx="4077429" cy="949492"/>
          </a:xfrm>
          <a:prstGeom prst="straightConnector1">
            <a:avLst/>
          </a:prstGeom>
          <a:ln>
            <a:solidFill>
              <a:srgbClr val="AD13AD"/>
            </a:solidFill>
            <a:headEnd type="none"/>
            <a:tailEnd type="oval"/>
          </a:ln>
        </p:spPr>
        <p:style>
          <a:lnRef idx="3">
            <a:schemeClr val="dk1"/>
          </a:lnRef>
          <a:fillRef idx="0">
            <a:schemeClr val="dk1"/>
          </a:fillRef>
          <a:effectRef idx="2">
            <a:schemeClr val="dk1"/>
          </a:effectRef>
          <a:fontRef idx="minor">
            <a:schemeClr val="tx1"/>
          </a:fontRef>
        </p:style>
      </p:cxnSp>
      <p:cxnSp>
        <p:nvCxnSpPr>
          <p:cNvPr id="48" name="Straight Arrow Connector 47"/>
          <p:cNvCxnSpPr/>
          <p:nvPr/>
        </p:nvCxnSpPr>
        <p:spPr>
          <a:xfrm>
            <a:off x="7814050" y="3928273"/>
            <a:ext cx="2460977" cy="1671016"/>
          </a:xfrm>
          <a:prstGeom prst="straightConnector1">
            <a:avLst/>
          </a:prstGeom>
          <a:ln>
            <a:solidFill>
              <a:srgbClr val="CC00CC"/>
            </a:solidFill>
            <a:headEnd type="none"/>
            <a:tailEnd type="oval"/>
          </a:ln>
        </p:spPr>
        <p:style>
          <a:lnRef idx="3">
            <a:schemeClr val="dk1"/>
          </a:lnRef>
          <a:fillRef idx="0">
            <a:schemeClr val="dk1"/>
          </a:fillRef>
          <a:effectRef idx="2">
            <a:schemeClr val="dk1"/>
          </a:effectRef>
          <a:fontRef idx="minor">
            <a:schemeClr val="tx1"/>
          </a:fontRef>
        </p:style>
      </p:cxnSp>
      <p:cxnSp>
        <p:nvCxnSpPr>
          <p:cNvPr id="51" name="Straight Arrow Connector 50"/>
          <p:cNvCxnSpPr/>
          <p:nvPr/>
        </p:nvCxnSpPr>
        <p:spPr>
          <a:xfrm flipH="1">
            <a:off x="7016046" y="3928273"/>
            <a:ext cx="782082" cy="937238"/>
          </a:xfrm>
          <a:prstGeom prst="straightConnector1">
            <a:avLst/>
          </a:prstGeom>
          <a:ln>
            <a:solidFill>
              <a:srgbClr val="0000FF"/>
            </a:solidFill>
            <a:headEnd type="none"/>
            <a:tailEnd type="oval"/>
          </a:ln>
        </p:spPr>
        <p:style>
          <a:lnRef idx="3">
            <a:schemeClr val="dk1"/>
          </a:lnRef>
          <a:fillRef idx="0">
            <a:schemeClr val="dk1"/>
          </a:fillRef>
          <a:effectRef idx="2">
            <a:schemeClr val="dk1"/>
          </a:effectRef>
          <a:fontRef idx="minor">
            <a:schemeClr val="tx1"/>
          </a:fontRef>
        </p:style>
      </p:cxnSp>
      <p:cxnSp>
        <p:nvCxnSpPr>
          <p:cNvPr id="54" name="Straight Arrow Connector 53"/>
          <p:cNvCxnSpPr/>
          <p:nvPr/>
        </p:nvCxnSpPr>
        <p:spPr>
          <a:xfrm>
            <a:off x="7794474" y="3939063"/>
            <a:ext cx="653566" cy="158454"/>
          </a:xfrm>
          <a:prstGeom prst="straightConnector1">
            <a:avLst/>
          </a:prstGeom>
          <a:ln>
            <a:solidFill>
              <a:srgbClr val="DE3CFE"/>
            </a:solidFill>
            <a:headEnd type="none"/>
            <a:tailEnd type="oval"/>
          </a:ln>
        </p:spPr>
        <p:style>
          <a:lnRef idx="3">
            <a:schemeClr val="dk1"/>
          </a:lnRef>
          <a:fillRef idx="0">
            <a:schemeClr val="dk1"/>
          </a:fillRef>
          <a:effectRef idx="2">
            <a:schemeClr val="dk1"/>
          </a:effectRef>
          <a:fontRef idx="minor">
            <a:schemeClr val="tx1"/>
          </a:fontRef>
        </p:style>
      </p:cxnSp>
      <p:cxnSp>
        <p:nvCxnSpPr>
          <p:cNvPr id="57" name="Straight Arrow Connector 56"/>
          <p:cNvCxnSpPr/>
          <p:nvPr/>
        </p:nvCxnSpPr>
        <p:spPr>
          <a:xfrm>
            <a:off x="7831520" y="3945127"/>
            <a:ext cx="672431" cy="372318"/>
          </a:xfrm>
          <a:prstGeom prst="straightConnector1">
            <a:avLst/>
          </a:prstGeom>
          <a:ln>
            <a:solidFill>
              <a:srgbClr val="C00000"/>
            </a:solidFill>
            <a:headEnd type="none"/>
            <a:tailEnd type="oval"/>
          </a:ln>
        </p:spPr>
        <p:style>
          <a:lnRef idx="3">
            <a:schemeClr val="dk1"/>
          </a:lnRef>
          <a:fillRef idx="0">
            <a:schemeClr val="dk1"/>
          </a:fillRef>
          <a:effectRef idx="2">
            <a:schemeClr val="dk1"/>
          </a:effectRef>
          <a:fontRef idx="minor">
            <a:schemeClr val="tx1"/>
          </a:fontRef>
        </p:style>
      </p:cxnSp>
      <p:cxnSp>
        <p:nvCxnSpPr>
          <p:cNvPr id="59" name="Straight Arrow Connector 58"/>
          <p:cNvCxnSpPr/>
          <p:nvPr/>
        </p:nvCxnSpPr>
        <p:spPr>
          <a:xfrm flipH="1">
            <a:off x="7529377" y="3919424"/>
            <a:ext cx="282661" cy="155883"/>
          </a:xfrm>
          <a:prstGeom prst="straightConnector1">
            <a:avLst/>
          </a:prstGeom>
          <a:ln>
            <a:solidFill>
              <a:srgbClr val="FFFF00"/>
            </a:solidFill>
            <a:headEnd type="none"/>
            <a:tailEnd type="oval"/>
          </a:ln>
        </p:spPr>
        <p:style>
          <a:lnRef idx="3">
            <a:schemeClr val="dk1"/>
          </a:lnRef>
          <a:fillRef idx="0">
            <a:schemeClr val="dk1"/>
          </a:fillRef>
          <a:effectRef idx="2">
            <a:schemeClr val="dk1"/>
          </a:effectRef>
          <a:fontRef idx="minor">
            <a:schemeClr val="tx1"/>
          </a:fontRef>
        </p:style>
      </p:cxnSp>
      <p:cxnSp>
        <p:nvCxnSpPr>
          <p:cNvPr id="61" name="Straight Arrow Connector 60"/>
          <p:cNvCxnSpPr/>
          <p:nvPr/>
        </p:nvCxnSpPr>
        <p:spPr>
          <a:xfrm>
            <a:off x="7832184" y="3893772"/>
            <a:ext cx="2232" cy="385564"/>
          </a:xfrm>
          <a:prstGeom prst="straightConnector1">
            <a:avLst/>
          </a:prstGeom>
          <a:ln>
            <a:solidFill>
              <a:schemeClr val="accent2"/>
            </a:solidFill>
            <a:headEnd type="none"/>
            <a:tailEnd type="oval"/>
          </a:ln>
        </p:spPr>
        <p:style>
          <a:lnRef idx="3">
            <a:schemeClr val="dk1"/>
          </a:lnRef>
          <a:fillRef idx="0">
            <a:schemeClr val="dk1"/>
          </a:fillRef>
          <a:effectRef idx="2">
            <a:schemeClr val="dk1"/>
          </a:effectRef>
          <a:fontRef idx="minor">
            <a:schemeClr val="tx1"/>
          </a:fontRef>
        </p:style>
      </p:cxnSp>
      <p:cxnSp>
        <p:nvCxnSpPr>
          <p:cNvPr id="64" name="Straight Arrow Connector 63"/>
          <p:cNvCxnSpPr/>
          <p:nvPr/>
        </p:nvCxnSpPr>
        <p:spPr>
          <a:xfrm flipV="1">
            <a:off x="7814049" y="3335527"/>
            <a:ext cx="395766" cy="584897"/>
          </a:xfrm>
          <a:prstGeom prst="straightConnector1">
            <a:avLst/>
          </a:prstGeom>
          <a:ln>
            <a:solidFill>
              <a:srgbClr val="C00000"/>
            </a:solidFill>
            <a:headEnd type="none"/>
            <a:tailEnd type="oval"/>
          </a:ln>
        </p:spPr>
        <p:style>
          <a:lnRef idx="3">
            <a:schemeClr val="dk1"/>
          </a:lnRef>
          <a:fillRef idx="0">
            <a:schemeClr val="dk1"/>
          </a:fillRef>
          <a:effectRef idx="2">
            <a:schemeClr val="dk1"/>
          </a:effectRef>
          <a:fontRef idx="minor">
            <a:schemeClr val="tx1"/>
          </a:fontRef>
        </p:style>
      </p:cxnSp>
      <p:cxnSp>
        <p:nvCxnSpPr>
          <p:cNvPr id="67" name="Straight Arrow Connector 66"/>
          <p:cNvCxnSpPr/>
          <p:nvPr/>
        </p:nvCxnSpPr>
        <p:spPr>
          <a:xfrm>
            <a:off x="7804309" y="3902931"/>
            <a:ext cx="2942713" cy="1899701"/>
          </a:xfrm>
          <a:prstGeom prst="straightConnector1">
            <a:avLst/>
          </a:prstGeom>
          <a:ln>
            <a:solidFill>
              <a:srgbClr val="0000FF"/>
            </a:solidFill>
            <a:headEnd type="none"/>
            <a:tailEnd type="oval"/>
          </a:ln>
        </p:spPr>
        <p:style>
          <a:lnRef idx="3">
            <a:schemeClr val="dk1"/>
          </a:lnRef>
          <a:fillRef idx="0">
            <a:schemeClr val="dk1"/>
          </a:fillRef>
          <a:effectRef idx="2">
            <a:schemeClr val="dk1"/>
          </a:effectRef>
          <a:fontRef idx="minor">
            <a:schemeClr val="tx1"/>
          </a:fontRef>
        </p:style>
      </p:cxnSp>
      <p:cxnSp>
        <p:nvCxnSpPr>
          <p:cNvPr id="71" name="Straight Arrow Connector 70"/>
          <p:cNvCxnSpPr/>
          <p:nvPr/>
        </p:nvCxnSpPr>
        <p:spPr>
          <a:xfrm>
            <a:off x="7841261" y="3943184"/>
            <a:ext cx="2424025" cy="998562"/>
          </a:xfrm>
          <a:prstGeom prst="straightConnector1">
            <a:avLst/>
          </a:prstGeom>
          <a:ln>
            <a:solidFill>
              <a:srgbClr val="7030A0"/>
            </a:solidFill>
            <a:headEnd type="none"/>
            <a:tailEnd type="oval"/>
          </a:ln>
        </p:spPr>
        <p:style>
          <a:lnRef idx="3">
            <a:schemeClr val="dk1"/>
          </a:lnRef>
          <a:fillRef idx="0">
            <a:schemeClr val="dk1"/>
          </a:fillRef>
          <a:effectRef idx="2">
            <a:schemeClr val="dk1"/>
          </a:effectRef>
          <a:fontRef idx="minor">
            <a:schemeClr val="tx1"/>
          </a:fontRef>
        </p:style>
      </p:cxnSp>
      <p:cxnSp>
        <p:nvCxnSpPr>
          <p:cNvPr id="74" name="Straight Arrow Connector 73"/>
          <p:cNvCxnSpPr/>
          <p:nvPr/>
        </p:nvCxnSpPr>
        <p:spPr>
          <a:xfrm flipV="1">
            <a:off x="7821779" y="2926181"/>
            <a:ext cx="783993" cy="961528"/>
          </a:xfrm>
          <a:prstGeom prst="straightConnector1">
            <a:avLst/>
          </a:prstGeom>
          <a:ln>
            <a:solidFill>
              <a:srgbClr val="0000FF"/>
            </a:solidFill>
            <a:headEnd type="none"/>
            <a:tailEnd type="oval"/>
          </a:ln>
        </p:spPr>
        <p:style>
          <a:lnRef idx="3">
            <a:schemeClr val="dk1"/>
          </a:lnRef>
          <a:fillRef idx="0">
            <a:schemeClr val="dk1"/>
          </a:fillRef>
          <a:effectRef idx="2">
            <a:schemeClr val="dk1"/>
          </a:effectRef>
          <a:fontRef idx="minor">
            <a:schemeClr val="tx1"/>
          </a:fontRef>
        </p:style>
      </p:cxnSp>
      <p:cxnSp>
        <p:nvCxnSpPr>
          <p:cNvPr id="78" name="Straight Arrow Connector 77"/>
          <p:cNvCxnSpPr/>
          <p:nvPr/>
        </p:nvCxnSpPr>
        <p:spPr>
          <a:xfrm>
            <a:off x="7792262" y="3909290"/>
            <a:ext cx="554373" cy="288483"/>
          </a:xfrm>
          <a:prstGeom prst="straightConnector1">
            <a:avLst/>
          </a:prstGeom>
          <a:ln>
            <a:solidFill>
              <a:srgbClr val="00FF00"/>
            </a:solidFill>
            <a:headEnd type="none"/>
            <a:tailEnd type="oval"/>
          </a:ln>
        </p:spPr>
        <p:style>
          <a:lnRef idx="3">
            <a:schemeClr val="dk1"/>
          </a:lnRef>
          <a:fillRef idx="0">
            <a:schemeClr val="dk1"/>
          </a:fillRef>
          <a:effectRef idx="2">
            <a:schemeClr val="dk1"/>
          </a:effectRef>
          <a:fontRef idx="minor">
            <a:schemeClr val="tx1"/>
          </a:fontRef>
        </p:style>
      </p:cxnSp>
      <p:cxnSp>
        <p:nvCxnSpPr>
          <p:cNvPr id="82" name="Straight Arrow Connector 81"/>
          <p:cNvCxnSpPr/>
          <p:nvPr/>
        </p:nvCxnSpPr>
        <p:spPr>
          <a:xfrm flipV="1">
            <a:off x="7844151" y="3792824"/>
            <a:ext cx="623682" cy="113147"/>
          </a:xfrm>
          <a:prstGeom prst="straightConnector1">
            <a:avLst/>
          </a:prstGeom>
          <a:ln>
            <a:solidFill>
              <a:srgbClr val="FFFF00"/>
            </a:solidFill>
            <a:headEnd type="none"/>
            <a:tailEnd type="oval"/>
          </a:ln>
        </p:spPr>
        <p:style>
          <a:lnRef idx="3">
            <a:schemeClr val="dk1"/>
          </a:lnRef>
          <a:fillRef idx="0">
            <a:schemeClr val="dk1"/>
          </a:fillRef>
          <a:effectRef idx="2">
            <a:schemeClr val="dk1"/>
          </a:effectRef>
          <a:fontRef idx="minor">
            <a:schemeClr val="tx1"/>
          </a:fontRef>
        </p:style>
      </p:cxnSp>
      <p:cxnSp>
        <p:nvCxnSpPr>
          <p:cNvPr id="85" name="Straight Arrow Connector 84"/>
          <p:cNvCxnSpPr/>
          <p:nvPr/>
        </p:nvCxnSpPr>
        <p:spPr>
          <a:xfrm flipH="1">
            <a:off x="7791042" y="3876918"/>
            <a:ext cx="53115" cy="118464"/>
          </a:xfrm>
          <a:prstGeom prst="straightConnector1">
            <a:avLst/>
          </a:prstGeom>
          <a:ln>
            <a:solidFill>
              <a:srgbClr val="C00000"/>
            </a:solidFill>
            <a:headEnd type="none"/>
            <a:tailEnd type="oval"/>
          </a:ln>
        </p:spPr>
        <p:style>
          <a:lnRef idx="3">
            <a:schemeClr val="dk1"/>
          </a:lnRef>
          <a:fillRef idx="0">
            <a:schemeClr val="dk1"/>
          </a:fillRef>
          <a:effectRef idx="2">
            <a:schemeClr val="dk1"/>
          </a:effectRef>
          <a:fontRef idx="minor">
            <a:schemeClr val="tx1"/>
          </a:fontRef>
        </p:style>
      </p:cxnSp>
      <p:cxnSp>
        <p:nvCxnSpPr>
          <p:cNvPr id="88" name="Straight Arrow Connector 87"/>
          <p:cNvCxnSpPr/>
          <p:nvPr/>
        </p:nvCxnSpPr>
        <p:spPr>
          <a:xfrm flipH="1">
            <a:off x="7696698" y="3887708"/>
            <a:ext cx="125081" cy="150224"/>
          </a:xfrm>
          <a:prstGeom prst="straightConnector1">
            <a:avLst/>
          </a:prstGeom>
          <a:ln>
            <a:solidFill>
              <a:srgbClr val="00FF00"/>
            </a:solidFill>
            <a:headEnd type="none"/>
            <a:tailEnd type="oval"/>
          </a:ln>
        </p:spPr>
        <p:style>
          <a:lnRef idx="3">
            <a:schemeClr val="dk1"/>
          </a:lnRef>
          <a:fillRef idx="0">
            <a:schemeClr val="dk1"/>
          </a:fillRef>
          <a:effectRef idx="2">
            <a:schemeClr val="dk1"/>
          </a:effectRef>
          <a:fontRef idx="minor">
            <a:schemeClr val="tx1"/>
          </a:fontRef>
        </p:style>
      </p:cxnSp>
      <p:cxnSp>
        <p:nvCxnSpPr>
          <p:cNvPr id="92" name="Straight Arrow Connector 91"/>
          <p:cNvCxnSpPr/>
          <p:nvPr/>
        </p:nvCxnSpPr>
        <p:spPr>
          <a:xfrm flipH="1">
            <a:off x="7759238" y="3917543"/>
            <a:ext cx="80539" cy="181917"/>
          </a:xfrm>
          <a:prstGeom prst="straightConnector1">
            <a:avLst/>
          </a:prstGeom>
          <a:ln>
            <a:solidFill>
              <a:srgbClr val="0000FF"/>
            </a:solidFill>
            <a:headEnd type="none"/>
            <a:tailEnd type="oval"/>
          </a:ln>
        </p:spPr>
        <p:style>
          <a:lnRef idx="3">
            <a:schemeClr val="dk1"/>
          </a:lnRef>
          <a:fillRef idx="0">
            <a:schemeClr val="dk1"/>
          </a:fillRef>
          <a:effectRef idx="2">
            <a:schemeClr val="dk1"/>
          </a:effectRef>
          <a:fontRef idx="minor">
            <a:schemeClr val="tx1"/>
          </a:fontRef>
        </p:style>
      </p:cxnSp>
      <p:cxnSp>
        <p:nvCxnSpPr>
          <p:cNvPr id="95" name="Straight Arrow Connector 94"/>
          <p:cNvCxnSpPr/>
          <p:nvPr/>
        </p:nvCxnSpPr>
        <p:spPr>
          <a:xfrm flipH="1">
            <a:off x="7754328" y="3917482"/>
            <a:ext cx="66008" cy="77900"/>
          </a:xfrm>
          <a:prstGeom prst="straightConnector1">
            <a:avLst/>
          </a:prstGeom>
          <a:ln>
            <a:solidFill>
              <a:srgbClr val="7030A0"/>
            </a:solidFill>
            <a:headEnd type="none"/>
            <a:tailEnd type="oval"/>
          </a:ln>
        </p:spPr>
        <p:style>
          <a:lnRef idx="3">
            <a:schemeClr val="dk1"/>
          </a:lnRef>
          <a:fillRef idx="0">
            <a:schemeClr val="dk1"/>
          </a:fillRef>
          <a:effectRef idx="2">
            <a:schemeClr val="dk1"/>
          </a:effectRef>
          <a:fontRef idx="minor">
            <a:schemeClr val="tx1"/>
          </a:fontRef>
        </p:style>
      </p:cxnSp>
      <p:cxnSp>
        <p:nvCxnSpPr>
          <p:cNvPr id="98" name="Straight Arrow Connector 97"/>
          <p:cNvCxnSpPr/>
          <p:nvPr/>
        </p:nvCxnSpPr>
        <p:spPr>
          <a:xfrm flipV="1">
            <a:off x="7820336" y="3860496"/>
            <a:ext cx="11501" cy="42434"/>
          </a:xfrm>
          <a:prstGeom prst="straightConnector1">
            <a:avLst/>
          </a:prstGeom>
          <a:ln>
            <a:solidFill>
              <a:srgbClr val="7030A0"/>
            </a:solidFill>
            <a:headEnd type="none"/>
            <a:tailEnd type="oval"/>
          </a:ln>
        </p:spPr>
        <p:style>
          <a:lnRef idx="3">
            <a:schemeClr val="dk1"/>
          </a:lnRef>
          <a:fillRef idx="0">
            <a:schemeClr val="dk1"/>
          </a:fillRef>
          <a:effectRef idx="2">
            <a:schemeClr val="dk1"/>
          </a:effectRef>
          <a:fontRef idx="minor">
            <a:schemeClr val="tx1"/>
          </a:fontRef>
        </p:style>
      </p:cxnSp>
      <p:cxnSp>
        <p:nvCxnSpPr>
          <p:cNvPr id="101" name="Straight Arrow Connector 100"/>
          <p:cNvCxnSpPr/>
          <p:nvPr/>
        </p:nvCxnSpPr>
        <p:spPr>
          <a:xfrm flipV="1">
            <a:off x="7787123" y="3815385"/>
            <a:ext cx="83014" cy="90586"/>
          </a:xfrm>
          <a:prstGeom prst="straightConnector1">
            <a:avLst/>
          </a:prstGeom>
          <a:ln>
            <a:solidFill>
              <a:srgbClr val="00FF00"/>
            </a:solidFill>
            <a:headEnd type="none"/>
            <a:tailEnd type="oval"/>
          </a:ln>
        </p:spPr>
        <p:style>
          <a:lnRef idx="3">
            <a:schemeClr val="dk1"/>
          </a:lnRef>
          <a:fillRef idx="0">
            <a:schemeClr val="dk1"/>
          </a:fillRef>
          <a:effectRef idx="2">
            <a:schemeClr val="dk1"/>
          </a:effectRef>
          <a:fontRef idx="minor">
            <a:schemeClr val="tx1"/>
          </a:fontRef>
        </p:style>
      </p:cxnSp>
      <p:cxnSp>
        <p:nvCxnSpPr>
          <p:cNvPr id="33" name="Straight Arrow Connector 32"/>
          <p:cNvCxnSpPr/>
          <p:nvPr/>
        </p:nvCxnSpPr>
        <p:spPr>
          <a:xfrm flipH="1" flipV="1">
            <a:off x="5807034" y="3420094"/>
            <a:ext cx="1980700" cy="495410"/>
          </a:xfrm>
          <a:prstGeom prst="straightConnector1">
            <a:avLst/>
          </a:prstGeom>
          <a:ln>
            <a:solidFill>
              <a:srgbClr val="180CB4"/>
            </a:solidFill>
            <a:headEnd type="none"/>
            <a:tailEnd type="oval"/>
          </a:ln>
        </p:spPr>
        <p:style>
          <a:lnRef idx="3">
            <a:schemeClr val="dk1"/>
          </a:lnRef>
          <a:fillRef idx="0">
            <a:schemeClr val="dk1"/>
          </a:fillRef>
          <a:effectRef idx="2">
            <a:schemeClr val="dk1"/>
          </a:effectRef>
          <a:fontRef idx="minor">
            <a:schemeClr val="tx1"/>
          </a:fontRef>
        </p:style>
      </p:cxnSp>
      <p:cxnSp>
        <p:nvCxnSpPr>
          <p:cNvPr id="35" name="Straight Arrow Connector 34"/>
          <p:cNvCxnSpPr>
            <a:stCxn id="106" idx="0"/>
          </p:cNvCxnSpPr>
          <p:nvPr/>
        </p:nvCxnSpPr>
        <p:spPr>
          <a:xfrm flipV="1">
            <a:off x="7798719" y="475013"/>
            <a:ext cx="312128" cy="3331216"/>
          </a:xfrm>
          <a:prstGeom prst="straightConnector1">
            <a:avLst/>
          </a:prstGeom>
          <a:ln>
            <a:solidFill>
              <a:srgbClr val="BA06AD"/>
            </a:solidFill>
            <a:headEnd type="none"/>
            <a:tailEnd type="oval"/>
          </a:ln>
        </p:spPr>
        <p:style>
          <a:lnRef idx="3">
            <a:schemeClr val="dk1"/>
          </a:lnRef>
          <a:fillRef idx="0">
            <a:schemeClr val="dk1"/>
          </a:fillRef>
          <a:effectRef idx="2">
            <a:schemeClr val="dk1"/>
          </a:effectRef>
          <a:fontRef idx="minor">
            <a:schemeClr val="tx1"/>
          </a:fontRef>
        </p:style>
      </p:cxnSp>
      <p:sp>
        <p:nvSpPr>
          <p:cNvPr id="106" name="5-Point Star 105"/>
          <p:cNvSpPr>
            <a:spLocks noChangeAspect="1"/>
          </p:cNvSpPr>
          <p:nvPr/>
        </p:nvSpPr>
        <p:spPr>
          <a:xfrm>
            <a:off x="7702707" y="3806229"/>
            <a:ext cx="192024" cy="192024"/>
          </a:xfrm>
          <a:prstGeom prst="star5">
            <a:avLst/>
          </a:prstGeom>
          <a:solidFill>
            <a:srgbClr val="C0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280390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2FBB0-AE0C-41CC-9592-7FEAE2FF3006}"/>
              </a:ext>
            </a:extLst>
          </p:cNvPr>
          <p:cNvSpPr>
            <a:spLocks noGrp="1"/>
          </p:cNvSpPr>
          <p:nvPr>
            <p:ph type="title"/>
          </p:nvPr>
        </p:nvSpPr>
        <p:spPr/>
        <p:txBody>
          <a:bodyPr/>
          <a:lstStyle/>
          <a:p>
            <a:r>
              <a:rPr lang="en-US" dirty="0"/>
              <a:t>FOOD REGULATIONS</a:t>
            </a:r>
          </a:p>
        </p:txBody>
      </p:sp>
      <p:sp>
        <p:nvSpPr>
          <p:cNvPr id="3" name="Content Placeholder 2">
            <a:extLst>
              <a:ext uri="{FF2B5EF4-FFF2-40B4-BE49-F238E27FC236}">
                <a16:creationId xmlns:a16="http://schemas.microsoft.com/office/drawing/2014/main" id="{3D32891E-B46A-41E9-8F3E-6773D3C9598E}"/>
              </a:ext>
            </a:extLst>
          </p:cNvPr>
          <p:cNvSpPr>
            <a:spLocks noGrp="1"/>
          </p:cNvSpPr>
          <p:nvPr>
            <p:ph idx="1"/>
          </p:nvPr>
        </p:nvSpPr>
        <p:spPr/>
        <p:txBody>
          <a:bodyPr>
            <a:normAutofit fontScale="25000" lnSpcReduction="20000"/>
          </a:bodyPr>
          <a:lstStyle/>
          <a:p>
            <a:pPr>
              <a:lnSpc>
                <a:spcPct val="120000"/>
              </a:lnSpc>
              <a:buClr>
                <a:srgbClr val="112263"/>
              </a:buClr>
            </a:pPr>
            <a:r>
              <a:rPr lang="en-US" sz="6400" dirty="0">
                <a:latin typeface="Arial" panose="020B0604020202020204" pitchFamily="34" charset="0"/>
                <a:cs typeface="Arial" panose="020B0604020202020204" pitchFamily="34" charset="0"/>
              </a:rPr>
              <a:t>The Agriculture Act of 2014 passed the Senate with an overwhelming bipartisan majority of 68-32 on Feb. 4, 2014; signed into law on Feb. 7, 2014</a:t>
            </a:r>
          </a:p>
          <a:p>
            <a:pPr>
              <a:lnSpc>
                <a:spcPct val="120000"/>
              </a:lnSpc>
              <a:buClr>
                <a:srgbClr val="112263"/>
              </a:buClr>
            </a:pPr>
            <a:r>
              <a:rPr lang="en-US" sz="6400" dirty="0">
                <a:latin typeface="Arial" panose="020B0604020202020204" pitchFamily="34" charset="0"/>
                <a:cs typeface="Arial" panose="020B0604020202020204" pitchFamily="34" charset="0"/>
              </a:rPr>
              <a:t>Supported by former Alaska Sen. Mark Begich and Dr. Ted Mala</a:t>
            </a:r>
          </a:p>
          <a:p>
            <a:pPr>
              <a:lnSpc>
                <a:spcPct val="120000"/>
              </a:lnSpc>
              <a:buClr>
                <a:srgbClr val="112263"/>
              </a:buClr>
            </a:pPr>
            <a:r>
              <a:rPr lang="en-US" sz="6400" dirty="0">
                <a:latin typeface="Arial" panose="020B0604020202020204" pitchFamily="34" charset="0"/>
                <a:cs typeface="Arial" panose="020B0604020202020204" pitchFamily="34" charset="0"/>
              </a:rPr>
              <a:t>Included Sec. 4004: Food distribution program on Indian reservations                </a:t>
            </a:r>
          </a:p>
          <a:p>
            <a:pPr marL="0" indent="0">
              <a:lnSpc>
                <a:spcPct val="120000"/>
              </a:lnSpc>
              <a:buClr>
                <a:srgbClr val="112263"/>
              </a:buClr>
              <a:buNone/>
            </a:pPr>
            <a:r>
              <a:rPr lang="en-US" sz="6400" dirty="0">
                <a:latin typeface="Arial" panose="020B0604020202020204" pitchFamily="34" charset="0"/>
                <a:cs typeface="Arial" panose="020B0604020202020204" pitchFamily="34" charset="0"/>
              </a:rPr>
              <a:t>                   Sec. 4033: Service of traditional foods in public facilities</a:t>
            </a:r>
          </a:p>
          <a:p>
            <a:pPr>
              <a:lnSpc>
                <a:spcPct val="120000"/>
              </a:lnSpc>
              <a:buClr>
                <a:srgbClr val="112263"/>
              </a:buClr>
            </a:pPr>
            <a:r>
              <a:rPr lang="en-US" sz="6400" dirty="0">
                <a:latin typeface="Arial" panose="020B0604020202020204" pitchFamily="34" charset="0"/>
                <a:cs typeface="Arial" panose="020B0604020202020204" pitchFamily="34" charset="0"/>
              </a:rPr>
              <a:t>The term “food service program” includes:</a:t>
            </a:r>
          </a:p>
          <a:p>
            <a:pPr lvl="3">
              <a:lnSpc>
                <a:spcPct val="120000"/>
              </a:lnSpc>
              <a:buClr>
                <a:srgbClr val="112263"/>
              </a:buClr>
            </a:pPr>
            <a:r>
              <a:rPr lang="en-US" sz="6400" dirty="0">
                <a:latin typeface="Arial" panose="020B0604020202020204" pitchFamily="34" charset="0"/>
                <a:cs typeface="Arial" panose="020B0604020202020204" pitchFamily="34" charset="0"/>
              </a:rPr>
              <a:t>Food service at residential child care facilities that have a license from an appropriate State agency</a:t>
            </a:r>
          </a:p>
          <a:p>
            <a:pPr lvl="3">
              <a:lnSpc>
                <a:spcPct val="120000"/>
              </a:lnSpc>
              <a:buClr>
                <a:srgbClr val="112263"/>
              </a:buClr>
            </a:pPr>
            <a:r>
              <a:rPr lang="en-US" sz="6400" dirty="0">
                <a:latin typeface="Arial" panose="020B0604020202020204" pitchFamily="34" charset="0"/>
                <a:cs typeface="Arial" panose="020B0604020202020204" pitchFamily="34" charset="0"/>
              </a:rPr>
              <a:t>Any child nutrition program, food service at hospitals, clinics and long-term care facilities and senior meal programs.</a:t>
            </a:r>
          </a:p>
          <a:p>
            <a:endParaRPr lang="en-US" dirty="0"/>
          </a:p>
        </p:txBody>
      </p:sp>
      <p:sp>
        <p:nvSpPr>
          <p:cNvPr id="5" name="Rectangle 4">
            <a:extLst>
              <a:ext uri="{FF2B5EF4-FFF2-40B4-BE49-F238E27FC236}">
                <a16:creationId xmlns:a16="http://schemas.microsoft.com/office/drawing/2014/main" id="{BD6664F1-730D-4246-9331-3CE7646A8BE9}"/>
              </a:ext>
            </a:extLst>
          </p:cNvPr>
          <p:cNvSpPr/>
          <p:nvPr/>
        </p:nvSpPr>
        <p:spPr>
          <a:xfrm>
            <a:off x="7533684" y="2273862"/>
            <a:ext cx="4253636" cy="2308324"/>
          </a:xfrm>
          <a:prstGeom prst="rect">
            <a:avLst/>
          </a:prstGeom>
        </p:spPr>
        <p:txBody>
          <a:bodyPr wrap="square">
            <a:spAutoFit/>
          </a:bodyPr>
          <a:lstStyle/>
          <a:p>
            <a:r>
              <a:rPr lang="en-US" dirty="0"/>
              <a:t>2014</a:t>
            </a:r>
          </a:p>
          <a:p>
            <a:r>
              <a:rPr lang="en-US" dirty="0"/>
              <a:t>FARM BILL </a:t>
            </a:r>
          </a:p>
          <a:p>
            <a:endParaRPr lang="en-US" dirty="0"/>
          </a:p>
          <a:p>
            <a:endParaRPr lang="en-US" dirty="0"/>
          </a:p>
          <a:p>
            <a:r>
              <a:rPr lang="en-US" dirty="0"/>
              <a:t>2018</a:t>
            </a:r>
          </a:p>
          <a:p>
            <a:r>
              <a:rPr lang="en-US" dirty="0"/>
              <a:t>U.S. Code Title 25. Indians- Chapter 18. Indian Healthcare-Subchapter VI Miscellaneous Section 1685</a:t>
            </a:r>
          </a:p>
        </p:txBody>
      </p:sp>
    </p:spTree>
    <p:extLst>
      <p:ext uri="{BB962C8B-B14F-4D97-AF65-F5344CB8AC3E}">
        <p14:creationId xmlns:p14="http://schemas.microsoft.com/office/powerpoint/2010/main" val="14243338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AC0F5-5DDB-4F7E-9EFC-61C6781C46F2}"/>
              </a:ext>
            </a:extLst>
          </p:cNvPr>
          <p:cNvSpPr>
            <a:spLocks noGrp="1"/>
          </p:cNvSpPr>
          <p:nvPr>
            <p:ph type="title"/>
          </p:nvPr>
        </p:nvSpPr>
        <p:spPr>
          <a:xfrm>
            <a:off x="7439922" y="457200"/>
            <a:ext cx="4464695" cy="4033880"/>
          </a:xfrm>
        </p:spPr>
        <p:txBody>
          <a:bodyPr>
            <a:normAutofit/>
          </a:bodyPr>
          <a:lstStyle/>
          <a:p>
            <a:r>
              <a:rPr lang="en-US" dirty="0"/>
              <a:t>Alaska State Food Code </a:t>
            </a:r>
            <a:br>
              <a:rPr lang="en-US" dirty="0"/>
            </a:br>
            <a:r>
              <a:rPr lang="en-US" dirty="0"/>
              <a:t/>
            </a:r>
            <a:br>
              <a:rPr lang="en-US" dirty="0"/>
            </a:br>
            <a:r>
              <a:rPr lang="en-US" dirty="0"/>
              <a:t>&amp;</a:t>
            </a:r>
            <a:br>
              <a:rPr lang="en-US" dirty="0"/>
            </a:br>
            <a:r>
              <a:rPr lang="en-US" dirty="0"/>
              <a:t/>
            </a:r>
            <a:br>
              <a:rPr lang="en-US" dirty="0"/>
            </a:br>
            <a:r>
              <a:rPr lang="en-US" dirty="0"/>
              <a:t>Municipality of Anchorage</a:t>
            </a:r>
          </a:p>
        </p:txBody>
      </p:sp>
      <p:sp>
        <p:nvSpPr>
          <p:cNvPr id="3" name="Content Placeholder 2">
            <a:extLst>
              <a:ext uri="{FF2B5EF4-FFF2-40B4-BE49-F238E27FC236}">
                <a16:creationId xmlns:a16="http://schemas.microsoft.com/office/drawing/2014/main" id="{8CD78E50-4444-4D07-AA1F-46FF99EF4438}"/>
              </a:ext>
            </a:extLst>
          </p:cNvPr>
          <p:cNvSpPr>
            <a:spLocks noGrp="1"/>
          </p:cNvSpPr>
          <p:nvPr>
            <p:ph idx="1"/>
          </p:nvPr>
        </p:nvSpPr>
        <p:spPr>
          <a:xfrm>
            <a:off x="404680" y="974993"/>
            <a:ext cx="6172200" cy="5741395"/>
          </a:xfrm>
        </p:spPr>
        <p:txBody>
          <a:bodyPr>
            <a:normAutofit fontScale="25000" lnSpcReduction="20000"/>
          </a:bodyPr>
          <a:lstStyle/>
          <a:p>
            <a:pPr marL="0" indent="0">
              <a:lnSpc>
                <a:spcPct val="120000"/>
              </a:lnSpc>
              <a:spcBef>
                <a:spcPct val="0"/>
              </a:spcBef>
              <a:buClr>
                <a:srgbClr val="112263"/>
              </a:buClr>
              <a:buNone/>
            </a:pPr>
            <a:r>
              <a:rPr lang="en-US" altLang="en-US" sz="5600" dirty="0">
                <a:solidFill>
                  <a:srgbClr val="3F3F3F"/>
                </a:solidFill>
                <a:latin typeface="Arial" panose="020B0604020202020204" pitchFamily="34" charset="0"/>
                <a:ea typeface="ＭＳ Ｐゴシック" panose="020B0600070205080204" pitchFamily="34" charset="-128"/>
                <a:cs typeface="Arial" panose="020B0604020202020204" pitchFamily="34" charset="0"/>
              </a:rPr>
              <a:t>Traditional wild game meat, seafood, plants and other food donated to an institution or a nonprofit program.</a:t>
            </a:r>
          </a:p>
          <a:p>
            <a:pPr marL="0" indent="0">
              <a:lnSpc>
                <a:spcPct val="120000"/>
              </a:lnSpc>
              <a:spcBef>
                <a:spcPct val="0"/>
              </a:spcBef>
              <a:buClr>
                <a:srgbClr val="112263"/>
              </a:buClr>
              <a:buNone/>
            </a:pPr>
            <a:r>
              <a:rPr lang="en-US" altLang="en-US" sz="5600" dirty="0">
                <a:solidFill>
                  <a:srgbClr val="3F3F3F"/>
                </a:solidFill>
                <a:latin typeface="Arial" panose="020B0604020202020204" pitchFamily="34" charset="0"/>
                <a:ea typeface="ＭＳ Ｐゴシック" panose="020B0600070205080204" pitchFamily="34" charset="-128"/>
                <a:cs typeface="Arial" panose="020B0604020202020204" pitchFamily="34" charset="0"/>
              </a:rPr>
              <a:t>Includes residential child care facility with a license from the DHSS, school lunch program and senior meal program.</a:t>
            </a:r>
          </a:p>
          <a:p>
            <a:pPr marL="0" indent="0">
              <a:lnSpc>
                <a:spcPct val="120000"/>
              </a:lnSpc>
              <a:spcBef>
                <a:spcPct val="0"/>
              </a:spcBef>
              <a:buClr>
                <a:srgbClr val="112263"/>
              </a:buClr>
              <a:buNone/>
            </a:pPr>
            <a:r>
              <a:rPr lang="en-US" altLang="en-US" sz="5600" dirty="0">
                <a:solidFill>
                  <a:srgbClr val="3F3F3F"/>
                </a:solidFill>
                <a:latin typeface="Arial" panose="020B0604020202020204" pitchFamily="34" charset="0"/>
                <a:ea typeface="ＭＳ Ｐゴシック" panose="020B0600070205080204" pitchFamily="34" charset="-128"/>
                <a:cs typeface="Arial" panose="020B0604020202020204" pitchFamily="34" charset="0"/>
              </a:rPr>
              <a:t>Food must be whole, gutted, gilled, as quarters or roasts without further processing. </a:t>
            </a:r>
          </a:p>
          <a:p>
            <a:pPr marL="0" indent="0">
              <a:lnSpc>
                <a:spcPct val="120000"/>
              </a:lnSpc>
              <a:spcBef>
                <a:spcPct val="0"/>
              </a:spcBef>
              <a:buClr>
                <a:srgbClr val="112263"/>
              </a:buClr>
              <a:buNone/>
            </a:pPr>
            <a:r>
              <a:rPr lang="en-US" altLang="en-US" sz="5600" dirty="0">
                <a:solidFill>
                  <a:srgbClr val="3F3F3F"/>
                </a:solidFill>
                <a:latin typeface="Arial" panose="020B0604020202020204" pitchFamily="34" charset="0"/>
                <a:ea typeface="ＭＳ Ｐゴシック" panose="020B0600070205080204" pitchFamily="34" charset="-128"/>
                <a:cs typeface="Arial" panose="020B0604020202020204" pitchFamily="34" charset="0"/>
              </a:rPr>
              <a:t>Animal is not diseased, food is butchered, dressed, transported and stored to prevent contamination, undesirable microbial growth or deterioration</a:t>
            </a:r>
          </a:p>
          <a:p>
            <a:pPr marL="0" indent="0">
              <a:lnSpc>
                <a:spcPct val="120000"/>
              </a:lnSpc>
              <a:spcBef>
                <a:spcPct val="0"/>
              </a:spcBef>
              <a:buClr>
                <a:srgbClr val="112263"/>
              </a:buClr>
              <a:buNone/>
            </a:pPr>
            <a:endParaRPr lang="en-US" altLang="en-US" sz="5600" dirty="0">
              <a:solidFill>
                <a:srgbClr val="3F3F3F"/>
              </a:solidFill>
              <a:latin typeface="Arial" panose="020B0604020202020204" pitchFamily="34" charset="0"/>
              <a:ea typeface="ＭＳ Ｐゴシック" panose="020B0600070205080204" pitchFamily="34" charset="-128"/>
              <a:cs typeface="Arial" panose="020B0604020202020204" pitchFamily="34" charset="0"/>
            </a:endParaRPr>
          </a:p>
          <a:p>
            <a:pPr marL="0" indent="0">
              <a:lnSpc>
                <a:spcPct val="120000"/>
              </a:lnSpc>
              <a:spcBef>
                <a:spcPct val="0"/>
              </a:spcBef>
              <a:buClr>
                <a:srgbClr val="112263"/>
              </a:buClr>
              <a:buNone/>
            </a:pPr>
            <a:r>
              <a:rPr lang="en-US" altLang="en-US" sz="5600" dirty="0">
                <a:latin typeface="Arial" panose="020B0604020202020204" pitchFamily="34" charset="0"/>
                <a:ea typeface="ＭＳ Ｐゴシック" panose="020B0600070205080204" pitchFamily="34" charset="-128"/>
                <a:cs typeface="Arial" panose="020B0604020202020204" pitchFamily="34" charset="0"/>
              </a:rPr>
              <a:t>Prohibited food</a:t>
            </a:r>
          </a:p>
          <a:p>
            <a:pPr marL="701617" lvl="2" indent="0">
              <a:lnSpc>
                <a:spcPct val="120000"/>
              </a:lnSpc>
              <a:spcBef>
                <a:spcPct val="0"/>
              </a:spcBef>
              <a:buClr>
                <a:srgbClr val="112263"/>
              </a:buClr>
              <a:buNone/>
            </a:pPr>
            <a:r>
              <a:rPr lang="en-US" altLang="en-US" sz="5600" dirty="0">
                <a:latin typeface="Arial" panose="020B0604020202020204" pitchFamily="34" charset="0"/>
                <a:ea typeface="ＭＳ Ｐゴシック" panose="020B0600070205080204" pitchFamily="34" charset="-128"/>
                <a:cs typeface="Arial" panose="020B0604020202020204" pitchFamily="34" charset="0"/>
              </a:rPr>
              <a:t>Molluscan shellfish, </a:t>
            </a:r>
            <a:r>
              <a:rPr lang="en-US" sz="5600" dirty="0">
                <a:latin typeface="Arial" panose="020B0604020202020204" pitchFamily="34" charset="0"/>
                <a:ea typeface="ＭＳ Ｐゴシック" panose="020B0600070205080204" pitchFamily="34" charset="-128"/>
                <a:cs typeface="Arial" panose="020B0604020202020204" pitchFamily="34" charset="0"/>
              </a:rPr>
              <a:t>unless the operator complies                                                          with 18 AAC 31.200(c)(6) and (d) and 18 AAC 31.335</a:t>
            </a:r>
          </a:p>
          <a:p>
            <a:pPr marL="701617" lvl="2" indent="0">
              <a:lnSpc>
                <a:spcPct val="120000"/>
              </a:lnSpc>
              <a:spcBef>
                <a:spcPct val="0"/>
              </a:spcBef>
              <a:buClr>
                <a:srgbClr val="112263"/>
              </a:buClr>
              <a:buNone/>
            </a:pPr>
            <a:endParaRPr lang="en-US" sz="5600" dirty="0">
              <a:latin typeface="Arial" panose="020B0604020202020204" pitchFamily="34" charset="0"/>
              <a:ea typeface="ＭＳ Ｐゴシック" panose="020B0600070205080204" pitchFamily="34" charset="-128"/>
              <a:cs typeface="Arial" panose="020B0604020202020204" pitchFamily="34" charset="0"/>
            </a:endParaRPr>
          </a:p>
          <a:p>
            <a:pPr marL="701617" lvl="2" indent="0">
              <a:lnSpc>
                <a:spcPct val="120000"/>
              </a:lnSpc>
              <a:spcBef>
                <a:spcPct val="0"/>
              </a:spcBef>
              <a:buClr>
                <a:srgbClr val="112263"/>
              </a:buClr>
              <a:buNone/>
            </a:pPr>
            <a:r>
              <a:rPr lang="en-US" altLang="en-US" sz="5600" dirty="0">
                <a:latin typeface="Arial" panose="020B0604020202020204" pitchFamily="34" charset="0"/>
                <a:ea typeface="ＭＳ Ｐゴシック" panose="020B0600070205080204" pitchFamily="34" charset="-128"/>
                <a:cs typeface="Arial" panose="020B0604020202020204" pitchFamily="34" charset="0"/>
              </a:rPr>
              <a:t>Fox, polar bear, bear and walrus meat</a:t>
            </a:r>
          </a:p>
          <a:p>
            <a:pPr marL="701617" lvl="2" indent="0">
              <a:lnSpc>
                <a:spcPct val="120000"/>
              </a:lnSpc>
              <a:spcBef>
                <a:spcPct val="0"/>
              </a:spcBef>
              <a:buClr>
                <a:srgbClr val="112263"/>
              </a:buClr>
              <a:buNone/>
            </a:pPr>
            <a:endParaRPr lang="en-US" altLang="en-US" sz="5600" dirty="0">
              <a:latin typeface="Arial" panose="020B0604020202020204" pitchFamily="34" charset="0"/>
              <a:ea typeface="ＭＳ Ｐゴシック" panose="020B0600070205080204" pitchFamily="34" charset="-128"/>
              <a:cs typeface="Arial" panose="020B0604020202020204" pitchFamily="34" charset="0"/>
            </a:endParaRPr>
          </a:p>
          <a:p>
            <a:pPr marL="701617" lvl="2" indent="0">
              <a:lnSpc>
                <a:spcPct val="120000"/>
              </a:lnSpc>
              <a:spcBef>
                <a:spcPct val="0"/>
              </a:spcBef>
              <a:buClr>
                <a:srgbClr val="112263"/>
              </a:buClr>
              <a:buNone/>
            </a:pPr>
            <a:r>
              <a:rPr lang="en-US" altLang="en-US" sz="5600" dirty="0">
                <a:latin typeface="Arial" panose="020B0604020202020204" pitchFamily="34" charset="0"/>
                <a:ea typeface="ＭＳ Ｐゴシック" panose="020B0600070205080204" pitchFamily="34" charset="-128"/>
                <a:cs typeface="Arial" panose="020B0604020202020204" pitchFamily="34" charset="0"/>
              </a:rPr>
              <a:t>Seal or whale oil, with or without meat</a:t>
            </a:r>
          </a:p>
          <a:p>
            <a:pPr marL="701617" lvl="2" indent="0">
              <a:lnSpc>
                <a:spcPct val="120000"/>
              </a:lnSpc>
              <a:spcBef>
                <a:spcPct val="0"/>
              </a:spcBef>
              <a:buClr>
                <a:srgbClr val="112263"/>
              </a:buClr>
              <a:buNone/>
            </a:pPr>
            <a:endParaRPr lang="en-US" altLang="en-US" sz="5600" dirty="0">
              <a:latin typeface="Arial" panose="020B0604020202020204" pitchFamily="34" charset="0"/>
              <a:ea typeface="ＭＳ Ｐゴシック" panose="020B0600070205080204" pitchFamily="34" charset="-128"/>
              <a:cs typeface="Arial" panose="020B0604020202020204" pitchFamily="34" charset="0"/>
            </a:endParaRPr>
          </a:p>
          <a:p>
            <a:pPr marL="701617" lvl="2" indent="0">
              <a:lnSpc>
                <a:spcPct val="120000"/>
              </a:lnSpc>
              <a:spcBef>
                <a:spcPct val="0"/>
              </a:spcBef>
              <a:buClr>
                <a:srgbClr val="112263"/>
              </a:buClr>
              <a:buNone/>
            </a:pPr>
            <a:r>
              <a:rPr lang="en-US" altLang="en-US" sz="5600" dirty="0">
                <a:latin typeface="Arial" panose="020B0604020202020204" pitchFamily="34" charset="0"/>
                <a:ea typeface="ＭＳ Ｐゴシック" panose="020B0600070205080204" pitchFamily="34" charset="-128"/>
                <a:cs typeface="Arial" panose="020B0604020202020204" pitchFamily="34" charset="0"/>
              </a:rPr>
              <a:t>Fermented game meat (beaver tail, whale flipper, seal flipper, </a:t>
            </a:r>
            <a:r>
              <a:rPr lang="en-US" altLang="en-US" sz="5600" dirty="0" err="1">
                <a:latin typeface="Arial" panose="020B0604020202020204" pitchFamily="34" charset="0"/>
                <a:ea typeface="ＭＳ Ｐゴシック" panose="020B0600070205080204" pitchFamily="34" charset="-128"/>
                <a:cs typeface="Arial" panose="020B0604020202020204" pitchFamily="34" charset="0"/>
              </a:rPr>
              <a:t>maktak</a:t>
            </a:r>
            <a:r>
              <a:rPr lang="en-US" altLang="en-US" sz="5600" dirty="0">
                <a:latin typeface="Arial" panose="020B0604020202020204" pitchFamily="34" charset="0"/>
                <a:ea typeface="ＭＳ Ｐゴシック" panose="020B0600070205080204" pitchFamily="34" charset="-128"/>
                <a:cs typeface="Arial" panose="020B0604020202020204" pitchFamily="34" charset="0"/>
              </a:rPr>
              <a:t> and walrus)</a:t>
            </a:r>
          </a:p>
          <a:p>
            <a:pPr marL="701617" lvl="2" indent="0">
              <a:lnSpc>
                <a:spcPct val="120000"/>
              </a:lnSpc>
              <a:spcBef>
                <a:spcPct val="0"/>
              </a:spcBef>
              <a:buClr>
                <a:srgbClr val="112263"/>
              </a:buClr>
              <a:buNone/>
            </a:pPr>
            <a:endParaRPr lang="en-US" altLang="en-US" sz="5600" dirty="0">
              <a:latin typeface="Arial" panose="020B0604020202020204" pitchFamily="34" charset="0"/>
              <a:ea typeface="ＭＳ Ｐゴシック" panose="020B0600070205080204" pitchFamily="34" charset="-128"/>
              <a:cs typeface="Arial" panose="020B0604020202020204" pitchFamily="34" charset="0"/>
            </a:endParaRPr>
          </a:p>
          <a:p>
            <a:pPr marL="701617" lvl="2" indent="0">
              <a:lnSpc>
                <a:spcPct val="120000"/>
              </a:lnSpc>
              <a:spcBef>
                <a:spcPct val="0"/>
              </a:spcBef>
              <a:buClr>
                <a:srgbClr val="112263"/>
              </a:buClr>
              <a:buNone/>
            </a:pPr>
            <a:r>
              <a:rPr lang="en-US" altLang="en-US" sz="5600" dirty="0">
                <a:latin typeface="Arial" panose="020B0604020202020204" pitchFamily="34" charset="0"/>
                <a:ea typeface="ＭＳ Ｐゴシック" panose="020B0600070205080204" pitchFamily="34" charset="-128"/>
                <a:cs typeface="Arial" panose="020B0604020202020204" pitchFamily="34" charset="0"/>
              </a:rPr>
              <a:t>Fermented seafood products (salmon eggs, fish heads and other)</a:t>
            </a:r>
          </a:p>
          <a:p>
            <a:pPr marL="701617" lvl="2" indent="0">
              <a:lnSpc>
                <a:spcPct val="120000"/>
              </a:lnSpc>
              <a:spcBef>
                <a:spcPct val="0"/>
              </a:spcBef>
              <a:buClr>
                <a:srgbClr val="112263"/>
              </a:buClr>
              <a:buNone/>
            </a:pPr>
            <a:endParaRPr lang="en-US" altLang="en-US" sz="5600" dirty="0">
              <a:latin typeface="Arial" panose="020B0604020202020204" pitchFamily="34" charset="0"/>
              <a:ea typeface="ＭＳ Ｐゴシック" panose="020B0600070205080204" pitchFamily="34" charset="-128"/>
              <a:cs typeface="Arial" panose="020B0604020202020204" pitchFamily="34" charset="0"/>
            </a:endParaRPr>
          </a:p>
          <a:p>
            <a:pPr marL="701617" lvl="2" indent="0">
              <a:lnSpc>
                <a:spcPct val="120000"/>
              </a:lnSpc>
              <a:spcBef>
                <a:spcPct val="0"/>
              </a:spcBef>
              <a:buClr>
                <a:srgbClr val="112263"/>
              </a:buClr>
              <a:buNone/>
            </a:pPr>
            <a:r>
              <a:rPr lang="en-US" altLang="en-US" sz="5600" dirty="0">
                <a:latin typeface="Arial" panose="020B0604020202020204" pitchFamily="34" charset="0"/>
                <a:ea typeface="ＭＳ Ｐゴシック" panose="020B0600070205080204" pitchFamily="34" charset="-128"/>
                <a:cs typeface="Arial" panose="020B0604020202020204" pitchFamily="34" charset="0"/>
              </a:rPr>
              <a:t>Homemade canned or vacuum sealed foods</a:t>
            </a:r>
          </a:p>
          <a:p>
            <a:pPr marL="701617" lvl="2" indent="0">
              <a:lnSpc>
                <a:spcPct val="120000"/>
              </a:lnSpc>
              <a:spcBef>
                <a:spcPct val="0"/>
              </a:spcBef>
              <a:buClr>
                <a:srgbClr val="112263"/>
              </a:buClr>
              <a:buNone/>
            </a:pPr>
            <a:endParaRPr lang="en-US" altLang="en-US" sz="5600" dirty="0">
              <a:latin typeface="Arial" panose="020B0604020202020204" pitchFamily="34" charset="0"/>
              <a:ea typeface="ＭＳ Ｐゴシック" panose="020B0600070205080204" pitchFamily="34" charset="-128"/>
              <a:cs typeface="Arial" panose="020B0604020202020204" pitchFamily="34" charset="0"/>
            </a:endParaRPr>
          </a:p>
          <a:p>
            <a:pPr marL="701617" lvl="2" indent="0">
              <a:lnSpc>
                <a:spcPct val="120000"/>
              </a:lnSpc>
              <a:spcBef>
                <a:spcPct val="0"/>
              </a:spcBef>
              <a:buClr>
                <a:srgbClr val="112263"/>
              </a:buClr>
              <a:buNone/>
            </a:pPr>
            <a:r>
              <a:rPr lang="en-US" altLang="en-US" sz="5600" dirty="0">
                <a:latin typeface="Arial" panose="020B0604020202020204" pitchFamily="34" charset="0"/>
                <a:ea typeface="ＭＳ Ｐゴシック" panose="020B0600070205080204" pitchFamily="34" charset="-128"/>
                <a:cs typeface="Arial" panose="020B0604020202020204" pitchFamily="34" charset="0"/>
              </a:rPr>
              <a:t>Smoked or dried seafood products, unless those products are prepared in a seafood processing facility permitted under 18 AAC 34</a:t>
            </a:r>
          </a:p>
          <a:p>
            <a:endParaRPr lang="en-US" dirty="0"/>
          </a:p>
        </p:txBody>
      </p:sp>
      <p:sp>
        <p:nvSpPr>
          <p:cNvPr id="5" name="Content Placeholder 2">
            <a:extLst>
              <a:ext uri="{FF2B5EF4-FFF2-40B4-BE49-F238E27FC236}">
                <a16:creationId xmlns:a16="http://schemas.microsoft.com/office/drawing/2014/main" id="{6868E1C8-6143-454B-BF3B-E6D6ECABB8F5}"/>
              </a:ext>
            </a:extLst>
          </p:cNvPr>
          <p:cNvSpPr txBox="1">
            <a:spLocks/>
          </p:cNvSpPr>
          <p:nvPr/>
        </p:nvSpPr>
        <p:spPr>
          <a:xfrm>
            <a:off x="6967242" y="2565174"/>
            <a:ext cx="5224758" cy="351156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26031329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1F8CBD0-A247-43AB-9063-F79FBD357E65}"/>
              </a:ext>
            </a:extLst>
          </p:cNvPr>
          <p:cNvSpPr>
            <a:spLocks noGrp="1"/>
          </p:cNvSpPr>
          <p:nvPr>
            <p:ph type="title"/>
          </p:nvPr>
        </p:nvSpPr>
        <p:spPr>
          <a:xfrm>
            <a:off x="7439921" y="4466803"/>
            <a:ext cx="4464695" cy="45719"/>
          </a:xfrm>
        </p:spPr>
        <p:txBody>
          <a:bodyPr>
            <a:noAutofit/>
          </a:bodyPr>
          <a:lstStyle/>
          <a:p>
            <a:r>
              <a:rPr lang="en-US" altLang="en-US" sz="2400" dirty="0"/>
              <a:t>ANMC Healing Garden</a:t>
            </a:r>
            <a:br>
              <a:rPr lang="en-US" altLang="en-US" sz="2400" dirty="0"/>
            </a:br>
            <a:r>
              <a:rPr lang="en-US" altLang="en-US" sz="2400" dirty="0"/>
              <a:t/>
            </a:r>
            <a:br>
              <a:rPr lang="en-US" altLang="en-US" sz="2400" dirty="0"/>
            </a:br>
            <a:r>
              <a:rPr lang="en-US" altLang="en-US" sz="2400" dirty="0"/>
              <a:t>Tyonek Garden </a:t>
            </a:r>
            <a:br>
              <a:rPr lang="en-US" altLang="en-US" sz="2400" dirty="0"/>
            </a:br>
            <a:r>
              <a:rPr lang="en-US" altLang="en-US" sz="2400" dirty="0"/>
              <a:t/>
            </a:r>
            <a:br>
              <a:rPr lang="en-US" altLang="en-US" sz="2400" dirty="0"/>
            </a:br>
            <a:r>
              <a:rPr lang="en-US" altLang="en-US" sz="2400" dirty="0"/>
              <a:t>Seeds Of Change Alaska</a:t>
            </a:r>
            <a:br>
              <a:rPr lang="en-US" altLang="en-US" sz="2400" dirty="0"/>
            </a:br>
            <a:r>
              <a:rPr lang="en-US" altLang="en-US" sz="2400" dirty="0"/>
              <a:t/>
            </a:r>
            <a:br>
              <a:rPr lang="en-US" altLang="en-US" sz="2400" dirty="0"/>
            </a:br>
            <a:r>
              <a:rPr lang="en-US" altLang="en-US" sz="2400" dirty="0"/>
              <a:t>Alaskan Grown</a:t>
            </a:r>
            <a:br>
              <a:rPr lang="en-US" altLang="en-US" sz="2400" dirty="0"/>
            </a:br>
            <a:r>
              <a:rPr lang="en-US" altLang="en-US" sz="2400" dirty="0"/>
              <a:t/>
            </a:r>
            <a:br>
              <a:rPr lang="en-US" altLang="en-US" sz="2400" dirty="0"/>
            </a:br>
            <a:r>
              <a:rPr lang="en-US" altLang="en-US" sz="2400" dirty="0"/>
              <a:t>Pilot Program with APU Farm</a:t>
            </a:r>
            <a:br>
              <a:rPr lang="en-US" altLang="en-US" sz="2400" dirty="0"/>
            </a:br>
            <a:endParaRPr lang="en-US" sz="2400" dirty="0"/>
          </a:p>
        </p:txBody>
      </p:sp>
      <p:pic>
        <p:nvPicPr>
          <p:cNvPr id="7" name="Picture 6">
            <a:extLst>
              <a:ext uri="{FF2B5EF4-FFF2-40B4-BE49-F238E27FC236}">
                <a16:creationId xmlns:a16="http://schemas.microsoft.com/office/drawing/2014/main" id="{31E0B964-E7EA-40D9-9F43-D6CF9B4982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53782" y="974994"/>
            <a:ext cx="3073995" cy="4471266"/>
          </a:xfrm>
          <a:prstGeom prst="rect">
            <a:avLst/>
          </a:prstGeom>
          <a:noFill/>
        </p:spPr>
      </p:pic>
      <p:sp>
        <p:nvSpPr>
          <p:cNvPr id="14" name="Text Placeholder 3">
            <a:extLst>
              <a:ext uri="{FF2B5EF4-FFF2-40B4-BE49-F238E27FC236}">
                <a16:creationId xmlns:a16="http://schemas.microsoft.com/office/drawing/2014/main" id="{F1EE3AB1-FA6A-434B-9C55-3BAA3A1D57EC}"/>
              </a:ext>
            </a:extLst>
          </p:cNvPr>
          <p:cNvSpPr>
            <a:spLocks noGrp="1"/>
          </p:cNvSpPr>
          <p:nvPr>
            <p:ph type="body" sz="half" idx="2"/>
          </p:nvPr>
        </p:nvSpPr>
        <p:spPr>
          <a:xfrm>
            <a:off x="7439922" y="4164943"/>
            <a:ext cx="4464695" cy="3327237"/>
          </a:xfrm>
        </p:spPr>
        <p:txBody>
          <a:bodyPr>
            <a:normAutofit/>
          </a:bodyPr>
          <a:lstStyle/>
          <a:p>
            <a:r>
              <a:rPr lang="en-US" sz="2000" b="1" dirty="0"/>
              <a:t>Dandelion Roots, Greens and buds, Sorrel, Lovage, Kale, Onions, Cabbage, Carrots</a:t>
            </a:r>
          </a:p>
        </p:txBody>
      </p:sp>
    </p:spTree>
    <p:extLst>
      <p:ext uri="{BB962C8B-B14F-4D97-AF65-F5344CB8AC3E}">
        <p14:creationId xmlns:p14="http://schemas.microsoft.com/office/powerpoint/2010/main" val="29162409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e38bb988-e2f0-4b32-b909-2d6c610e3833@namprd14">
            <a:extLst>
              <a:ext uri="{FF2B5EF4-FFF2-40B4-BE49-F238E27FC236}">
                <a16:creationId xmlns:a16="http://schemas.microsoft.com/office/drawing/2014/main" id="{C90ED2F1-0716-4726-95C1-295442965058}"/>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r="-5122"/>
          <a:stretch/>
        </p:blipFill>
        <p:spPr bwMode="auto">
          <a:xfrm>
            <a:off x="838200" y="2235200"/>
            <a:ext cx="2801938" cy="13763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Logo, company name&#10;&#10;Description automatically generated">
            <a:extLst>
              <a:ext uri="{FF2B5EF4-FFF2-40B4-BE49-F238E27FC236}">
                <a16:creationId xmlns:a16="http://schemas.microsoft.com/office/drawing/2014/main" id="{9A3B8718-EAB8-4C66-A0E8-423DF09C28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58710" y="646634"/>
            <a:ext cx="1295400" cy="1376363"/>
          </a:xfrm>
          <a:prstGeom prst="rect">
            <a:avLst/>
          </a:prstGeom>
        </p:spPr>
      </p:pic>
      <p:pic>
        <p:nvPicPr>
          <p:cNvPr id="16" name="Picture 15" descr="Logo, company name&#10;&#10;Description automatically generated">
            <a:extLst>
              <a:ext uri="{FF2B5EF4-FFF2-40B4-BE49-F238E27FC236}">
                <a16:creationId xmlns:a16="http://schemas.microsoft.com/office/drawing/2014/main" id="{CDCB00CE-C1AB-43D1-A1BB-FB76C1D946A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080000" y="2235200"/>
            <a:ext cx="2551113" cy="1376363"/>
          </a:xfrm>
          <a:prstGeom prst="rect">
            <a:avLst/>
          </a:prstGeom>
        </p:spPr>
      </p:pic>
      <p:pic>
        <p:nvPicPr>
          <p:cNvPr id="15" name="Picture 2" descr="Image result for tyonek gardens">
            <a:extLst>
              <a:ext uri="{FF2B5EF4-FFF2-40B4-BE49-F238E27FC236}">
                <a16:creationId xmlns:a16="http://schemas.microsoft.com/office/drawing/2014/main" id="{2B23D4AC-97B6-4240-AC20-A21D49987354}"/>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b="-1"/>
          <a:stretch/>
        </p:blipFill>
        <p:spPr bwMode="auto">
          <a:xfrm>
            <a:off x="7807161" y="2177594"/>
            <a:ext cx="1110262" cy="1478644"/>
          </a:xfrm>
          <a:prstGeom prst="rect">
            <a:avLst/>
          </a:prstGeom>
          <a:extLst>
            <a:ext uri="{909E8E84-426E-40DD-AFC4-6F175D3DCCD1}">
              <a14:hiddenFill xmlns:a14="http://schemas.microsoft.com/office/drawing/2010/main">
                <a:solidFill>
                  <a:srgbClr val="FFFFFF"/>
                </a:solidFill>
              </a14:hiddenFill>
            </a:ext>
          </a:extLst>
        </p:spPr>
      </p:pic>
      <p:pic>
        <p:nvPicPr>
          <p:cNvPr id="8" name="Picture 4" descr="0773fd79-17b6-46c2-a9d3-7dd6adf07f21@namprd14">
            <a:extLst>
              <a:ext uri="{FF2B5EF4-FFF2-40B4-BE49-F238E27FC236}">
                <a16:creationId xmlns:a16="http://schemas.microsoft.com/office/drawing/2014/main" id="{0A413DDA-14F9-4836-A0B4-BFF3E4A23C4C}"/>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r="-1"/>
          <a:stretch/>
        </p:blipFill>
        <p:spPr bwMode="auto">
          <a:xfrm>
            <a:off x="5864225" y="610504"/>
            <a:ext cx="2296535" cy="144639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4a5a6bc3-dcd4-4a2a-b1cb-5b7fd58751b9@namprd14">
            <a:extLst>
              <a:ext uri="{FF2B5EF4-FFF2-40B4-BE49-F238E27FC236}">
                <a16:creationId xmlns:a16="http://schemas.microsoft.com/office/drawing/2014/main" id="{4886C191-9F94-4B90-A952-80F9E3335A30}"/>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2727325" y="3681413"/>
            <a:ext cx="3136900" cy="15684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4a5a6bc3-dcd4-4a2a-b1cb-5b7fd58751b9@namprd14">
            <a:extLst>
              <a:ext uri="{FF2B5EF4-FFF2-40B4-BE49-F238E27FC236}">
                <a16:creationId xmlns:a16="http://schemas.microsoft.com/office/drawing/2014/main" id="{097F5099-5F03-482D-BDE5-DE183F389CE3}"/>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6050146" y="3749908"/>
            <a:ext cx="3002186" cy="14786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a:extLst>
              <a:ext uri="{FF2B5EF4-FFF2-40B4-BE49-F238E27FC236}">
                <a16:creationId xmlns:a16="http://schemas.microsoft.com/office/drawing/2014/main" id="{BC2EAB11-E778-4D75-81FF-B524AA1DFBD1}"/>
              </a:ext>
            </a:extLst>
          </p:cNvPr>
          <p:cNvPicPr>
            <a:picLocks noGrp="1" noChangeAspect="1" noChangeArrowheads="1"/>
          </p:cNvPicPr>
          <p:nvPr>
            <p:ph idx="1"/>
          </p:nvPr>
        </p:nvPicPr>
        <p:blipFill>
          <a:blip r:embed="rId9" cstate="email">
            <a:extLst>
              <a:ext uri="{28A0092B-C50C-407E-A947-70E740481C1C}">
                <a14:useLocalDpi xmlns:a14="http://schemas.microsoft.com/office/drawing/2010/main"/>
              </a:ext>
            </a:extLst>
          </a:blip>
          <a:stretch>
            <a:fillRect/>
          </a:stretch>
        </p:blipFill>
        <p:spPr bwMode="auto">
          <a:xfrm>
            <a:off x="9194800" y="3681413"/>
            <a:ext cx="2159000" cy="1568450"/>
          </a:xfrm>
          <a:prstGeom prst="rect">
            <a:avLst/>
          </a:prstGeom>
          <a:extLst>
            <a:ext uri="{909E8E84-426E-40DD-AFC4-6F175D3DCCD1}">
              <a14:hiddenFill xmlns:a14="http://schemas.microsoft.com/office/drawing/2010/main">
                <a:solidFill>
                  <a:srgbClr val="FFFFFF"/>
                </a:solidFill>
              </a14:hiddenFill>
            </a:ext>
          </a:extLst>
        </p:spPr>
      </p:pic>
      <p:pic>
        <p:nvPicPr>
          <p:cNvPr id="17" name="Picture 4" descr="fiddlehead ferns">
            <a:extLst>
              <a:ext uri="{FF2B5EF4-FFF2-40B4-BE49-F238E27FC236}">
                <a16:creationId xmlns:a16="http://schemas.microsoft.com/office/drawing/2014/main" id="{21C0B101-9EAF-4930-88EF-824CF1029E75}"/>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b="-3"/>
          <a:stretch/>
        </p:blipFill>
        <p:spPr bwMode="auto">
          <a:xfrm rot="5400000">
            <a:off x="1274515" y="160586"/>
            <a:ext cx="1476946" cy="2349575"/>
          </a:xfrm>
          <a:prstGeom prst="rect">
            <a:avLst/>
          </a:prstGeom>
          <a:noFill/>
          <a:extLst>
            <a:ext uri="{909E8E84-426E-40DD-AFC4-6F175D3DCCD1}">
              <a14:hiddenFill xmlns:a14="http://schemas.microsoft.com/office/drawing/2010/main">
                <a:solidFill>
                  <a:srgbClr val="FFFFFF"/>
                </a:solidFill>
              </a14:hiddenFill>
            </a:ext>
          </a:extLst>
        </p:spPr>
      </p:pic>
      <p:pic>
        <p:nvPicPr>
          <p:cNvPr id="19" name="Content Placeholder 4" descr="beach asparagus salad with blueberries">
            <a:extLst>
              <a:ext uri="{FF2B5EF4-FFF2-40B4-BE49-F238E27FC236}">
                <a16:creationId xmlns:a16="http://schemas.microsoft.com/office/drawing/2014/main" id="{A7E9C799-A41E-4E99-978F-A0DDE4E55D35}"/>
              </a:ext>
            </a:extLst>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r="-3"/>
          <a:stretch/>
        </p:blipFill>
        <p:spPr bwMode="auto">
          <a:xfrm>
            <a:off x="892472" y="3717655"/>
            <a:ext cx="1680400" cy="153220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44cbcfbd-bff9-4c46-bd51-a311aebc782d@namprd14">
            <a:extLst>
              <a:ext uri="{FF2B5EF4-FFF2-40B4-BE49-F238E27FC236}">
                <a16:creationId xmlns:a16="http://schemas.microsoft.com/office/drawing/2014/main" id="{95A3322B-930E-4347-BB71-6E36EEEC6E9A}"/>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9670868" y="633139"/>
            <a:ext cx="1682932" cy="1423756"/>
          </a:xfrm>
          <a:custGeom>
            <a:avLst/>
            <a:gdLst/>
            <a:ahLst/>
            <a:cxnLst/>
            <a:rect l="l" t="t" r="r" b="b"/>
            <a:pathLst>
              <a:path w="4572000" h="3867912">
                <a:moveTo>
                  <a:pt x="0" y="0"/>
                </a:moveTo>
                <a:lnTo>
                  <a:pt x="4572000" y="0"/>
                </a:lnTo>
                <a:lnTo>
                  <a:pt x="4572000" y="3704966"/>
                </a:lnTo>
                <a:cubicBezTo>
                  <a:pt x="4572000" y="3794959"/>
                  <a:pt x="4499047" y="3867912"/>
                  <a:pt x="4409054" y="3867912"/>
                </a:cubicBezTo>
                <a:lnTo>
                  <a:pt x="162946" y="3867912"/>
                </a:lnTo>
                <a:cubicBezTo>
                  <a:pt x="72953" y="3867912"/>
                  <a:pt x="0" y="3794959"/>
                  <a:pt x="0" y="3704966"/>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 descr="7e2a3744-b422-4b4e-b1d9-0d8ae7384849@namprd14">
            <a:extLst>
              <a:ext uri="{FF2B5EF4-FFF2-40B4-BE49-F238E27FC236}">
                <a16:creationId xmlns:a16="http://schemas.microsoft.com/office/drawing/2014/main" id="{A21217E1-BDF3-42A5-A5CD-87166E7BB0A0}"/>
              </a:ext>
            </a:extLst>
          </p:cNvPr>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p:blipFill>
        <p:spPr bwMode="auto">
          <a:xfrm>
            <a:off x="9016672" y="2235200"/>
            <a:ext cx="2337128" cy="13596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A person holding a flower&#10;&#10;Description automatically generated">
            <a:extLst>
              <a:ext uri="{FF2B5EF4-FFF2-40B4-BE49-F238E27FC236}">
                <a16:creationId xmlns:a16="http://schemas.microsoft.com/office/drawing/2014/main" id="{EAFC5228-7BB5-449A-B473-9E1E937472CB}"/>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3548327" y="2235201"/>
            <a:ext cx="1450215" cy="1359620"/>
          </a:xfrm>
          <a:prstGeom prst="rect">
            <a:avLst/>
          </a:prstGeom>
        </p:spPr>
      </p:pic>
      <p:pic>
        <p:nvPicPr>
          <p:cNvPr id="3074" name="9B27F5D3-1B7E-445E-8F21-B13564427698" descr="9B27F5D3-1B7E-445E-8F21-B13564427698">
            <a:extLst>
              <a:ext uri="{FF2B5EF4-FFF2-40B4-BE49-F238E27FC236}">
                <a16:creationId xmlns:a16="http://schemas.microsoft.com/office/drawing/2014/main" id="{032F70F7-5202-43AE-A882-A5ACD99212DE}"/>
              </a:ext>
            </a:extLst>
          </p:cNvPr>
          <p:cNvPicPr>
            <a:picLocks noChangeAspect="1" noChangeArrowheads="1"/>
          </p:cNvPicPr>
          <p:nvPr/>
        </p:nvPicPr>
        <p:blipFill rotWithShape="1">
          <a:blip r:embed="rId15" cstate="email">
            <a:extLst>
              <a:ext uri="{28A0092B-C50C-407E-A947-70E740481C1C}">
                <a14:useLocalDpi xmlns:a14="http://schemas.microsoft.com/office/drawing/2010/main"/>
              </a:ext>
            </a:extLst>
          </a:blip>
          <a:srcRect/>
          <a:stretch/>
        </p:blipFill>
        <p:spPr bwMode="auto">
          <a:xfrm>
            <a:off x="3364883" y="596899"/>
            <a:ext cx="2349575" cy="1512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24117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F1EE3AB1-FA6A-434B-9C55-3BAA3A1D57EC}"/>
              </a:ext>
            </a:extLst>
          </p:cNvPr>
          <p:cNvSpPr>
            <a:spLocks noGrp="1"/>
          </p:cNvSpPr>
          <p:nvPr>
            <p:ph type="body" sz="half" idx="2"/>
          </p:nvPr>
        </p:nvSpPr>
        <p:spPr>
          <a:xfrm>
            <a:off x="7439922" y="2216726"/>
            <a:ext cx="4464695" cy="3652261"/>
          </a:xfrm>
        </p:spPr>
        <p:txBody>
          <a:bodyPr>
            <a:normAutofit lnSpcReduction="10000"/>
          </a:bodyPr>
          <a:lstStyle/>
          <a:p>
            <a:pPr>
              <a:spcBef>
                <a:spcPct val="0"/>
              </a:spcBef>
              <a:buClr>
                <a:srgbClr val="112263"/>
              </a:buClr>
            </a:pPr>
            <a:r>
              <a:rPr lang="en-US" altLang="en-US" sz="2000" b="1" dirty="0"/>
              <a:t>Alaskan Blueberries</a:t>
            </a:r>
          </a:p>
          <a:p>
            <a:pPr>
              <a:spcBef>
                <a:spcPct val="0"/>
              </a:spcBef>
              <a:buClr>
                <a:srgbClr val="112263"/>
              </a:buClr>
            </a:pPr>
            <a:r>
              <a:rPr lang="en-US" altLang="en-US" sz="2000" b="1" dirty="0"/>
              <a:t>Fiddlehead Ferns </a:t>
            </a:r>
          </a:p>
          <a:p>
            <a:pPr>
              <a:spcBef>
                <a:spcPct val="0"/>
              </a:spcBef>
              <a:buClr>
                <a:srgbClr val="112263"/>
              </a:buClr>
            </a:pPr>
            <a:r>
              <a:rPr lang="en-US" altLang="en-US" sz="2000" b="1" dirty="0"/>
              <a:t>Spruce Tips</a:t>
            </a:r>
          </a:p>
          <a:p>
            <a:pPr>
              <a:spcBef>
                <a:spcPct val="0"/>
              </a:spcBef>
              <a:buClr>
                <a:srgbClr val="112263"/>
              </a:buClr>
            </a:pPr>
            <a:r>
              <a:rPr lang="en-US" altLang="en-US" sz="2000" b="1" dirty="0"/>
              <a:t>Beach Asparagus</a:t>
            </a:r>
          </a:p>
          <a:p>
            <a:pPr>
              <a:spcBef>
                <a:spcPct val="0"/>
              </a:spcBef>
              <a:buClr>
                <a:srgbClr val="112263"/>
              </a:buClr>
            </a:pPr>
            <a:r>
              <a:rPr lang="en-US" altLang="en-US" sz="2000" b="1" dirty="0"/>
              <a:t>Salmon Berries</a:t>
            </a:r>
          </a:p>
          <a:p>
            <a:pPr>
              <a:spcBef>
                <a:spcPct val="0"/>
              </a:spcBef>
              <a:buClr>
                <a:srgbClr val="112263"/>
              </a:buClr>
            </a:pPr>
            <a:r>
              <a:rPr lang="en-US" altLang="en-US" sz="2000" b="1" dirty="0"/>
              <a:t>Cloud Berries</a:t>
            </a:r>
          </a:p>
          <a:p>
            <a:pPr>
              <a:spcBef>
                <a:spcPct val="0"/>
              </a:spcBef>
              <a:buClr>
                <a:srgbClr val="112263"/>
              </a:buClr>
            </a:pPr>
            <a:r>
              <a:rPr lang="en-US" altLang="en-US" sz="2000" b="1" dirty="0"/>
              <a:t>High Bush Cranberries</a:t>
            </a:r>
          </a:p>
          <a:p>
            <a:pPr>
              <a:spcBef>
                <a:spcPct val="0"/>
              </a:spcBef>
              <a:buClr>
                <a:srgbClr val="112263"/>
              </a:buClr>
            </a:pPr>
            <a:r>
              <a:rPr lang="en-US" altLang="en-US" sz="2000" b="1" dirty="0"/>
              <a:t>Lowbush Cranberries</a:t>
            </a:r>
          </a:p>
          <a:p>
            <a:pPr>
              <a:spcBef>
                <a:spcPct val="0"/>
              </a:spcBef>
              <a:buClr>
                <a:srgbClr val="112263"/>
              </a:buClr>
            </a:pPr>
            <a:r>
              <a:rPr lang="en-US" altLang="en-US" sz="2000" b="1" dirty="0"/>
              <a:t>Beach Green</a:t>
            </a:r>
          </a:p>
          <a:p>
            <a:pPr>
              <a:spcBef>
                <a:spcPct val="0"/>
              </a:spcBef>
              <a:buClr>
                <a:srgbClr val="112263"/>
              </a:buClr>
            </a:pPr>
            <a:r>
              <a:rPr lang="en-US" altLang="en-US" sz="2000" b="1" dirty="0"/>
              <a:t>Bull Kelp</a:t>
            </a:r>
          </a:p>
          <a:p>
            <a:pPr>
              <a:spcBef>
                <a:spcPct val="0"/>
              </a:spcBef>
              <a:buClr>
                <a:srgbClr val="112263"/>
              </a:buClr>
            </a:pPr>
            <a:r>
              <a:rPr lang="en-US" altLang="en-US" sz="2000" b="1" dirty="0"/>
              <a:t>Seaweed</a:t>
            </a:r>
          </a:p>
          <a:p>
            <a:pPr>
              <a:spcBef>
                <a:spcPct val="0"/>
              </a:spcBef>
              <a:buClr>
                <a:srgbClr val="112263"/>
              </a:buClr>
            </a:pPr>
            <a:r>
              <a:rPr lang="en-US" altLang="en-US" sz="2000" b="1" dirty="0"/>
              <a:t>Labrador Tea</a:t>
            </a:r>
          </a:p>
          <a:p>
            <a:pPr>
              <a:spcBef>
                <a:spcPct val="0"/>
              </a:spcBef>
              <a:buClr>
                <a:srgbClr val="112263"/>
              </a:buClr>
            </a:pPr>
            <a:r>
              <a:rPr lang="en-US" altLang="en-US" sz="2000" b="1" dirty="0"/>
              <a:t>Birch Tree Sap</a:t>
            </a:r>
          </a:p>
          <a:p>
            <a:pPr>
              <a:spcBef>
                <a:spcPct val="0"/>
              </a:spcBef>
              <a:buClr>
                <a:srgbClr val="112263"/>
              </a:buClr>
            </a:pPr>
            <a:r>
              <a:rPr lang="en-US" altLang="en-US" sz="2000" b="1" dirty="0"/>
              <a:t>Fireweed</a:t>
            </a:r>
          </a:p>
          <a:p>
            <a:pPr>
              <a:spcBef>
                <a:spcPct val="0"/>
              </a:spcBef>
              <a:buClr>
                <a:srgbClr val="112263"/>
              </a:buClr>
            </a:pPr>
            <a:endParaRPr lang="en-US" altLang="en-US" dirty="0"/>
          </a:p>
          <a:p>
            <a:pPr>
              <a:spcBef>
                <a:spcPct val="0"/>
              </a:spcBef>
              <a:buClr>
                <a:srgbClr val="112263"/>
              </a:buClr>
            </a:pPr>
            <a:endParaRPr lang="en-US" altLang="en-US" dirty="0"/>
          </a:p>
          <a:p>
            <a:endParaRPr lang="en-US" dirty="0"/>
          </a:p>
        </p:txBody>
      </p:sp>
      <p:pic>
        <p:nvPicPr>
          <p:cNvPr id="5" name="Content Placeholder 2">
            <a:extLst>
              <a:ext uri="{FF2B5EF4-FFF2-40B4-BE49-F238E27FC236}">
                <a16:creationId xmlns:a16="http://schemas.microsoft.com/office/drawing/2014/main" id="{2001373D-D993-4B0F-87FB-4118398BC2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50881" y="1363965"/>
            <a:ext cx="2801198" cy="39843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44497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4B9CEB-0FC7-473E-970D-12091DAA49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32927" y="974994"/>
            <a:ext cx="3096351" cy="4471266"/>
          </a:xfrm>
          <a:prstGeom prst="rect">
            <a:avLst/>
          </a:prstGeom>
          <a:noFill/>
        </p:spPr>
      </p:pic>
      <p:sp>
        <p:nvSpPr>
          <p:cNvPr id="14" name="Text Placeholder 3">
            <a:extLst>
              <a:ext uri="{FF2B5EF4-FFF2-40B4-BE49-F238E27FC236}">
                <a16:creationId xmlns:a16="http://schemas.microsoft.com/office/drawing/2014/main" id="{F1EE3AB1-FA6A-434B-9C55-3BAA3A1D57EC}"/>
              </a:ext>
            </a:extLst>
          </p:cNvPr>
          <p:cNvSpPr>
            <a:spLocks noGrp="1"/>
          </p:cNvSpPr>
          <p:nvPr>
            <p:ph type="body" sz="half" idx="2"/>
          </p:nvPr>
        </p:nvSpPr>
        <p:spPr>
          <a:xfrm>
            <a:off x="495300" y="2216726"/>
            <a:ext cx="4276725" cy="3652261"/>
          </a:xfrm>
        </p:spPr>
        <p:txBody>
          <a:bodyPr>
            <a:normAutofit/>
          </a:bodyPr>
          <a:lstStyle/>
          <a:p>
            <a:pPr>
              <a:spcBef>
                <a:spcPct val="0"/>
              </a:spcBef>
              <a:buClr>
                <a:srgbClr val="112263"/>
              </a:buClr>
            </a:pPr>
            <a:endParaRPr lang="en-US" altLang="en-US" dirty="0"/>
          </a:p>
          <a:p>
            <a:pPr>
              <a:spcBef>
                <a:spcPct val="0"/>
              </a:spcBef>
              <a:buClr>
                <a:srgbClr val="112263"/>
              </a:buClr>
            </a:pPr>
            <a:endParaRPr lang="en-US" altLang="en-US" dirty="0"/>
          </a:p>
          <a:p>
            <a:endParaRPr lang="en-US" dirty="0"/>
          </a:p>
        </p:txBody>
      </p:sp>
      <p:sp>
        <p:nvSpPr>
          <p:cNvPr id="2" name="Rectangle 1">
            <a:extLst>
              <a:ext uri="{FF2B5EF4-FFF2-40B4-BE49-F238E27FC236}">
                <a16:creationId xmlns:a16="http://schemas.microsoft.com/office/drawing/2014/main" id="{B4BF456D-FB38-4130-AFC6-FBB98F7879A2}"/>
              </a:ext>
            </a:extLst>
          </p:cNvPr>
          <p:cNvSpPr/>
          <p:nvPr/>
        </p:nvSpPr>
        <p:spPr>
          <a:xfrm>
            <a:off x="495300" y="2216725"/>
            <a:ext cx="8648700" cy="3724096"/>
          </a:xfrm>
          <a:prstGeom prst="rect">
            <a:avLst/>
          </a:prstGeom>
        </p:spPr>
        <p:txBody>
          <a:bodyPr wrap="square">
            <a:spAutoFit/>
          </a:bodyPr>
          <a:lstStyle/>
          <a:p>
            <a:pPr>
              <a:spcBef>
                <a:spcPct val="0"/>
              </a:spcBef>
              <a:buClr>
                <a:srgbClr val="112263"/>
              </a:buClr>
            </a:pPr>
            <a:r>
              <a:rPr lang="en-US" altLang="en-US" sz="2000" b="1" dirty="0"/>
              <a:t>Wild Caught Salmon</a:t>
            </a:r>
          </a:p>
          <a:p>
            <a:pPr>
              <a:spcBef>
                <a:spcPct val="0"/>
              </a:spcBef>
              <a:buClr>
                <a:srgbClr val="112263"/>
              </a:buClr>
            </a:pPr>
            <a:r>
              <a:rPr lang="en-US" altLang="en-US" sz="2000" b="1" dirty="0"/>
              <a:t>Salmon Heads</a:t>
            </a:r>
          </a:p>
          <a:p>
            <a:pPr>
              <a:spcBef>
                <a:spcPct val="0"/>
              </a:spcBef>
              <a:buClr>
                <a:srgbClr val="112263"/>
              </a:buClr>
            </a:pPr>
            <a:r>
              <a:rPr lang="en-US" altLang="en-US" sz="2000" b="1" dirty="0"/>
              <a:t>Herring Eggs</a:t>
            </a:r>
          </a:p>
          <a:p>
            <a:pPr>
              <a:spcBef>
                <a:spcPct val="0"/>
              </a:spcBef>
              <a:buClr>
                <a:srgbClr val="112263"/>
              </a:buClr>
            </a:pPr>
            <a:r>
              <a:rPr lang="en-US" altLang="en-US" sz="2000" b="1" dirty="0"/>
              <a:t>Salmon Bellies</a:t>
            </a:r>
          </a:p>
          <a:p>
            <a:pPr>
              <a:spcBef>
                <a:spcPct val="0"/>
              </a:spcBef>
              <a:buClr>
                <a:srgbClr val="112263"/>
              </a:buClr>
            </a:pPr>
            <a:r>
              <a:rPr lang="en-US" altLang="en-US" sz="2000" b="1" dirty="0"/>
              <a:t>Halibut</a:t>
            </a:r>
          </a:p>
          <a:p>
            <a:pPr>
              <a:spcBef>
                <a:spcPct val="0"/>
              </a:spcBef>
              <a:buClr>
                <a:srgbClr val="112263"/>
              </a:buClr>
            </a:pPr>
            <a:r>
              <a:rPr lang="en-US" altLang="en-US" sz="2000" b="1" dirty="0"/>
              <a:t>Cod</a:t>
            </a:r>
          </a:p>
          <a:p>
            <a:pPr>
              <a:spcBef>
                <a:spcPct val="0"/>
              </a:spcBef>
              <a:buClr>
                <a:srgbClr val="112263"/>
              </a:buClr>
            </a:pPr>
            <a:r>
              <a:rPr lang="en-US" altLang="en-US" sz="2000" b="1" dirty="0"/>
              <a:t>Hooligan</a:t>
            </a:r>
          </a:p>
          <a:p>
            <a:pPr>
              <a:spcBef>
                <a:spcPct val="0"/>
              </a:spcBef>
              <a:buClr>
                <a:srgbClr val="112263"/>
              </a:buClr>
            </a:pPr>
            <a:r>
              <a:rPr lang="en-US" altLang="en-US" sz="2000" b="1" dirty="0"/>
              <a:t>Sheefish</a:t>
            </a:r>
          </a:p>
          <a:p>
            <a:pPr>
              <a:spcBef>
                <a:spcPct val="0"/>
              </a:spcBef>
              <a:buClr>
                <a:srgbClr val="112263"/>
              </a:buClr>
            </a:pPr>
            <a:r>
              <a:rPr lang="en-US" altLang="en-US" sz="2000" b="1" dirty="0"/>
              <a:t>Salmon Roe</a:t>
            </a:r>
          </a:p>
          <a:p>
            <a:pPr>
              <a:spcBef>
                <a:spcPct val="0"/>
              </a:spcBef>
              <a:buClr>
                <a:srgbClr val="112263"/>
              </a:buClr>
            </a:pPr>
            <a:r>
              <a:rPr lang="en-US" altLang="en-US" sz="2000" b="1" dirty="0"/>
              <a:t>Whitefish</a:t>
            </a:r>
          </a:p>
          <a:p>
            <a:pPr>
              <a:spcBef>
                <a:spcPct val="0"/>
              </a:spcBef>
              <a:buClr>
                <a:srgbClr val="112263"/>
              </a:buClr>
            </a:pPr>
            <a:endParaRPr lang="en-US" altLang="en-US" dirty="0"/>
          </a:p>
          <a:p>
            <a:pPr>
              <a:spcBef>
                <a:spcPct val="0"/>
              </a:spcBef>
              <a:buClr>
                <a:srgbClr val="112263"/>
              </a:buClr>
            </a:pPr>
            <a:endParaRPr lang="en-US" altLang="en-US" dirty="0"/>
          </a:p>
        </p:txBody>
      </p:sp>
    </p:spTree>
    <p:extLst>
      <p:ext uri="{BB962C8B-B14F-4D97-AF65-F5344CB8AC3E}">
        <p14:creationId xmlns:p14="http://schemas.microsoft.com/office/powerpoint/2010/main" val="42502329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3" descr="6b8a9220-ed0e-4fa3-b960-a9bcdcdc0608@namprd14">
            <a:extLst>
              <a:ext uri="{FF2B5EF4-FFF2-40B4-BE49-F238E27FC236}">
                <a16:creationId xmlns:a16="http://schemas.microsoft.com/office/drawing/2014/main" id="{F0D46CF1-5ABD-42F1-B9CE-C8321C89535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3641415" y="2235200"/>
            <a:ext cx="5144955" cy="14498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 descr="9e887e6e-4ccf-434c-9909-cfda15d7a64b@namprd14">
            <a:extLst>
              <a:ext uri="{FF2B5EF4-FFF2-40B4-BE49-F238E27FC236}">
                <a16:creationId xmlns:a16="http://schemas.microsoft.com/office/drawing/2014/main" id="{85551A2F-4210-4B27-9788-B26689940C40}"/>
              </a:ext>
            </a:extLst>
          </p:cNvPr>
          <p:cNvPicPr>
            <a:picLocks noGrp="1" noChangeAspect="1" noChangeArrowheads="1"/>
          </p:cNvPicPr>
          <p:nvPr>
            <p:ph idx="1"/>
          </p:nvPr>
        </p:nvPicPr>
        <p:blipFill rotWithShape="1">
          <a:blip r:embed="rId3" cstate="email">
            <a:extLst>
              <a:ext uri="{28A0092B-C50C-407E-A947-70E740481C1C}">
                <a14:useLocalDpi xmlns:a14="http://schemas.microsoft.com/office/drawing/2010/main"/>
              </a:ext>
            </a:extLst>
          </a:blip>
          <a:srcRect/>
          <a:stretch/>
        </p:blipFill>
        <p:spPr bwMode="auto">
          <a:xfrm rot="5400000">
            <a:off x="1160051" y="3371795"/>
            <a:ext cx="1569402" cy="22131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fish heads">
            <a:extLst>
              <a:ext uri="{FF2B5EF4-FFF2-40B4-BE49-F238E27FC236}">
                <a16:creationId xmlns:a16="http://schemas.microsoft.com/office/drawing/2014/main" id="{65E3DB68-BBCF-474A-8C14-C8F1CBD1F91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784402" y="3766703"/>
            <a:ext cx="3001968" cy="1594935"/>
          </a:xfrm>
          <a:prstGeom prst="rect">
            <a:avLst/>
          </a:prstGeom>
        </p:spPr>
      </p:pic>
      <p:pic>
        <p:nvPicPr>
          <p:cNvPr id="26" name="Picture 25">
            <a:extLst>
              <a:ext uri="{FF2B5EF4-FFF2-40B4-BE49-F238E27FC236}">
                <a16:creationId xmlns:a16="http://schemas.microsoft.com/office/drawing/2014/main" id="{9B786757-2D30-4156-BFBE-0ADA521AE38F}"/>
              </a:ext>
            </a:extLst>
          </p:cNvPr>
          <p:cNvPicPr>
            <a:picLocks noChangeAspect="1"/>
          </p:cNvPicPr>
          <p:nvPr/>
        </p:nvPicPr>
        <p:blipFill>
          <a:blip r:embed="rId5"/>
          <a:stretch>
            <a:fillRect/>
          </a:stretch>
        </p:blipFill>
        <p:spPr>
          <a:xfrm>
            <a:off x="838201" y="2235200"/>
            <a:ext cx="2439120" cy="1376363"/>
          </a:xfrm>
          <a:prstGeom prst="rect">
            <a:avLst/>
          </a:prstGeom>
        </p:spPr>
      </p:pic>
      <p:pic>
        <p:nvPicPr>
          <p:cNvPr id="27" name="Picture 7" descr="81b873e6-8494-4c50-a459-a2f1d483fdb9@namprd14">
            <a:extLst>
              <a:ext uri="{FF2B5EF4-FFF2-40B4-BE49-F238E27FC236}">
                <a16:creationId xmlns:a16="http://schemas.microsoft.com/office/drawing/2014/main" id="{1CA1AA93-A21E-4E04-B13A-55EB32D80B48}"/>
              </a:ext>
            </a:extLst>
          </p:cNvPr>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8524127" y="642347"/>
            <a:ext cx="2829673" cy="142375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descr="Text&#10;&#10;Description automatically generated">
            <a:extLst>
              <a:ext uri="{FF2B5EF4-FFF2-40B4-BE49-F238E27FC236}">
                <a16:creationId xmlns:a16="http://schemas.microsoft.com/office/drawing/2014/main" id="{D577AC92-4617-483B-8FCF-1311FAA6068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385558" y="656361"/>
            <a:ext cx="1335633" cy="1404241"/>
          </a:xfrm>
          <a:prstGeom prst="rect">
            <a:avLst/>
          </a:prstGeom>
        </p:spPr>
      </p:pic>
      <p:pic>
        <p:nvPicPr>
          <p:cNvPr id="29" name="Picture 28" descr="herring egg salad">
            <a:extLst>
              <a:ext uri="{FF2B5EF4-FFF2-40B4-BE49-F238E27FC236}">
                <a16:creationId xmlns:a16="http://schemas.microsoft.com/office/drawing/2014/main" id="{CD79660A-57E4-4639-A7B6-D36F80D654A0}"/>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954843" y="656361"/>
            <a:ext cx="1396991" cy="1387603"/>
          </a:xfrm>
          <a:prstGeom prst="rect">
            <a:avLst/>
          </a:prstGeom>
          <a:noFill/>
        </p:spPr>
      </p:pic>
      <p:pic>
        <p:nvPicPr>
          <p:cNvPr id="30" name="Picture 29" descr="two men holding bowls of herring egg salad">
            <a:extLst>
              <a:ext uri="{FF2B5EF4-FFF2-40B4-BE49-F238E27FC236}">
                <a16:creationId xmlns:a16="http://schemas.microsoft.com/office/drawing/2014/main" id="{A4B3DC52-50E7-4DC3-BFBE-622A40B5229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070986" y="2244827"/>
            <a:ext cx="2282813" cy="3116811"/>
          </a:xfrm>
          <a:prstGeom prst="rect">
            <a:avLst/>
          </a:prstGeom>
          <a:scene3d>
            <a:camera prst="orthographicFront"/>
            <a:lightRig rig="contrasting" dir="t">
              <a:rot lat="0" lon="0" rev="4200000"/>
            </a:lightRig>
          </a:scene3d>
          <a:sp3d prstMaterial="plastic">
            <a:contourClr>
              <a:srgbClr val="969696"/>
            </a:contourClr>
          </a:sp3d>
        </p:spPr>
      </p:pic>
      <p:pic>
        <p:nvPicPr>
          <p:cNvPr id="32" name="Picture 31" descr="chef and employee holding up hemlock branches full of herring eggs">
            <a:extLst>
              <a:ext uri="{FF2B5EF4-FFF2-40B4-BE49-F238E27FC236}">
                <a16:creationId xmlns:a16="http://schemas.microsoft.com/office/drawing/2014/main" id="{C5976D80-318A-499F-9125-34A9B11D0E77}"/>
              </a:ext>
            </a:extLst>
          </p:cNvPr>
          <p:cNvPicPr>
            <a:picLocks noChangeAspect="1"/>
          </p:cNvPicPr>
          <p:nvPr/>
        </p:nvPicPr>
        <p:blipFill rotWithShape="1">
          <a:blip r:embed="rId10" cstate="email">
            <a:extLst>
              <a:ext uri="{BEBA8EAE-BF5A-486C-A8C5-ECC9F3942E4B}">
                <a14:imgProps xmlns:a14="http://schemas.microsoft.com/office/drawing/2010/main">
                  <a14:imgLayer r:embed="rId11">
                    <a14:imgEffect>
                      <a14:colorTemperature colorTemp="11200"/>
                    </a14:imgEffect>
                  </a14:imgLayer>
                </a14:imgProps>
              </a:ext>
              <a:ext uri="{28A0092B-C50C-407E-A947-70E740481C1C}">
                <a14:useLocalDpi xmlns:a14="http://schemas.microsoft.com/office/drawing/2010/main"/>
              </a:ext>
            </a:extLst>
          </a:blip>
          <a:srcRect/>
          <a:stretch/>
        </p:blipFill>
        <p:spPr>
          <a:xfrm>
            <a:off x="3507087" y="718500"/>
            <a:ext cx="1706178" cy="1325464"/>
          </a:xfrm>
          <a:prstGeom prst="rect">
            <a:avLst/>
          </a:prstGeom>
          <a:scene3d>
            <a:camera prst="orthographicFront"/>
            <a:lightRig rig="contrasting" dir="t">
              <a:rot lat="0" lon="0" rev="4200000"/>
            </a:lightRig>
          </a:scene3d>
          <a:sp3d prstMaterial="plastic">
            <a:contourClr>
              <a:srgbClr val="969696"/>
            </a:contourClr>
          </a:sp3d>
        </p:spPr>
      </p:pic>
      <p:pic>
        <p:nvPicPr>
          <p:cNvPr id="33" name="Picture 8" descr="a994a689-5b02-444b-9570-4c7962cfec96@namprd14">
            <a:extLst>
              <a:ext uri="{FF2B5EF4-FFF2-40B4-BE49-F238E27FC236}">
                <a16:creationId xmlns:a16="http://schemas.microsoft.com/office/drawing/2014/main" id="{C2E8AD25-B222-40A1-8F41-D7237DA6D6C9}"/>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tretch>
            <a:fillRect/>
          </a:stretch>
        </p:blipFill>
        <p:spPr bwMode="auto">
          <a:xfrm>
            <a:off x="838200" y="773436"/>
            <a:ext cx="2496594" cy="132762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a:extLst>
              <a:ext uri="{FF2B5EF4-FFF2-40B4-BE49-F238E27FC236}">
                <a16:creationId xmlns:a16="http://schemas.microsoft.com/office/drawing/2014/main" id="{B86682E5-661A-43DD-944F-594207436900}"/>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b="-2"/>
          <a:stretch/>
        </p:blipFill>
        <p:spPr>
          <a:xfrm>
            <a:off x="3286237" y="3766703"/>
            <a:ext cx="2213104" cy="1569403"/>
          </a:xfrm>
          <a:prstGeom prst="rect">
            <a:avLst/>
          </a:prstGeom>
        </p:spPr>
      </p:pic>
    </p:spTree>
    <p:extLst>
      <p:ext uri="{BB962C8B-B14F-4D97-AF65-F5344CB8AC3E}">
        <p14:creationId xmlns:p14="http://schemas.microsoft.com/office/powerpoint/2010/main" val="7600263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1B994-0E1C-40C9-A680-0C8DDF3FE96B}"/>
              </a:ext>
            </a:extLst>
          </p:cNvPr>
          <p:cNvSpPr>
            <a:spLocks noGrp="1"/>
          </p:cNvSpPr>
          <p:nvPr>
            <p:ph type="title"/>
          </p:nvPr>
        </p:nvSpPr>
        <p:spPr/>
        <p:txBody>
          <a:bodyPr/>
          <a:lstStyle/>
          <a:p>
            <a:r>
              <a:rPr lang="en-US" dirty="0"/>
              <a:t>Indigenous Foods and Diabetes Prevention</a:t>
            </a:r>
          </a:p>
        </p:txBody>
      </p:sp>
      <p:sp>
        <p:nvSpPr>
          <p:cNvPr id="3" name="Content Placeholder 2">
            <a:extLst>
              <a:ext uri="{FF2B5EF4-FFF2-40B4-BE49-F238E27FC236}">
                <a16:creationId xmlns:a16="http://schemas.microsoft.com/office/drawing/2014/main" id="{0FCB3CB3-486E-4C29-81BF-08C73366E9F8}"/>
              </a:ext>
            </a:extLst>
          </p:cNvPr>
          <p:cNvSpPr>
            <a:spLocks noGrp="1"/>
          </p:cNvSpPr>
          <p:nvPr>
            <p:ph idx="1"/>
          </p:nvPr>
        </p:nvSpPr>
        <p:spPr>
          <a:xfrm>
            <a:off x="521677" y="1600200"/>
            <a:ext cx="6382407" cy="4422228"/>
          </a:xfrm>
        </p:spPr>
        <p:txBody>
          <a:bodyPr/>
          <a:lstStyle/>
          <a:p>
            <a:r>
              <a:rPr lang="en-US" dirty="0"/>
              <a:t>Cultural Significance of Indigenous foods </a:t>
            </a:r>
          </a:p>
          <a:p>
            <a:r>
              <a:rPr lang="en-US" dirty="0"/>
              <a:t>Different of access between Rural and Urban Areas </a:t>
            </a:r>
          </a:p>
          <a:p>
            <a:r>
              <a:rPr lang="en-US" dirty="0"/>
              <a:t>Revitalization of Indigenous Foods and Subsistence Living </a:t>
            </a:r>
          </a:p>
          <a:p>
            <a:r>
              <a:rPr lang="en-US" dirty="0"/>
              <a:t>Holistic Impact for Individuals and Families </a:t>
            </a:r>
          </a:p>
          <a:p>
            <a:endParaRPr lang="en-US" dirty="0"/>
          </a:p>
        </p:txBody>
      </p:sp>
      <p:pic>
        <p:nvPicPr>
          <p:cNvPr id="6" name="Picture 5">
            <a:extLst>
              <a:ext uri="{FF2B5EF4-FFF2-40B4-BE49-F238E27FC236}">
                <a16:creationId xmlns:a16="http://schemas.microsoft.com/office/drawing/2014/main" id="{77432D1D-0EBA-4B73-ADEE-6B9887008255}"/>
              </a:ext>
            </a:extLst>
          </p:cNvPr>
          <p:cNvPicPr>
            <a:picLocks noChangeAspect="1"/>
          </p:cNvPicPr>
          <p:nvPr/>
        </p:nvPicPr>
        <p:blipFill>
          <a:blip r:embed="rId3"/>
          <a:stretch>
            <a:fillRect/>
          </a:stretch>
        </p:blipFill>
        <p:spPr>
          <a:xfrm>
            <a:off x="8218703" y="3609987"/>
            <a:ext cx="2778664" cy="2083285"/>
          </a:xfrm>
          <a:prstGeom prst="rect">
            <a:avLst/>
          </a:prstGeom>
        </p:spPr>
      </p:pic>
      <p:pic>
        <p:nvPicPr>
          <p:cNvPr id="7" name="Picture 6">
            <a:extLst>
              <a:ext uri="{FF2B5EF4-FFF2-40B4-BE49-F238E27FC236}">
                <a16:creationId xmlns:a16="http://schemas.microsoft.com/office/drawing/2014/main" id="{22B1A059-CB5A-4770-978D-55B20B394019}"/>
              </a:ext>
            </a:extLst>
          </p:cNvPr>
          <p:cNvPicPr>
            <a:picLocks noChangeAspect="1"/>
          </p:cNvPicPr>
          <p:nvPr/>
        </p:nvPicPr>
        <p:blipFill>
          <a:blip r:embed="rId4"/>
          <a:stretch>
            <a:fillRect/>
          </a:stretch>
        </p:blipFill>
        <p:spPr>
          <a:xfrm>
            <a:off x="8311300" y="1534048"/>
            <a:ext cx="2639797" cy="1975275"/>
          </a:xfrm>
          <a:prstGeom prst="rect">
            <a:avLst/>
          </a:prstGeom>
        </p:spPr>
      </p:pic>
    </p:spTree>
    <p:extLst>
      <p:ext uri="{BB962C8B-B14F-4D97-AF65-F5344CB8AC3E}">
        <p14:creationId xmlns:p14="http://schemas.microsoft.com/office/powerpoint/2010/main" val="140139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857E19B-92CE-4640-93C8-69135E11FA7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38600" y="457200"/>
            <a:ext cx="2741596" cy="3984307"/>
          </a:xfrm>
          <a:prstGeom prst="rect">
            <a:avLst/>
          </a:prstGeom>
        </p:spPr>
      </p:pic>
      <p:pic>
        <p:nvPicPr>
          <p:cNvPr id="10" name="Picture 6" descr="e675a691-6269-41a1-a329-03bf0c6c4ba7@namprd14">
            <a:extLst>
              <a:ext uri="{FF2B5EF4-FFF2-40B4-BE49-F238E27FC236}">
                <a16:creationId xmlns:a16="http://schemas.microsoft.com/office/drawing/2014/main" id="{85C8B890-407A-4B13-9155-D8B02F54FB4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1207783" y="400058"/>
            <a:ext cx="1681536" cy="2627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213b742d-3d62-4bc9-86a3-bd5d210a5c95@namprd14">
            <a:extLst>
              <a:ext uri="{FF2B5EF4-FFF2-40B4-BE49-F238E27FC236}">
                <a16:creationId xmlns:a16="http://schemas.microsoft.com/office/drawing/2014/main" id="{3174EBED-8F20-4180-AFEE-C62DFB1F4D7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8676331" y="3973041"/>
            <a:ext cx="3264408" cy="244830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3ff60fa4-73f3-465e-8442-0b8d64e24f81@namprd14">
            <a:extLst>
              <a:ext uri="{FF2B5EF4-FFF2-40B4-BE49-F238E27FC236}">
                <a16:creationId xmlns:a16="http://schemas.microsoft.com/office/drawing/2014/main" id="{3D15AF8C-4EEE-4059-B1A1-FC7FF2EB41E0}"/>
              </a:ext>
            </a:extLst>
          </p:cNvPr>
          <p:cNvPicPr>
            <a:picLocks noGrp="1" noChangeAspect="1" noChangeArrowheads="1"/>
          </p:cNvPicPr>
          <p:nvPr>
            <p:ph sz="half" idx="13"/>
          </p:nvPr>
        </p:nvPicPr>
        <p:blipFill rotWithShape="1">
          <a:blip r:embed="rId5" cstate="email">
            <a:extLst>
              <a:ext uri="{28A0092B-C50C-407E-A947-70E740481C1C}">
                <a14:useLocalDpi xmlns:a14="http://schemas.microsoft.com/office/drawing/2010/main"/>
              </a:ext>
            </a:extLst>
          </a:blip>
          <a:srcRect/>
          <a:stretch/>
        </p:blipFill>
        <p:spPr bwMode="auto">
          <a:xfrm>
            <a:off x="1295824" y="3429000"/>
            <a:ext cx="3626445" cy="3028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Content Placeholder 12" descr="hands holding herring eggs in the shape of a heart">
            <a:extLst>
              <a:ext uri="{FF2B5EF4-FFF2-40B4-BE49-F238E27FC236}">
                <a16:creationId xmlns:a16="http://schemas.microsoft.com/office/drawing/2014/main" id="{8DA7349A-2B79-493B-8088-78F5FC720228}"/>
              </a:ext>
            </a:extLst>
          </p:cNvPr>
          <p:cNvPicPr>
            <a:picLocks noGrp="1" noChangeAspect="1"/>
          </p:cNvPicPr>
          <p:nvPr>
            <p:ph sz="half" idx="2"/>
          </p:nvPr>
        </p:nvPicPr>
        <p:blipFill>
          <a:blip r:embed="rId6" cstate="email">
            <a:extLst>
              <a:ext uri="{28A0092B-C50C-407E-A947-70E740481C1C}">
                <a14:useLocalDpi xmlns:a14="http://schemas.microsoft.com/office/drawing/2010/main"/>
              </a:ext>
            </a:extLst>
          </a:blip>
          <a:stretch>
            <a:fillRect/>
          </a:stretch>
        </p:blipFill>
        <p:spPr>
          <a:xfrm>
            <a:off x="5167096" y="3201191"/>
            <a:ext cx="3264408" cy="3256709"/>
          </a:xfrm>
          <a:prstGeom prst="rect">
            <a:avLst/>
          </a:prstGeom>
          <a:noFill/>
        </p:spPr>
      </p:pic>
      <p:pic>
        <p:nvPicPr>
          <p:cNvPr id="14" name="Picture 13">
            <a:extLst>
              <a:ext uri="{FF2B5EF4-FFF2-40B4-BE49-F238E27FC236}">
                <a16:creationId xmlns:a16="http://schemas.microsoft.com/office/drawing/2014/main" id="{43BC687B-3FE8-4005-A55D-898287CE02DA}"/>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382435" y="361443"/>
            <a:ext cx="1412779" cy="1346364"/>
          </a:xfrm>
          <a:prstGeom prst="rect">
            <a:avLst/>
          </a:prstGeom>
        </p:spPr>
      </p:pic>
      <p:pic>
        <p:nvPicPr>
          <p:cNvPr id="15" name="Picture 2" descr="f0224d1d-4364-462d-91e7-70514cf38664@namprd14">
            <a:extLst>
              <a:ext uri="{FF2B5EF4-FFF2-40B4-BE49-F238E27FC236}">
                <a16:creationId xmlns:a16="http://schemas.microsoft.com/office/drawing/2014/main" id="{157504C8-5AEF-4B5A-BE61-258CF07FB822}"/>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rot="5400000">
            <a:off x="9348273" y="-298008"/>
            <a:ext cx="1868276" cy="326440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Content Placeholder 3">
            <a:extLst>
              <a:ext uri="{FF2B5EF4-FFF2-40B4-BE49-F238E27FC236}">
                <a16:creationId xmlns:a16="http://schemas.microsoft.com/office/drawing/2014/main" id="{CD908DE1-3392-4BC2-8A0D-D8438D30664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077372" y="347303"/>
            <a:ext cx="3336834" cy="2627400"/>
          </a:xfrm>
          <a:prstGeom prst="rect">
            <a:avLst/>
          </a:prstGeom>
        </p:spPr>
      </p:pic>
      <p:pic>
        <p:nvPicPr>
          <p:cNvPr id="19" name="Picture 2" descr="5988844e-98b8-40eb-abf6-5eb0d08b953f@namprd14">
            <a:extLst>
              <a:ext uri="{FF2B5EF4-FFF2-40B4-BE49-F238E27FC236}">
                <a16:creationId xmlns:a16="http://schemas.microsoft.com/office/drawing/2014/main" id="{23E5D8F3-0583-4C95-B0BC-50CA05907B3D}"/>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rot="5400000">
            <a:off x="8661136" y="2300102"/>
            <a:ext cx="1384565" cy="14547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721DB200-8C8F-43ED-BA7A-E9F81AD48926}"/>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3382434" y="1953303"/>
            <a:ext cx="1412779" cy="1274926"/>
          </a:xfrm>
          <a:prstGeom prst="rect">
            <a:avLst/>
          </a:prstGeom>
          <a:scene3d>
            <a:camera prst="orthographicFront"/>
            <a:lightRig rig="contrasting" dir="t">
              <a:rot lat="0" lon="0" rev="4200000"/>
            </a:lightRig>
          </a:scene3d>
          <a:sp3d prstMaterial="plastic">
            <a:contourClr>
              <a:srgbClr val="969696"/>
            </a:contourClr>
          </a:sp3d>
        </p:spPr>
      </p:pic>
      <p:pic>
        <p:nvPicPr>
          <p:cNvPr id="2050" name="826ADD8E-2721-4DC7-8CB8-5C0652FFEF5D" descr="826ADD8E-2721-4DC7-8CB8-5C0652FFEF5D">
            <a:extLst>
              <a:ext uri="{FF2B5EF4-FFF2-40B4-BE49-F238E27FC236}">
                <a16:creationId xmlns:a16="http://schemas.microsoft.com/office/drawing/2014/main" id="{53FBC89F-1B50-459D-AC7E-EEA108B07999}"/>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rot="5400000">
            <a:off x="10381958" y="2159272"/>
            <a:ext cx="1384567" cy="1736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90417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021DC00-D32A-48C3-B0AA-C22ADCBEA2BF}"/>
              </a:ext>
            </a:extLst>
          </p:cNvPr>
          <p:cNvSpPr>
            <a:spLocks noGrp="1"/>
          </p:cNvSpPr>
          <p:nvPr>
            <p:ph type="body" sz="half" idx="2"/>
          </p:nvPr>
        </p:nvSpPr>
        <p:spPr>
          <a:xfrm>
            <a:off x="7439922" y="2216726"/>
            <a:ext cx="4464695" cy="3652261"/>
          </a:xfrm>
        </p:spPr>
        <p:txBody>
          <a:bodyPr>
            <a:normAutofit/>
          </a:bodyPr>
          <a:lstStyle/>
          <a:p>
            <a:pPr marL="0" indent="0">
              <a:spcBef>
                <a:spcPct val="0"/>
              </a:spcBef>
              <a:buClr>
                <a:srgbClr val="112263"/>
              </a:buClr>
              <a:buNone/>
            </a:pPr>
            <a:r>
              <a:rPr lang="en-US" altLang="en-US" sz="2000" b="1" dirty="0"/>
              <a:t>Reindeer</a:t>
            </a:r>
          </a:p>
          <a:p>
            <a:pPr marL="0" indent="0">
              <a:spcBef>
                <a:spcPct val="0"/>
              </a:spcBef>
              <a:buClr>
                <a:srgbClr val="112263"/>
              </a:buClr>
              <a:buNone/>
            </a:pPr>
            <a:r>
              <a:rPr lang="en-US" altLang="en-US" sz="2000" b="1" dirty="0"/>
              <a:t>Moose</a:t>
            </a:r>
          </a:p>
          <a:p>
            <a:pPr marL="0" indent="0">
              <a:spcBef>
                <a:spcPct val="0"/>
              </a:spcBef>
              <a:buClr>
                <a:srgbClr val="112263"/>
              </a:buClr>
              <a:buNone/>
            </a:pPr>
            <a:r>
              <a:rPr lang="en-US" altLang="en-US" sz="2000" b="1" dirty="0"/>
              <a:t>Caribou</a:t>
            </a:r>
          </a:p>
          <a:p>
            <a:pPr marL="0" indent="0">
              <a:spcBef>
                <a:spcPct val="0"/>
              </a:spcBef>
              <a:buClr>
                <a:srgbClr val="112263"/>
              </a:buClr>
              <a:buNone/>
            </a:pPr>
            <a:r>
              <a:rPr lang="en-US" altLang="en-US" sz="2000" b="1" dirty="0" err="1"/>
              <a:t>Blacktail</a:t>
            </a:r>
            <a:r>
              <a:rPr lang="en-US" altLang="en-US" sz="2000" b="1" dirty="0"/>
              <a:t> Deer</a:t>
            </a:r>
          </a:p>
          <a:p>
            <a:pPr marL="0" indent="0">
              <a:spcBef>
                <a:spcPct val="0"/>
              </a:spcBef>
              <a:buClr>
                <a:srgbClr val="112263"/>
              </a:buClr>
              <a:buNone/>
            </a:pPr>
            <a:r>
              <a:rPr lang="en-US" altLang="en-US" sz="2000" b="1" dirty="0"/>
              <a:t>Harbor Seal</a:t>
            </a:r>
          </a:p>
          <a:p>
            <a:pPr marL="0" indent="0">
              <a:buNone/>
            </a:pPr>
            <a:endParaRPr lang="en-US" dirty="0"/>
          </a:p>
        </p:txBody>
      </p:sp>
      <p:pic>
        <p:nvPicPr>
          <p:cNvPr id="7" name="Picture 6">
            <a:extLst>
              <a:ext uri="{FF2B5EF4-FFF2-40B4-BE49-F238E27FC236}">
                <a16:creationId xmlns:a16="http://schemas.microsoft.com/office/drawing/2014/main" id="{9DEFB51A-7FAF-492A-B9A3-EB8B8B2334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33391" y="877986"/>
            <a:ext cx="3218688" cy="464603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265908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A77001-B2AB-4DF1-967F-80442E29626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38600" y="457200"/>
            <a:ext cx="2741596" cy="3984307"/>
          </a:xfrm>
          <a:prstGeom prst="rect">
            <a:avLst/>
          </a:prstGeom>
        </p:spPr>
      </p:pic>
      <p:pic>
        <p:nvPicPr>
          <p:cNvPr id="9" name="Content Placeholder 8" descr="ulu with sliced meat">
            <a:extLst>
              <a:ext uri="{FF2B5EF4-FFF2-40B4-BE49-F238E27FC236}">
                <a16:creationId xmlns:a16="http://schemas.microsoft.com/office/drawing/2014/main" id="{2EB9F431-1ACB-4EF6-AB78-36E8661BDCFA}"/>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8007038" y="1196993"/>
            <a:ext cx="3556050" cy="2627400"/>
          </a:xfrm>
          <a:prstGeom prst="rect">
            <a:avLst/>
          </a:prstGeom>
          <a:scene3d>
            <a:camera prst="orthographicFront"/>
            <a:lightRig rig="contrasting" dir="t">
              <a:rot lat="0" lon="0" rev="4200000"/>
            </a:lightRig>
          </a:scene3d>
          <a:sp3d prstMaterial="plastic">
            <a:contourClr>
              <a:srgbClr val="969696"/>
            </a:contourClr>
          </a:sp3d>
        </p:spPr>
      </p:pic>
      <p:pic>
        <p:nvPicPr>
          <p:cNvPr id="11" name="Picture 10">
            <a:extLst>
              <a:ext uri="{FF2B5EF4-FFF2-40B4-BE49-F238E27FC236}">
                <a16:creationId xmlns:a16="http://schemas.microsoft.com/office/drawing/2014/main" id="{223C5619-D1FB-449B-AE3E-DEBAD93B4DF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400000">
            <a:off x="957977" y="2949195"/>
            <a:ext cx="3147652" cy="3805783"/>
          </a:xfrm>
          <a:prstGeom prst="rect">
            <a:avLst/>
          </a:prstGeom>
        </p:spPr>
      </p:pic>
      <p:pic>
        <p:nvPicPr>
          <p:cNvPr id="14" name="Picture 6" descr="481ef1dd-04e3-488f-9155-7233ff558f75@namprd14">
            <a:extLst>
              <a:ext uri="{FF2B5EF4-FFF2-40B4-BE49-F238E27FC236}">
                <a16:creationId xmlns:a16="http://schemas.microsoft.com/office/drawing/2014/main" id="{1AFD9504-D43B-4132-8762-6124DA8DBE86}"/>
              </a:ext>
            </a:extLst>
          </p:cNvPr>
          <p:cNvPicPr>
            <a:picLocks noGrp="1" noChangeAspect="1" noChangeArrowheads="1"/>
          </p:cNvPicPr>
          <p:nvPr>
            <p:ph sz="half" idx="13"/>
          </p:nvPr>
        </p:nvPicPr>
        <p:blipFill rotWithShape="1">
          <a:blip r:embed="rId5" cstate="email">
            <a:extLst>
              <a:ext uri="{28A0092B-C50C-407E-A947-70E740481C1C}">
                <a14:useLocalDpi xmlns:a14="http://schemas.microsoft.com/office/drawing/2010/main"/>
              </a:ext>
            </a:extLst>
          </a:blip>
          <a:srcRect r="-1"/>
          <a:stretch/>
        </p:blipFill>
        <p:spPr bwMode="auto">
          <a:xfrm>
            <a:off x="746369" y="1166544"/>
            <a:ext cx="3688326" cy="199394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descr="ec440194-2c6b-4372-9941-ebda2aa88e9a@namprd14">
            <a:extLst>
              <a:ext uri="{FF2B5EF4-FFF2-40B4-BE49-F238E27FC236}">
                <a16:creationId xmlns:a16="http://schemas.microsoft.com/office/drawing/2014/main" id="{FBB407A0-14B6-4311-B61A-C4DD097DC620}"/>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4715751" y="3965172"/>
            <a:ext cx="2159636" cy="253795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descr="91daba38-ec03-4f98-b925-5c3c6142bb83@namprd14">
            <a:extLst>
              <a:ext uri="{FF2B5EF4-FFF2-40B4-BE49-F238E27FC236}">
                <a16:creationId xmlns:a16="http://schemas.microsoft.com/office/drawing/2014/main" id="{32E0C347-D5A6-473F-83E9-A8EEA28FAD3D}"/>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953244" y="3965171"/>
            <a:ext cx="2358501" cy="2527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5da260e9-5acb-445e-9d2c-7c88dc66c421@namprd14">
            <a:extLst>
              <a:ext uri="{FF2B5EF4-FFF2-40B4-BE49-F238E27FC236}">
                <a16:creationId xmlns:a16="http://schemas.microsoft.com/office/drawing/2014/main" id="{90D59986-13DB-4279-B5F0-0E2D7CE32677}"/>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rot="5400000">
            <a:off x="4974580" y="938164"/>
            <a:ext cx="2680601" cy="319825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three people holding a moose quarter">
            <a:extLst>
              <a:ext uri="{FF2B5EF4-FFF2-40B4-BE49-F238E27FC236}">
                <a16:creationId xmlns:a16="http://schemas.microsoft.com/office/drawing/2014/main" id="{F5A3F9E7-4CF9-4D4C-A381-F6CF0A758AD2}"/>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9389602" y="3986648"/>
            <a:ext cx="2159636" cy="2506225"/>
          </a:xfrm>
          <a:prstGeom prst="rect">
            <a:avLst/>
          </a:prstGeom>
        </p:spPr>
      </p:pic>
    </p:spTree>
    <p:extLst>
      <p:ext uri="{BB962C8B-B14F-4D97-AF65-F5344CB8AC3E}">
        <p14:creationId xmlns:p14="http://schemas.microsoft.com/office/powerpoint/2010/main" val="13853254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A77001-B2AB-4DF1-967F-80442E29626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38600" y="457200"/>
            <a:ext cx="2741596" cy="3984307"/>
          </a:xfrm>
          <a:prstGeom prst="rect">
            <a:avLst/>
          </a:prstGeom>
        </p:spPr>
      </p:pic>
      <p:pic>
        <p:nvPicPr>
          <p:cNvPr id="9" name="Picture 2" descr="60df665c-8acd-45e3-ab40-919f299c3a8f@namprd14">
            <a:extLst>
              <a:ext uri="{FF2B5EF4-FFF2-40B4-BE49-F238E27FC236}">
                <a16:creationId xmlns:a16="http://schemas.microsoft.com/office/drawing/2014/main" id="{A0A8E544-4E3D-469F-BA9B-3CBDDC0FC3F4}"/>
              </a:ext>
            </a:extLst>
          </p:cNvPr>
          <p:cNvPicPr>
            <a:picLocks noGrp="1" noChangeAspect="1" noChangeArrowheads="1"/>
          </p:cNvPicPr>
          <p:nvPr>
            <p:ph sz="half" idx="13"/>
          </p:nvPr>
        </p:nvPicPr>
        <p:blipFill rotWithShape="1">
          <a:blip r:embed="rId3" cstate="email">
            <a:extLst>
              <a:ext uri="{28A0092B-C50C-407E-A947-70E740481C1C}">
                <a14:useLocalDpi xmlns:a14="http://schemas.microsoft.com/office/drawing/2010/main"/>
              </a:ext>
            </a:extLst>
          </a:blip>
          <a:srcRect/>
          <a:stretch/>
        </p:blipFill>
        <p:spPr bwMode="auto">
          <a:xfrm rot="5400000">
            <a:off x="10203237" y="857804"/>
            <a:ext cx="2184679" cy="1448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Content Placeholder 9" descr="seal blubber and skin">
            <a:extLst>
              <a:ext uri="{FF2B5EF4-FFF2-40B4-BE49-F238E27FC236}">
                <a16:creationId xmlns:a16="http://schemas.microsoft.com/office/drawing/2014/main" id="{44A683DD-4699-4E24-86BF-945AE07BD144}"/>
              </a:ext>
            </a:extLst>
          </p:cNvPr>
          <p:cNvPicPr>
            <a:picLocks noGrp="1" noChangeAspect="1"/>
          </p:cNvPicPr>
          <p:nvPr>
            <p:ph sz="half" idx="2"/>
          </p:nvPr>
        </p:nvPicPr>
        <p:blipFill rotWithShape="1">
          <a:blip r:embed="rId4" cstate="email">
            <a:extLst>
              <a:ext uri="{28A0092B-C50C-407E-A947-70E740481C1C}">
                <a14:useLocalDpi xmlns:a14="http://schemas.microsoft.com/office/drawing/2010/main"/>
              </a:ext>
            </a:extLst>
          </a:blip>
          <a:srcRect/>
          <a:stretch/>
        </p:blipFill>
        <p:spPr>
          <a:xfrm>
            <a:off x="3267467" y="404444"/>
            <a:ext cx="7015255" cy="2354813"/>
          </a:xfrm>
          <a:prstGeom prst="rect">
            <a:avLst/>
          </a:prstGeom>
        </p:spPr>
      </p:pic>
      <p:pic>
        <p:nvPicPr>
          <p:cNvPr id="11" name="Content Placeholder 12" descr="2e45d4de-dc7f-44b9-b889-c6489b853b51@namprd14">
            <a:extLst>
              <a:ext uri="{FF2B5EF4-FFF2-40B4-BE49-F238E27FC236}">
                <a16:creationId xmlns:a16="http://schemas.microsoft.com/office/drawing/2014/main" id="{18DEB057-1AB6-4B53-A804-880DFB502DD1}"/>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b="-8"/>
          <a:stretch/>
        </p:blipFill>
        <p:spPr bwMode="auto">
          <a:xfrm>
            <a:off x="7711326" y="2951542"/>
            <a:ext cx="4308296" cy="36109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08ff09c8-3411-4c8b-ad80-e3879d9e1c73@namprd14">
            <a:extLst>
              <a:ext uri="{FF2B5EF4-FFF2-40B4-BE49-F238E27FC236}">
                <a16:creationId xmlns:a16="http://schemas.microsoft.com/office/drawing/2014/main" id="{FED803AD-B9DC-4D38-A64D-DBBC5CCE4E54}"/>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5400000">
            <a:off x="107339" y="824629"/>
            <a:ext cx="3447339" cy="2645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55255ae5-57a2-4763-850f-74edbfed4986@namprd14">
            <a:extLst>
              <a:ext uri="{FF2B5EF4-FFF2-40B4-BE49-F238E27FC236}">
                <a16:creationId xmlns:a16="http://schemas.microsoft.com/office/drawing/2014/main" id="{C69B65A4-10CC-4380-8497-34C4A4F1DF26}"/>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491456" y="3033349"/>
            <a:ext cx="1896046" cy="1440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descr="6fa211ec-a6b2-47c8-8839-3c8c73494b22@namprd14">
            <a:extLst>
              <a:ext uri="{FF2B5EF4-FFF2-40B4-BE49-F238E27FC236}">
                <a16:creationId xmlns:a16="http://schemas.microsoft.com/office/drawing/2014/main" id="{7A6E2DA5-79F0-4C88-9BCE-A4A59C71A1F0}"/>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655957" y="4067536"/>
            <a:ext cx="2645545" cy="252591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ulu with sliced meat">
            <a:extLst>
              <a:ext uri="{FF2B5EF4-FFF2-40B4-BE49-F238E27FC236}">
                <a16:creationId xmlns:a16="http://schemas.microsoft.com/office/drawing/2014/main" id="{E0D4BFAF-713A-4405-9933-55B4AA493D2B}"/>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r="-1"/>
          <a:stretch/>
        </p:blipFill>
        <p:spPr>
          <a:xfrm>
            <a:off x="5818635" y="3018101"/>
            <a:ext cx="1795906" cy="1470919"/>
          </a:xfrm>
          <a:prstGeom prst="rect">
            <a:avLst/>
          </a:prstGeom>
        </p:spPr>
      </p:pic>
      <p:pic>
        <p:nvPicPr>
          <p:cNvPr id="1026" name="125E80F4-69FB-41DA-B50A-83915EF3594F" descr="125E80F4-69FB-41DA-B50A-83915EF3594F">
            <a:extLst>
              <a:ext uri="{FF2B5EF4-FFF2-40B4-BE49-F238E27FC236}">
                <a16:creationId xmlns:a16="http://schemas.microsoft.com/office/drawing/2014/main" id="{17942753-2DFA-4A38-943F-C6390FE405C1}"/>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r="-41"/>
          <a:stretch/>
        </p:blipFill>
        <p:spPr bwMode="auto">
          <a:xfrm>
            <a:off x="5387502" y="4747864"/>
            <a:ext cx="2125190" cy="1690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ADBBABF7-197A-4F87-9843-5BE733E5EDD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393064" y="4669104"/>
            <a:ext cx="1902876" cy="1769204"/>
          </a:xfrm>
          <a:prstGeom prst="rect">
            <a:avLst/>
          </a:prstGeom>
        </p:spPr>
      </p:pic>
      <p:sp>
        <p:nvSpPr>
          <p:cNvPr id="4" name="Rectangle 3">
            <a:extLst>
              <a:ext uri="{FF2B5EF4-FFF2-40B4-BE49-F238E27FC236}">
                <a16:creationId xmlns:a16="http://schemas.microsoft.com/office/drawing/2014/main" id="{CBD8E651-4B1C-4E5E-BEAC-231E684C036A}"/>
              </a:ext>
            </a:extLst>
          </p:cNvPr>
          <p:cNvSpPr/>
          <p:nvPr/>
        </p:nvSpPr>
        <p:spPr>
          <a:xfrm>
            <a:off x="4018146" y="1165521"/>
            <a:ext cx="4071816" cy="4893647"/>
          </a:xfrm>
          <a:prstGeom prst="rect">
            <a:avLst/>
          </a:prstGeom>
          <a:solidFill>
            <a:srgbClr val="70A874"/>
          </a:solidFill>
        </p:spPr>
        <p:txBody>
          <a:bodyPr wrap="square">
            <a:spAutoFit/>
          </a:bodyPr>
          <a:lstStyle/>
          <a:p>
            <a:r>
              <a:rPr lang="en-US" sz="4800" dirty="0"/>
              <a:t>Grand total of Donations</a:t>
            </a:r>
            <a:r>
              <a:rPr lang="en-US" dirty="0"/>
              <a:t/>
            </a:r>
            <a:br>
              <a:rPr lang="en-US" dirty="0"/>
            </a:br>
            <a:r>
              <a:rPr lang="en-US" dirty="0"/>
              <a:t/>
            </a:r>
            <a:br>
              <a:rPr lang="en-US" dirty="0"/>
            </a:br>
            <a:r>
              <a:rPr lang="en-US"/>
              <a:t/>
            </a:r>
            <a:br>
              <a:rPr lang="en-US"/>
            </a:br>
            <a:r>
              <a:rPr lang="en-US" sz="4800"/>
              <a:t>25,787 </a:t>
            </a:r>
            <a:r>
              <a:rPr lang="en-US" sz="4800" dirty="0"/>
              <a:t>pounds over </a:t>
            </a:r>
            <a:r>
              <a:rPr lang="en-US" sz="4800"/>
              <a:t/>
            </a:r>
            <a:br>
              <a:rPr lang="en-US" sz="4800"/>
            </a:br>
            <a:r>
              <a:rPr lang="en-US" sz="4800"/>
              <a:t>12 </a:t>
            </a:r>
            <a:r>
              <a:rPr lang="en-US" sz="4800" dirty="0"/>
              <a:t>tons</a:t>
            </a:r>
            <a:r>
              <a:rPr lang="en-US" dirty="0"/>
              <a:t/>
            </a:r>
            <a:br>
              <a:rPr lang="en-US" dirty="0"/>
            </a:br>
            <a:r>
              <a:rPr lang="en-US" dirty="0"/>
              <a:t/>
            </a:r>
            <a:br>
              <a:rPr lang="en-US" dirty="0"/>
            </a:br>
            <a:endParaRPr lang="en-US" dirty="0"/>
          </a:p>
        </p:txBody>
      </p:sp>
    </p:spTree>
    <p:extLst>
      <p:ext uri="{BB962C8B-B14F-4D97-AF65-F5344CB8AC3E}">
        <p14:creationId xmlns:p14="http://schemas.microsoft.com/office/powerpoint/2010/main" val="403116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021DC00-D32A-48C3-B0AA-C22ADCBEA2BF}"/>
              </a:ext>
            </a:extLst>
          </p:cNvPr>
          <p:cNvSpPr>
            <a:spLocks noGrp="1"/>
          </p:cNvSpPr>
          <p:nvPr>
            <p:ph type="body" sz="half" idx="2"/>
          </p:nvPr>
        </p:nvSpPr>
        <p:spPr>
          <a:xfrm>
            <a:off x="7439922" y="2216726"/>
            <a:ext cx="4464695" cy="3652261"/>
          </a:xfrm>
        </p:spPr>
        <p:txBody>
          <a:bodyPr>
            <a:normAutofit/>
          </a:bodyPr>
          <a:lstStyle/>
          <a:p>
            <a:pPr marL="0" indent="0">
              <a:spcBef>
                <a:spcPct val="0"/>
              </a:spcBef>
              <a:buClr>
                <a:srgbClr val="112263"/>
              </a:buClr>
              <a:buNone/>
            </a:pPr>
            <a:endParaRPr lang="en-US" altLang="en-US" dirty="0"/>
          </a:p>
          <a:p>
            <a:pPr marL="0" indent="0">
              <a:buNone/>
            </a:pPr>
            <a:endParaRPr lang="en-US" dirty="0"/>
          </a:p>
        </p:txBody>
      </p:sp>
      <p:sp>
        <p:nvSpPr>
          <p:cNvPr id="2" name="Rectangle 1">
            <a:extLst>
              <a:ext uri="{FF2B5EF4-FFF2-40B4-BE49-F238E27FC236}">
                <a16:creationId xmlns:a16="http://schemas.microsoft.com/office/drawing/2014/main" id="{9E77A92D-147C-419E-BF11-164BBD5A18A8}"/>
              </a:ext>
            </a:extLst>
          </p:cNvPr>
          <p:cNvSpPr/>
          <p:nvPr/>
        </p:nvSpPr>
        <p:spPr>
          <a:xfrm>
            <a:off x="509798" y="784927"/>
            <a:ext cx="8634202" cy="5755422"/>
          </a:xfrm>
          <a:prstGeom prst="rect">
            <a:avLst/>
          </a:prstGeom>
        </p:spPr>
        <p:txBody>
          <a:bodyPr wrap="square">
            <a:spAutoFit/>
          </a:bodyPr>
          <a:lstStyle/>
          <a:p>
            <a:pPr marL="233363" lvl="1"/>
            <a:r>
              <a:rPr lang="en-US" sz="1600" b="1" dirty="0">
                <a:solidFill>
                  <a:srgbClr val="3F3F3F"/>
                </a:solidFill>
                <a:latin typeface="Arial" panose="020B0604020202020204" pitchFamily="34" charset="0"/>
                <a:cs typeface="Arial" panose="020B0604020202020204" pitchFamily="34" charset="0"/>
              </a:rPr>
              <a:t>Patient Menu</a:t>
            </a:r>
          </a:p>
          <a:p>
            <a:pPr marL="233363" lvl="1"/>
            <a:r>
              <a:rPr lang="en-US" sz="1600" dirty="0">
                <a:solidFill>
                  <a:srgbClr val="3F3F3F"/>
                </a:solidFill>
                <a:latin typeface="Arial" panose="020B0604020202020204" pitchFamily="34" charset="0"/>
                <a:cs typeface="Arial" panose="020B0604020202020204" pitchFamily="34" charset="0"/>
              </a:rPr>
              <a:t>Moose Stew</a:t>
            </a:r>
          </a:p>
          <a:p>
            <a:pPr marL="233363" lvl="1"/>
            <a:r>
              <a:rPr lang="en-US" sz="1600" dirty="0">
                <a:solidFill>
                  <a:srgbClr val="3F3F3F"/>
                </a:solidFill>
                <a:latin typeface="Arial" panose="020B0604020202020204" pitchFamily="34" charset="0"/>
                <a:cs typeface="Arial" panose="020B0604020202020204" pitchFamily="34" charset="0"/>
              </a:rPr>
              <a:t>Tundra Meat loaf</a:t>
            </a:r>
          </a:p>
          <a:p>
            <a:pPr marL="233363" lvl="1"/>
            <a:r>
              <a:rPr lang="en-US" sz="1600" dirty="0">
                <a:solidFill>
                  <a:srgbClr val="3F3F3F"/>
                </a:solidFill>
                <a:latin typeface="Arial" panose="020B0604020202020204" pitchFamily="34" charset="0"/>
                <a:cs typeface="Arial" panose="020B0604020202020204" pitchFamily="34" charset="0"/>
              </a:rPr>
              <a:t>Reindeer Stroganoff</a:t>
            </a:r>
          </a:p>
          <a:p>
            <a:pPr marL="233363" lvl="1"/>
            <a:r>
              <a:rPr lang="en-US" sz="1600" dirty="0">
                <a:solidFill>
                  <a:srgbClr val="3F3F3F"/>
                </a:solidFill>
                <a:latin typeface="Arial" panose="020B0604020202020204" pitchFamily="34" charset="0"/>
                <a:cs typeface="Arial" panose="020B0604020202020204" pitchFamily="34" charset="0"/>
              </a:rPr>
              <a:t>Baked Cod</a:t>
            </a:r>
          </a:p>
          <a:p>
            <a:pPr marL="233363" lvl="1"/>
            <a:r>
              <a:rPr lang="en-US" sz="1600" dirty="0">
                <a:solidFill>
                  <a:srgbClr val="3F3F3F"/>
                </a:solidFill>
                <a:latin typeface="Arial" panose="020B0604020202020204" pitchFamily="34" charset="0"/>
                <a:cs typeface="Arial" panose="020B0604020202020204" pitchFamily="34" charset="0"/>
              </a:rPr>
              <a:t>Baked Sheefish with Pickled Beach Asparagus</a:t>
            </a:r>
          </a:p>
          <a:p>
            <a:pPr marL="233363" lvl="1"/>
            <a:r>
              <a:rPr lang="en-US" sz="1600" dirty="0">
                <a:solidFill>
                  <a:srgbClr val="3F3F3F"/>
                </a:solidFill>
                <a:latin typeface="Arial" panose="020B0604020202020204" pitchFamily="34" charset="0"/>
                <a:cs typeface="Arial" panose="020B0604020202020204" pitchFamily="34" charset="0"/>
              </a:rPr>
              <a:t>Bone Broth</a:t>
            </a:r>
          </a:p>
          <a:p>
            <a:pPr marL="233363" lvl="1"/>
            <a:r>
              <a:rPr lang="en-US" sz="1600" dirty="0">
                <a:solidFill>
                  <a:srgbClr val="3F3F3F"/>
                </a:solidFill>
                <a:latin typeface="Arial" panose="020B0604020202020204" pitchFamily="34" charset="0"/>
                <a:cs typeface="Arial" panose="020B0604020202020204" pitchFamily="34" charset="0"/>
              </a:rPr>
              <a:t>Salmon Chowder</a:t>
            </a:r>
          </a:p>
          <a:p>
            <a:pPr marL="233363" lvl="1"/>
            <a:r>
              <a:rPr lang="en-US" sz="1600" b="1" dirty="0">
                <a:solidFill>
                  <a:srgbClr val="3F3F3F"/>
                </a:solidFill>
                <a:latin typeface="Arial" panose="020B0604020202020204" pitchFamily="34" charset="0"/>
                <a:cs typeface="Arial" panose="020B0604020202020204" pitchFamily="34" charset="0"/>
              </a:rPr>
              <a:t>Traditional Tuesday</a:t>
            </a:r>
          </a:p>
          <a:p>
            <a:pPr marL="690563" lvl="2"/>
            <a:r>
              <a:rPr lang="en-US" sz="1600" dirty="0">
                <a:solidFill>
                  <a:srgbClr val="3F3F3F"/>
                </a:solidFill>
                <a:latin typeface="Arial" panose="020B0604020202020204" pitchFamily="34" charset="0"/>
                <a:cs typeface="Arial" panose="020B0604020202020204" pitchFamily="34" charset="0"/>
              </a:rPr>
              <a:t>Seal soup</a:t>
            </a:r>
          </a:p>
          <a:p>
            <a:pPr marL="690563" lvl="2"/>
            <a:r>
              <a:rPr lang="en-US" sz="1600" dirty="0">
                <a:solidFill>
                  <a:srgbClr val="3F3F3F"/>
                </a:solidFill>
                <a:latin typeface="Arial" panose="020B0604020202020204" pitchFamily="34" charset="0"/>
                <a:cs typeface="Arial" panose="020B0604020202020204" pitchFamily="34" charset="0"/>
              </a:rPr>
              <a:t>Moose stew</a:t>
            </a:r>
          </a:p>
          <a:p>
            <a:pPr marL="690563" lvl="2"/>
            <a:r>
              <a:rPr lang="en-US" sz="1600" dirty="0">
                <a:solidFill>
                  <a:srgbClr val="3F3F3F"/>
                </a:solidFill>
                <a:latin typeface="Arial" panose="020B0604020202020204" pitchFamily="34" charset="0"/>
                <a:cs typeface="Arial" panose="020B0604020202020204" pitchFamily="34" charset="0"/>
              </a:rPr>
              <a:t>Caribou stew</a:t>
            </a:r>
          </a:p>
          <a:p>
            <a:pPr marL="690563" lvl="2"/>
            <a:r>
              <a:rPr lang="en-US" sz="1600" dirty="0">
                <a:solidFill>
                  <a:srgbClr val="3F3F3F"/>
                </a:solidFill>
                <a:latin typeface="Arial" panose="020B0604020202020204" pitchFamily="34" charset="0"/>
                <a:cs typeface="Arial" panose="020B0604020202020204" pitchFamily="34" charset="0"/>
              </a:rPr>
              <a:t>Fish head soup</a:t>
            </a:r>
          </a:p>
          <a:p>
            <a:pPr marL="690563" lvl="2"/>
            <a:r>
              <a:rPr lang="en-US" sz="1600" dirty="0">
                <a:solidFill>
                  <a:srgbClr val="3F3F3F"/>
                </a:solidFill>
                <a:latin typeface="Arial" panose="020B0604020202020204" pitchFamily="34" charset="0"/>
                <a:cs typeface="Arial" panose="020B0604020202020204" pitchFamily="34" charset="0"/>
              </a:rPr>
              <a:t>Salmon belly and roe soup with bull kelp</a:t>
            </a:r>
          </a:p>
          <a:p>
            <a:pPr marL="233363" lvl="1"/>
            <a:r>
              <a:rPr lang="en-US" sz="1600" b="1" dirty="0">
                <a:solidFill>
                  <a:srgbClr val="3F3F3F"/>
                </a:solidFill>
                <a:latin typeface="Arial" panose="020B0604020202020204" pitchFamily="34" charset="0"/>
                <a:cs typeface="Arial" panose="020B0604020202020204" pitchFamily="34" charset="0"/>
              </a:rPr>
              <a:t>Fishy Friday</a:t>
            </a:r>
          </a:p>
          <a:p>
            <a:pPr marL="690563" lvl="2"/>
            <a:r>
              <a:rPr lang="en-US" sz="1600" dirty="0">
                <a:solidFill>
                  <a:srgbClr val="3F3F3F"/>
                </a:solidFill>
                <a:latin typeface="Arial" panose="020B0604020202020204" pitchFamily="34" charset="0"/>
                <a:cs typeface="Arial" panose="020B0604020202020204" pitchFamily="34" charset="0"/>
              </a:rPr>
              <a:t>Smoked Hooligan, Salmon or Sheefish</a:t>
            </a:r>
          </a:p>
          <a:p>
            <a:pPr marL="690563" lvl="2"/>
            <a:r>
              <a:rPr lang="en-US" sz="1600" dirty="0">
                <a:solidFill>
                  <a:srgbClr val="3F3F3F"/>
                </a:solidFill>
                <a:latin typeface="Arial" panose="020B0604020202020204" pitchFamily="34" charset="0"/>
                <a:cs typeface="Arial" panose="020B0604020202020204" pitchFamily="34" charset="0"/>
              </a:rPr>
              <a:t>Fried Hooligan</a:t>
            </a:r>
          </a:p>
          <a:p>
            <a:pPr marL="233363" lvl="1"/>
            <a:r>
              <a:rPr lang="en-US" sz="1600" b="1" dirty="0">
                <a:solidFill>
                  <a:srgbClr val="3F3F3F"/>
                </a:solidFill>
                <a:latin typeface="Arial" panose="020B0604020202020204" pitchFamily="34" charset="0"/>
                <a:cs typeface="Arial" panose="020B0604020202020204" pitchFamily="34" charset="0"/>
              </a:rPr>
              <a:t>Sweet Treat Saturday</a:t>
            </a:r>
          </a:p>
          <a:p>
            <a:pPr marL="690563" lvl="2"/>
            <a:r>
              <a:rPr lang="en-US" sz="1600" dirty="0">
                <a:solidFill>
                  <a:srgbClr val="3F3F3F"/>
                </a:solidFill>
                <a:latin typeface="Arial" panose="020B0604020202020204" pitchFamily="34" charset="0"/>
                <a:cs typeface="Arial" panose="020B0604020202020204" pitchFamily="34" charset="0"/>
              </a:rPr>
              <a:t>Birch sourdough bread with fireweed jelly</a:t>
            </a:r>
          </a:p>
          <a:p>
            <a:pPr marL="690563" lvl="2"/>
            <a:r>
              <a:rPr lang="en-US" sz="1600" dirty="0">
                <a:solidFill>
                  <a:srgbClr val="3F3F3F"/>
                </a:solidFill>
                <a:latin typeface="Arial" panose="020B0604020202020204" pitchFamily="34" charset="0"/>
                <a:cs typeface="Arial" panose="020B0604020202020204" pitchFamily="34" charset="0"/>
              </a:rPr>
              <a:t>Rhubarb bread</a:t>
            </a:r>
          </a:p>
          <a:p>
            <a:pPr marL="690563" lvl="2"/>
            <a:r>
              <a:rPr lang="en-US" sz="1600" dirty="0">
                <a:solidFill>
                  <a:srgbClr val="3F3F3F"/>
                </a:solidFill>
                <a:latin typeface="Arial" panose="020B0604020202020204" pitchFamily="34" charset="0"/>
                <a:cs typeface="Arial" panose="020B0604020202020204" pitchFamily="34" charset="0"/>
              </a:rPr>
              <a:t>Crab apple pudding</a:t>
            </a:r>
          </a:p>
          <a:p>
            <a:pPr marL="690563" lvl="2"/>
            <a:r>
              <a:rPr lang="en-US" sz="1600" dirty="0">
                <a:solidFill>
                  <a:srgbClr val="3F3F3F"/>
                </a:solidFill>
                <a:latin typeface="Arial" panose="020B0604020202020204" pitchFamily="34" charset="0"/>
                <a:cs typeface="Arial" panose="020B0604020202020204" pitchFamily="34" charset="0"/>
              </a:rPr>
              <a:t>High bush cranberry pudding</a:t>
            </a:r>
          </a:p>
          <a:p>
            <a:pPr marL="690563" lvl="2"/>
            <a:r>
              <a:rPr lang="en-US" sz="1600" dirty="0">
                <a:solidFill>
                  <a:srgbClr val="3F3F3F"/>
                </a:solidFill>
                <a:latin typeface="Arial" panose="020B0604020202020204" pitchFamily="34" charset="0"/>
                <a:cs typeface="Arial" panose="020B0604020202020204" pitchFamily="34" charset="0"/>
              </a:rPr>
              <a:t>Blueberry pudding</a:t>
            </a:r>
          </a:p>
        </p:txBody>
      </p:sp>
      <p:sp>
        <p:nvSpPr>
          <p:cNvPr id="7" name="Title 6">
            <a:extLst>
              <a:ext uri="{FF2B5EF4-FFF2-40B4-BE49-F238E27FC236}">
                <a16:creationId xmlns:a16="http://schemas.microsoft.com/office/drawing/2014/main" id="{091FFCB3-E075-4F7C-8BAC-02C1D672308B}"/>
              </a:ext>
            </a:extLst>
          </p:cNvPr>
          <p:cNvSpPr txBox="1">
            <a:spLocks noGrp="1"/>
          </p:cNvSpPr>
          <p:nvPr>
            <p:ph type="title"/>
          </p:nvPr>
        </p:nvSpPr>
        <p:spPr>
          <a:xfrm>
            <a:off x="7440613" y="457200"/>
            <a:ext cx="4464050" cy="1600200"/>
          </a:xfrm>
          <a:prstGeom prst="rect">
            <a:avLst/>
          </a:prstGeom>
          <a:noFill/>
        </p:spPr>
        <p:txBody>
          <a:bodyPr wrap="square" rtlCol="0">
            <a:spAutoFit/>
          </a:bodyPr>
          <a:lstStyle/>
          <a:p>
            <a:r>
              <a:rPr lang="en-US" sz="4800" dirty="0"/>
              <a:t>CARING DURING COVID 19</a:t>
            </a:r>
          </a:p>
        </p:txBody>
      </p:sp>
    </p:spTree>
    <p:extLst>
      <p:ext uri="{BB962C8B-B14F-4D97-AF65-F5344CB8AC3E}">
        <p14:creationId xmlns:p14="http://schemas.microsoft.com/office/powerpoint/2010/main" val="36398867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lder woman patient eating">
            <a:extLst>
              <a:ext uri="{FF2B5EF4-FFF2-40B4-BE49-F238E27FC236}">
                <a16:creationId xmlns:a16="http://schemas.microsoft.com/office/drawing/2014/main" id="{7D5B4849-1EC6-42E6-B657-D417A8DA3E0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7954" y="1655724"/>
            <a:ext cx="3517120" cy="351712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3" name="Picture 2" descr="elder female patient eating">
            <a:extLst>
              <a:ext uri="{FF2B5EF4-FFF2-40B4-BE49-F238E27FC236}">
                <a16:creationId xmlns:a16="http://schemas.microsoft.com/office/drawing/2014/main" id="{43858F29-1D61-4223-891E-0F7E7BC221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97748" y="1573887"/>
            <a:ext cx="3517119" cy="3517119"/>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4" name="Picture 3" descr="elder female patient laughing and eating ">
            <a:extLst>
              <a:ext uri="{FF2B5EF4-FFF2-40B4-BE49-F238E27FC236}">
                <a16:creationId xmlns:a16="http://schemas.microsoft.com/office/drawing/2014/main" id="{306ECF62-31E6-4A26-80E1-1984ECD04060}"/>
              </a:ext>
            </a:extLst>
          </p:cNvPr>
          <p:cNvPicPr preferRelativeResize="0">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76974" y="1553661"/>
            <a:ext cx="3537345" cy="3537345"/>
          </a:xfrm>
          <a:prstGeom prst="rect">
            <a:avLst/>
          </a:prstGeom>
          <a:scene3d>
            <a:camera prst="orthographicFront"/>
            <a:lightRig rig="contrasting" dir="t">
              <a:rot lat="0" lon="0" rev="3000000"/>
            </a:lightRig>
          </a:scene3d>
          <a:sp3d contourW="7620">
            <a:bevelT w="95250" h="31750"/>
            <a:contourClr>
              <a:srgbClr val="333333"/>
            </a:contourClr>
          </a:sp3d>
        </p:spPr>
      </p:pic>
      <p:sp>
        <p:nvSpPr>
          <p:cNvPr id="5" name="Title 1">
            <a:extLst>
              <a:ext uri="{FF2B5EF4-FFF2-40B4-BE49-F238E27FC236}">
                <a16:creationId xmlns:a16="http://schemas.microsoft.com/office/drawing/2014/main" id="{EB415A03-2F5F-4BFB-B4FC-DF560DA4B12A}"/>
              </a:ext>
            </a:extLst>
          </p:cNvPr>
          <p:cNvSpPr txBox="1">
            <a:spLocks/>
          </p:cNvSpPr>
          <p:nvPr/>
        </p:nvSpPr>
        <p:spPr>
          <a:xfrm>
            <a:off x="742751" y="5440264"/>
            <a:ext cx="10936705" cy="1068112"/>
          </a:xfrm>
          <a:prstGeom prst="rect">
            <a:avLst/>
          </a:prstGeom>
          <a:solidFill>
            <a:schemeClr val="tx1">
              <a:alpha val="54000"/>
            </a:schemeClr>
          </a:solidFill>
        </p:spPr>
        <p:txBody>
          <a:bodyPr anchor="ct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defRPr/>
            </a:pPr>
            <a:r>
              <a:rPr lang="en-US" sz="2800" b="1" dirty="0">
                <a:solidFill>
                  <a:schemeClr val="bg1"/>
                </a:solidFill>
                <a:latin typeface="Arial" panose="020B0604020202020204" pitchFamily="34" charset="0"/>
                <a:cs typeface="Arial" panose="020B0604020202020204" pitchFamily="34" charset="0"/>
              </a:rPr>
              <a:t>“Let food be thy medicine, and let medicine be thy food.”</a:t>
            </a:r>
          </a:p>
          <a:p>
            <a:pPr>
              <a:defRPr/>
            </a:pPr>
            <a:r>
              <a:rPr lang="en-US" sz="2800" b="1" dirty="0">
                <a:solidFill>
                  <a:schemeClr val="bg1"/>
                </a:solidFill>
                <a:latin typeface="Arial" panose="020B0604020202020204" pitchFamily="34" charset="0"/>
                <a:cs typeface="Arial" panose="020B0604020202020204" pitchFamily="34" charset="0"/>
              </a:rPr>
              <a:t>				-Hippocrates</a:t>
            </a:r>
          </a:p>
        </p:txBody>
      </p:sp>
    </p:spTree>
    <p:extLst>
      <p:ext uri="{BB962C8B-B14F-4D97-AF65-F5344CB8AC3E}">
        <p14:creationId xmlns:p14="http://schemas.microsoft.com/office/powerpoint/2010/main" val="382001205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44C25A-0224-4EA1-BEF9-6413F7074C8B}"/>
              </a:ext>
            </a:extLst>
          </p:cNvPr>
          <p:cNvSpPr/>
          <p:nvPr/>
        </p:nvSpPr>
        <p:spPr>
          <a:xfrm>
            <a:off x="525983" y="396509"/>
            <a:ext cx="5238004" cy="2123658"/>
          </a:xfrm>
          <a:prstGeom prst="rect">
            <a:avLst/>
          </a:prstGeom>
        </p:spPr>
        <p:txBody>
          <a:bodyPr wrap="square">
            <a:spAutoFit/>
          </a:bodyPr>
          <a:lstStyle/>
          <a:p>
            <a:r>
              <a:rPr lang="en-US" sz="2400" dirty="0">
                <a:solidFill>
                  <a:schemeClr val="tx2">
                    <a:lumMod val="50000"/>
                  </a:schemeClr>
                </a:solidFill>
                <a:latin typeface="MV Boli" panose="02000500030200090000" pitchFamily="2" charset="0"/>
                <a:ea typeface="Times New Roman" panose="02020603050405020304" pitchFamily="18" charset="0"/>
                <a:cs typeface="Times New Roman" panose="02020603050405020304" pitchFamily="18" charset="0"/>
              </a:rPr>
              <a:t>Luz Smeenk, MS, RD, LD</a:t>
            </a:r>
            <a:endParaRPr lang="en-US" sz="2400" dirty="0">
              <a:solidFill>
                <a:schemeClr val="tx2">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r>
              <a:rPr lang="en-US" dirty="0">
                <a:solidFill>
                  <a:schemeClr val="tx2">
                    <a:lumMod val="50000"/>
                  </a:schemeClr>
                </a:solidFill>
                <a:latin typeface="Adobe Caslon Pro Bold"/>
                <a:ea typeface="Times New Roman" panose="02020603050405020304" pitchFamily="18" charset="0"/>
                <a:cs typeface="Calibri" panose="020F0502020204030204" pitchFamily="34" charset="0"/>
              </a:rPr>
              <a:t>Community Educator</a:t>
            </a:r>
            <a:endParaRPr lang="en-US" sz="2400" dirty="0">
              <a:solidFill>
                <a:schemeClr val="tx2">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r>
              <a:rPr lang="en-US" dirty="0">
                <a:solidFill>
                  <a:schemeClr val="tx2">
                    <a:lumMod val="50000"/>
                  </a:schemeClr>
                </a:solidFill>
                <a:latin typeface="Adobe Caslon Pro Bold"/>
                <a:ea typeface="Times New Roman" panose="02020603050405020304" pitchFamily="18" charset="0"/>
                <a:cs typeface="Calibri" panose="020F0502020204030204" pitchFamily="34" charset="0"/>
              </a:rPr>
              <a:t>Alaska Native Tribal Health Consortium Diabetes Program</a:t>
            </a:r>
            <a:endParaRPr lang="en-US" sz="2400" dirty="0">
              <a:solidFill>
                <a:schemeClr val="tx2">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r>
              <a:rPr lang="en-US" dirty="0">
                <a:solidFill>
                  <a:schemeClr val="tx2">
                    <a:lumMod val="50000"/>
                  </a:schemeClr>
                </a:solidFill>
                <a:latin typeface="Adobe Caslon Pro Bold"/>
                <a:ea typeface="Times New Roman" panose="02020603050405020304" pitchFamily="18" charset="0"/>
                <a:cs typeface="Calibri" panose="020F0502020204030204" pitchFamily="34" charset="0"/>
              </a:rPr>
              <a:t>3900 Ambassador Drive, Anchorage, AK 99508</a:t>
            </a:r>
          </a:p>
          <a:p>
            <a:r>
              <a:rPr lang="en-US" b="1" dirty="0" smtClean="0">
                <a:solidFill>
                  <a:schemeClr val="accent4">
                    <a:lumMod val="50000"/>
                  </a:schemeClr>
                </a:solidFill>
                <a:latin typeface="Adobe Caslon Pro Bold"/>
                <a:ea typeface="Calibri" panose="020F0502020204030204" pitchFamily="34" charset="0"/>
                <a:cs typeface="Calibri" panose="020F0502020204030204" pitchFamily="34" charset="0"/>
              </a:rPr>
              <a:t>lmsmeenk@anthc.org</a:t>
            </a:r>
            <a:endParaRPr lang="en-US" b="1" dirty="0">
              <a:solidFill>
                <a:schemeClr val="accent4">
                  <a:lumMod val="50000"/>
                </a:schemeClr>
              </a:solidFill>
              <a:latin typeface="Adobe Caslon Pro Bold"/>
              <a:ea typeface="Calibri" panose="020F0502020204030204" pitchFamily="34" charset="0"/>
              <a:cs typeface="Calibri" panose="020F0502020204030204" pitchFamily="34" charset="0"/>
            </a:endParaRPr>
          </a:p>
          <a:p>
            <a:r>
              <a:rPr lang="en-US" dirty="0">
                <a:solidFill>
                  <a:schemeClr val="tx2">
                    <a:lumMod val="50000"/>
                  </a:schemeClr>
                </a:solidFill>
                <a:latin typeface="Adobe Caslon Pro Bold"/>
                <a:ea typeface="Times New Roman" panose="02020603050405020304" pitchFamily="18" charset="0"/>
                <a:cs typeface="Calibri" panose="020F0502020204030204" pitchFamily="34" charset="0"/>
              </a:rPr>
              <a:t>907-729-3925</a:t>
            </a:r>
            <a:endParaRPr lang="en-US" sz="2400" dirty="0">
              <a:solidFill>
                <a:schemeClr val="tx2">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94A82A12-EA25-41BA-A63F-04BE0BBBA673}"/>
              </a:ext>
            </a:extLst>
          </p:cNvPr>
          <p:cNvSpPr txBox="1"/>
          <p:nvPr/>
        </p:nvSpPr>
        <p:spPr>
          <a:xfrm>
            <a:off x="525983" y="4193627"/>
            <a:ext cx="5822731" cy="1754326"/>
          </a:xfrm>
          <a:prstGeom prst="rect">
            <a:avLst/>
          </a:prstGeom>
          <a:noFill/>
        </p:spPr>
        <p:txBody>
          <a:bodyPr wrap="square" rtlCol="0">
            <a:spAutoFit/>
          </a:bodyPr>
          <a:lstStyle/>
          <a:p>
            <a:r>
              <a:rPr lang="en-US" dirty="0">
                <a:solidFill>
                  <a:schemeClr val="tx2">
                    <a:lumMod val="50000"/>
                  </a:schemeClr>
                </a:solidFill>
                <a:latin typeface="MV Boli" panose="02000500030200090000" pitchFamily="2" charset="0"/>
                <a:cs typeface="MV Boli" panose="02000500030200090000" pitchFamily="2" charset="0"/>
              </a:rPr>
              <a:t>Seth Newt Anderson MS, RD, LD</a:t>
            </a:r>
            <a:r>
              <a:rPr lang="en-US" dirty="0">
                <a:solidFill>
                  <a:schemeClr val="tx2">
                    <a:lumMod val="50000"/>
                  </a:schemeClr>
                </a:solidFill>
                <a:latin typeface="Adobe Caslon Pro Bold"/>
              </a:rPr>
              <a:t> </a:t>
            </a:r>
          </a:p>
          <a:p>
            <a:r>
              <a:rPr lang="en-US" dirty="0">
                <a:solidFill>
                  <a:schemeClr val="tx2">
                    <a:lumMod val="50000"/>
                  </a:schemeClr>
                </a:solidFill>
                <a:latin typeface="Adobe Caslon Pro Bold"/>
              </a:rPr>
              <a:t>Outpatient Dietitian</a:t>
            </a:r>
          </a:p>
          <a:p>
            <a:r>
              <a:rPr lang="en-US" dirty="0">
                <a:solidFill>
                  <a:schemeClr val="tx2">
                    <a:lumMod val="50000"/>
                  </a:schemeClr>
                </a:solidFill>
                <a:latin typeface="Adobe Caslon Pro Bold"/>
              </a:rPr>
              <a:t>Southcentral Foundation Primary Care Clinics</a:t>
            </a:r>
          </a:p>
          <a:p>
            <a:r>
              <a:rPr lang="en-US" dirty="0">
                <a:solidFill>
                  <a:schemeClr val="tx2">
                    <a:lumMod val="50000"/>
                  </a:schemeClr>
                </a:solidFill>
                <a:latin typeface="Adobe Caslon Pro Bold"/>
              </a:rPr>
              <a:t>4200 Ambassador Drive, Anchorage, AK 99508</a:t>
            </a:r>
          </a:p>
          <a:p>
            <a:r>
              <a:rPr lang="en-US" b="1" dirty="0" smtClean="0">
                <a:solidFill>
                  <a:schemeClr val="accent4">
                    <a:lumMod val="50000"/>
                  </a:schemeClr>
                </a:solidFill>
                <a:latin typeface="Adobe Caslon Pro Bold"/>
              </a:rPr>
              <a:t>SNAnderson@scf.cc</a:t>
            </a:r>
            <a:endParaRPr lang="en-US" b="1" dirty="0">
              <a:solidFill>
                <a:schemeClr val="accent4">
                  <a:lumMod val="50000"/>
                </a:schemeClr>
              </a:solidFill>
              <a:latin typeface="Adobe Caslon Pro Bold"/>
            </a:endParaRPr>
          </a:p>
          <a:p>
            <a:r>
              <a:rPr lang="en-US" dirty="0">
                <a:solidFill>
                  <a:schemeClr val="tx2">
                    <a:lumMod val="50000"/>
                  </a:schemeClr>
                </a:solidFill>
                <a:latin typeface="Adobe Caslon Pro Bold"/>
              </a:rPr>
              <a:t>907-729-3179</a:t>
            </a:r>
          </a:p>
        </p:txBody>
      </p:sp>
      <p:sp>
        <p:nvSpPr>
          <p:cNvPr id="5" name="TextBox 4">
            <a:extLst>
              <a:ext uri="{FF2B5EF4-FFF2-40B4-BE49-F238E27FC236}">
                <a16:creationId xmlns:a16="http://schemas.microsoft.com/office/drawing/2014/main" id="{8D727D15-E516-4200-BA45-03011ACBE0B4}"/>
              </a:ext>
            </a:extLst>
          </p:cNvPr>
          <p:cNvSpPr txBox="1"/>
          <p:nvPr/>
        </p:nvSpPr>
        <p:spPr>
          <a:xfrm>
            <a:off x="6428016" y="396509"/>
            <a:ext cx="5238002" cy="1477328"/>
          </a:xfrm>
          <a:prstGeom prst="rect">
            <a:avLst/>
          </a:prstGeom>
          <a:noFill/>
        </p:spPr>
        <p:txBody>
          <a:bodyPr wrap="square" rtlCol="0">
            <a:spAutoFit/>
          </a:bodyPr>
          <a:lstStyle/>
          <a:p>
            <a:r>
              <a:rPr lang="en-US" dirty="0">
                <a:solidFill>
                  <a:schemeClr val="tx2">
                    <a:lumMod val="50000"/>
                  </a:schemeClr>
                </a:solidFill>
                <a:latin typeface="MV Boli" panose="02000500030200090000" pitchFamily="2" charset="0"/>
                <a:cs typeface="MV Boli" panose="02000500030200090000" pitchFamily="2" charset="0"/>
              </a:rPr>
              <a:t>Amy Foote | Area Executive Chef , CDM, CHESP</a:t>
            </a:r>
          </a:p>
          <a:p>
            <a:r>
              <a:rPr lang="en-US" dirty="0">
                <a:solidFill>
                  <a:schemeClr val="tx2">
                    <a:lumMod val="50000"/>
                  </a:schemeClr>
                </a:solidFill>
                <a:latin typeface="Adobe Caslon Pro Bold"/>
                <a:cs typeface="MV Boli" panose="02000500030200090000" pitchFamily="2" charset="0"/>
              </a:rPr>
              <a:t>NMS | Alaska Native Medical Center</a:t>
            </a:r>
          </a:p>
          <a:p>
            <a:r>
              <a:rPr lang="en-US" dirty="0">
                <a:solidFill>
                  <a:schemeClr val="tx2">
                    <a:lumMod val="50000"/>
                  </a:schemeClr>
                </a:solidFill>
                <a:latin typeface="Adobe Caslon Pro Bold"/>
                <a:cs typeface="MV Boli" panose="02000500030200090000" pitchFamily="2" charset="0"/>
              </a:rPr>
              <a:t>Direct 907 729-2681  | Cell 907 575-3486 | </a:t>
            </a:r>
            <a:r>
              <a:rPr lang="en-US" b="1" u="sng" dirty="0">
                <a:solidFill>
                  <a:schemeClr val="accent4">
                    <a:lumMod val="50000"/>
                  </a:schemeClr>
                </a:solidFill>
                <a:latin typeface="Adobe Caslon Pro Bold"/>
                <a:cs typeface="MV Boli" panose="02000500030200090000" pitchFamily="2" charset="0"/>
              </a:rPr>
              <a:t>Amy.Foote@nmsusa.com</a:t>
            </a:r>
          </a:p>
        </p:txBody>
      </p:sp>
      <p:sp>
        <p:nvSpPr>
          <p:cNvPr id="7" name="TextBox 6">
            <a:extLst>
              <a:ext uri="{FF2B5EF4-FFF2-40B4-BE49-F238E27FC236}">
                <a16:creationId xmlns:a16="http://schemas.microsoft.com/office/drawing/2014/main" id="{354D008E-B578-497C-95A0-DAE6045F4D87}"/>
              </a:ext>
            </a:extLst>
          </p:cNvPr>
          <p:cNvSpPr txBox="1"/>
          <p:nvPr/>
        </p:nvSpPr>
        <p:spPr>
          <a:xfrm>
            <a:off x="6348713" y="4246179"/>
            <a:ext cx="4781741" cy="646331"/>
          </a:xfrm>
          <a:prstGeom prst="rect">
            <a:avLst/>
          </a:prstGeom>
          <a:noFill/>
        </p:spPr>
        <p:txBody>
          <a:bodyPr wrap="square" rtlCol="0">
            <a:spAutoFit/>
          </a:bodyPr>
          <a:lstStyle/>
          <a:p>
            <a:pPr marL="0" marR="0" algn="ctr">
              <a:spcBef>
                <a:spcPts val="0"/>
              </a:spcBef>
              <a:spcAft>
                <a:spcPts val="0"/>
              </a:spcAft>
            </a:pPr>
            <a:r>
              <a:rPr lang="en-US" sz="1800" b="1" u="sng" dirty="0" smtClean="0">
                <a:solidFill>
                  <a:schemeClr val="accent4">
                    <a:lumMod val="50000"/>
                  </a:schemeClr>
                </a:solidFill>
                <a:effectLst/>
                <a:latin typeface="Adobe Caslon Pro Bold"/>
                <a:ea typeface="Calibri" panose="020F0502020204030204" pitchFamily="34" charset="0"/>
              </a:rPr>
              <a:t>Nativefood4life@anthc.org</a:t>
            </a:r>
            <a:r>
              <a:rPr lang="en-US" sz="1800" dirty="0" smtClean="0">
                <a:solidFill>
                  <a:schemeClr val="tx2">
                    <a:lumMod val="50000"/>
                  </a:schemeClr>
                </a:solidFill>
                <a:effectLst/>
                <a:latin typeface="Adobe Caslon Pro Bold"/>
                <a:ea typeface="Calibri" panose="020F0502020204030204" pitchFamily="34" charset="0"/>
              </a:rPr>
              <a:t> </a:t>
            </a:r>
          </a:p>
          <a:p>
            <a:pPr marL="0" marR="0" algn="ctr">
              <a:spcBef>
                <a:spcPts val="0"/>
              </a:spcBef>
              <a:spcAft>
                <a:spcPts val="0"/>
              </a:spcAft>
            </a:pPr>
            <a:r>
              <a:rPr lang="en-US" sz="1800" dirty="0" smtClean="0">
                <a:solidFill>
                  <a:schemeClr val="tx2">
                    <a:lumMod val="50000"/>
                  </a:schemeClr>
                </a:solidFill>
                <a:effectLst/>
                <a:latin typeface="Adobe Caslon Pro Bold"/>
                <a:ea typeface="Calibri" panose="020F0502020204030204" pitchFamily="34" charset="0"/>
              </a:rPr>
              <a:t>to </a:t>
            </a:r>
            <a:r>
              <a:rPr lang="en-US" sz="1800" dirty="0">
                <a:solidFill>
                  <a:schemeClr val="tx2">
                    <a:lumMod val="50000"/>
                  </a:schemeClr>
                </a:solidFill>
                <a:effectLst/>
                <a:latin typeface="Adobe Caslon Pro Bold"/>
                <a:ea typeface="Calibri" panose="020F0502020204030204" pitchFamily="34" charset="0"/>
              </a:rPr>
              <a:t>donate traditional foods</a:t>
            </a:r>
          </a:p>
        </p:txBody>
      </p:sp>
    </p:spTree>
    <p:extLst>
      <p:ext uri="{BB962C8B-B14F-4D97-AF65-F5344CB8AC3E}">
        <p14:creationId xmlns:p14="http://schemas.microsoft.com/office/powerpoint/2010/main" val="21932492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B47CA-9E22-43BA-8079-24D82C50F956}"/>
              </a:ext>
            </a:extLst>
          </p:cNvPr>
          <p:cNvSpPr>
            <a:spLocks noGrp="1"/>
          </p:cNvSpPr>
          <p:nvPr>
            <p:ph type="title"/>
          </p:nvPr>
        </p:nvSpPr>
        <p:spPr/>
        <p:txBody>
          <a:bodyPr/>
          <a:lstStyle/>
          <a:p>
            <a:r>
              <a:rPr lang="en-US" dirty="0"/>
              <a:t>Significance of Foraging, Harvesting, and Hunting</a:t>
            </a:r>
          </a:p>
        </p:txBody>
      </p:sp>
      <p:sp>
        <p:nvSpPr>
          <p:cNvPr id="3" name="Content Placeholder 2">
            <a:extLst>
              <a:ext uri="{FF2B5EF4-FFF2-40B4-BE49-F238E27FC236}">
                <a16:creationId xmlns:a16="http://schemas.microsoft.com/office/drawing/2014/main" id="{2F7AFBD9-37DE-4217-B8D3-E05261E39F02}"/>
              </a:ext>
            </a:extLst>
          </p:cNvPr>
          <p:cNvSpPr>
            <a:spLocks noGrp="1"/>
          </p:cNvSpPr>
          <p:nvPr>
            <p:ph idx="1"/>
          </p:nvPr>
        </p:nvSpPr>
        <p:spPr>
          <a:xfrm>
            <a:off x="838200" y="1600200"/>
            <a:ext cx="5352393" cy="3602421"/>
          </a:xfrm>
        </p:spPr>
        <p:txBody>
          <a:bodyPr/>
          <a:lstStyle/>
          <a:p>
            <a:r>
              <a:rPr lang="en-US" dirty="0"/>
              <a:t>Family or Community Effort </a:t>
            </a:r>
          </a:p>
          <a:p>
            <a:pPr lvl="1"/>
            <a:r>
              <a:rPr lang="en-US" dirty="0"/>
              <a:t>Building and honoring relationships </a:t>
            </a:r>
          </a:p>
          <a:p>
            <a:r>
              <a:rPr lang="en-US" dirty="0"/>
              <a:t>Impacts not only nutrition but mental, emotional, and spiritual health</a:t>
            </a:r>
          </a:p>
          <a:p>
            <a:r>
              <a:rPr lang="en-US" dirty="0"/>
              <a:t>Aids in Food Security for Families </a:t>
            </a:r>
          </a:p>
        </p:txBody>
      </p:sp>
      <p:pic>
        <p:nvPicPr>
          <p:cNvPr id="4" name="Picture 3">
            <a:extLst>
              <a:ext uri="{FF2B5EF4-FFF2-40B4-BE49-F238E27FC236}">
                <a16:creationId xmlns:a16="http://schemas.microsoft.com/office/drawing/2014/main" id="{6493EC9E-B4E6-41AF-ACFC-2BB678859D25}"/>
              </a:ext>
            </a:extLst>
          </p:cNvPr>
          <p:cNvPicPr>
            <a:picLocks noChangeAspect="1"/>
          </p:cNvPicPr>
          <p:nvPr/>
        </p:nvPicPr>
        <p:blipFill>
          <a:blip r:embed="rId3"/>
          <a:stretch>
            <a:fillRect/>
          </a:stretch>
        </p:blipFill>
        <p:spPr>
          <a:xfrm>
            <a:off x="8373247" y="1366165"/>
            <a:ext cx="2746141" cy="1828800"/>
          </a:xfrm>
          <a:prstGeom prst="rect">
            <a:avLst/>
          </a:prstGeom>
        </p:spPr>
      </p:pic>
      <p:pic>
        <p:nvPicPr>
          <p:cNvPr id="6" name="Picture 5">
            <a:extLst>
              <a:ext uri="{FF2B5EF4-FFF2-40B4-BE49-F238E27FC236}">
                <a16:creationId xmlns:a16="http://schemas.microsoft.com/office/drawing/2014/main" id="{02027F6A-9AA6-45DE-923E-C06803FAF257}"/>
              </a:ext>
            </a:extLst>
          </p:cNvPr>
          <p:cNvPicPr>
            <a:picLocks noChangeAspect="1"/>
          </p:cNvPicPr>
          <p:nvPr/>
        </p:nvPicPr>
        <p:blipFill>
          <a:blip r:embed="rId4"/>
          <a:stretch>
            <a:fillRect/>
          </a:stretch>
        </p:blipFill>
        <p:spPr>
          <a:xfrm>
            <a:off x="8373247" y="3661075"/>
            <a:ext cx="2746141" cy="1830760"/>
          </a:xfrm>
          <a:prstGeom prst="rect">
            <a:avLst/>
          </a:prstGeom>
        </p:spPr>
      </p:pic>
    </p:spTree>
    <p:extLst>
      <p:ext uri="{BB962C8B-B14F-4D97-AF65-F5344CB8AC3E}">
        <p14:creationId xmlns:p14="http://schemas.microsoft.com/office/powerpoint/2010/main" val="28041140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85698-9273-4912-B892-452F9BB60E72}"/>
              </a:ext>
            </a:extLst>
          </p:cNvPr>
          <p:cNvSpPr>
            <a:spLocks noGrp="1"/>
          </p:cNvSpPr>
          <p:nvPr>
            <p:ph type="title"/>
          </p:nvPr>
        </p:nvSpPr>
        <p:spPr/>
        <p:txBody>
          <a:bodyPr/>
          <a:lstStyle/>
          <a:p>
            <a:r>
              <a:rPr lang="en-US" dirty="0"/>
              <a:t>Clinical Differences for Urban and Rural Communities </a:t>
            </a:r>
          </a:p>
        </p:txBody>
      </p:sp>
      <p:sp>
        <p:nvSpPr>
          <p:cNvPr id="3" name="Text Placeholder 2">
            <a:extLst>
              <a:ext uri="{FF2B5EF4-FFF2-40B4-BE49-F238E27FC236}">
                <a16:creationId xmlns:a16="http://schemas.microsoft.com/office/drawing/2014/main" id="{F92030BA-6850-4DBD-A4FD-4931B6B6BB54}"/>
              </a:ext>
            </a:extLst>
          </p:cNvPr>
          <p:cNvSpPr>
            <a:spLocks noGrp="1"/>
          </p:cNvSpPr>
          <p:nvPr>
            <p:ph type="body" idx="1"/>
          </p:nvPr>
        </p:nvSpPr>
        <p:spPr/>
        <p:txBody>
          <a:bodyPr/>
          <a:lstStyle/>
          <a:p>
            <a:r>
              <a:rPr lang="en-US" dirty="0"/>
              <a:t>Urban</a:t>
            </a:r>
          </a:p>
        </p:txBody>
      </p:sp>
      <p:sp>
        <p:nvSpPr>
          <p:cNvPr id="4" name="Content Placeholder 3">
            <a:extLst>
              <a:ext uri="{FF2B5EF4-FFF2-40B4-BE49-F238E27FC236}">
                <a16:creationId xmlns:a16="http://schemas.microsoft.com/office/drawing/2014/main" id="{9C34CB93-2736-462C-BF4C-EDD3F9A85CBD}"/>
              </a:ext>
            </a:extLst>
          </p:cNvPr>
          <p:cNvSpPr>
            <a:spLocks noGrp="1"/>
          </p:cNvSpPr>
          <p:nvPr>
            <p:ph sz="half" idx="2"/>
          </p:nvPr>
        </p:nvSpPr>
        <p:spPr>
          <a:xfrm>
            <a:off x="839789" y="2505075"/>
            <a:ext cx="4877840" cy="3684588"/>
          </a:xfrm>
        </p:spPr>
        <p:txBody>
          <a:bodyPr>
            <a:normAutofit fontScale="85000" lnSpcReduction="20000"/>
          </a:bodyPr>
          <a:lstStyle/>
          <a:p>
            <a:r>
              <a:rPr lang="en-US" dirty="0"/>
              <a:t>Decreased access to indigenous foods</a:t>
            </a:r>
          </a:p>
          <a:p>
            <a:r>
              <a:rPr lang="en-US" dirty="0"/>
              <a:t>Cost of travel back to villages</a:t>
            </a:r>
          </a:p>
          <a:p>
            <a:r>
              <a:rPr lang="en-US" dirty="0"/>
              <a:t>Reliance on community members for access </a:t>
            </a:r>
          </a:p>
          <a:p>
            <a:r>
              <a:rPr lang="en-US" dirty="0"/>
              <a:t>Decreased knowledge of land – foraging, harvesting, and hunting </a:t>
            </a:r>
          </a:p>
          <a:p>
            <a:r>
              <a:rPr lang="en-US" dirty="0"/>
              <a:t>Decreased knowledge preparing indigenous foods </a:t>
            </a:r>
          </a:p>
          <a:p>
            <a:r>
              <a:rPr lang="en-US" dirty="0"/>
              <a:t>Increased access to refined and processed foods </a:t>
            </a:r>
          </a:p>
        </p:txBody>
      </p:sp>
      <p:sp>
        <p:nvSpPr>
          <p:cNvPr id="5" name="Text Placeholder 4">
            <a:extLst>
              <a:ext uri="{FF2B5EF4-FFF2-40B4-BE49-F238E27FC236}">
                <a16:creationId xmlns:a16="http://schemas.microsoft.com/office/drawing/2014/main" id="{1936850F-CB82-46AE-A361-B7976A23CDC8}"/>
              </a:ext>
            </a:extLst>
          </p:cNvPr>
          <p:cNvSpPr>
            <a:spLocks noGrp="1"/>
          </p:cNvSpPr>
          <p:nvPr>
            <p:ph type="body" sz="quarter" idx="3"/>
          </p:nvPr>
        </p:nvSpPr>
        <p:spPr>
          <a:xfrm>
            <a:off x="6674265" y="1680671"/>
            <a:ext cx="4552936" cy="823912"/>
          </a:xfrm>
        </p:spPr>
        <p:txBody>
          <a:bodyPr/>
          <a:lstStyle/>
          <a:p>
            <a:r>
              <a:rPr lang="en-US" dirty="0"/>
              <a:t>Rural </a:t>
            </a:r>
          </a:p>
        </p:txBody>
      </p:sp>
      <p:sp>
        <p:nvSpPr>
          <p:cNvPr id="6" name="Content Placeholder 5">
            <a:extLst>
              <a:ext uri="{FF2B5EF4-FFF2-40B4-BE49-F238E27FC236}">
                <a16:creationId xmlns:a16="http://schemas.microsoft.com/office/drawing/2014/main" id="{3E9AF2B9-C30D-4DDD-9282-BBC539FD6EF4}"/>
              </a:ext>
            </a:extLst>
          </p:cNvPr>
          <p:cNvSpPr>
            <a:spLocks noGrp="1"/>
          </p:cNvSpPr>
          <p:nvPr>
            <p:ph sz="quarter" idx="4"/>
          </p:nvPr>
        </p:nvSpPr>
        <p:spPr>
          <a:xfrm>
            <a:off x="6546079" y="2505075"/>
            <a:ext cx="4809309" cy="3684588"/>
          </a:xfrm>
        </p:spPr>
        <p:txBody>
          <a:bodyPr>
            <a:normAutofit fontScale="92500"/>
          </a:bodyPr>
          <a:lstStyle/>
          <a:p>
            <a:r>
              <a:rPr lang="en-US" dirty="0"/>
              <a:t>Increased access to indigenous foods </a:t>
            </a:r>
          </a:p>
          <a:p>
            <a:r>
              <a:rPr lang="en-US" dirty="0"/>
              <a:t>Increased food security if indigenous foods are harvested </a:t>
            </a:r>
          </a:p>
          <a:p>
            <a:r>
              <a:rPr lang="en-US" dirty="0"/>
              <a:t>Increased cost of conventional foods </a:t>
            </a:r>
          </a:p>
          <a:p>
            <a:r>
              <a:rPr lang="en-US" dirty="0"/>
              <a:t>Rules and regulations regarding hunting and fishing for indigenous foods </a:t>
            </a:r>
          </a:p>
        </p:txBody>
      </p:sp>
    </p:spTree>
    <p:extLst>
      <p:ext uri="{BB962C8B-B14F-4D97-AF65-F5344CB8AC3E}">
        <p14:creationId xmlns:p14="http://schemas.microsoft.com/office/powerpoint/2010/main" val="4926127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D7C49-3345-4CAB-9EE8-11304F63516B}"/>
              </a:ext>
            </a:extLst>
          </p:cNvPr>
          <p:cNvSpPr>
            <a:spLocks noGrp="1"/>
          </p:cNvSpPr>
          <p:nvPr>
            <p:ph type="title"/>
          </p:nvPr>
        </p:nvSpPr>
        <p:spPr/>
        <p:txBody>
          <a:bodyPr/>
          <a:lstStyle/>
          <a:p>
            <a:r>
              <a:rPr lang="en-US" dirty="0"/>
              <a:t>Clinical Applications for Indigenous Foods</a:t>
            </a:r>
          </a:p>
        </p:txBody>
      </p:sp>
      <p:sp>
        <p:nvSpPr>
          <p:cNvPr id="5" name="Content Placeholder 4">
            <a:extLst>
              <a:ext uri="{FF2B5EF4-FFF2-40B4-BE49-F238E27FC236}">
                <a16:creationId xmlns:a16="http://schemas.microsoft.com/office/drawing/2014/main" id="{EC4AF5EC-1A3B-49BC-B245-FAAA9EFBF0E7}"/>
              </a:ext>
            </a:extLst>
          </p:cNvPr>
          <p:cNvSpPr>
            <a:spLocks noGrp="1"/>
          </p:cNvSpPr>
          <p:nvPr>
            <p:ph sz="half" idx="13"/>
          </p:nvPr>
        </p:nvSpPr>
        <p:spPr/>
        <p:txBody>
          <a:bodyPr/>
          <a:lstStyle/>
          <a:p>
            <a:r>
              <a:rPr lang="en-US" dirty="0"/>
              <a:t>Assess community access for indigenous foods </a:t>
            </a:r>
          </a:p>
          <a:p>
            <a:r>
              <a:rPr lang="en-US" dirty="0"/>
              <a:t>Questions to Ask </a:t>
            </a:r>
          </a:p>
          <a:p>
            <a:pPr lvl="1"/>
            <a:r>
              <a:rPr lang="en-US" dirty="0"/>
              <a:t>How does culture influence your health?</a:t>
            </a:r>
          </a:p>
          <a:p>
            <a:pPr lvl="1"/>
            <a:r>
              <a:rPr lang="en-US" dirty="0"/>
              <a:t>How do you incorporate indigenous foods into meals/snacks?</a:t>
            </a:r>
          </a:p>
          <a:p>
            <a:r>
              <a:rPr lang="en-US" dirty="0"/>
              <a:t>Advocacy Efforts </a:t>
            </a:r>
          </a:p>
          <a:p>
            <a:pPr lvl="1"/>
            <a:r>
              <a:rPr lang="en-US" dirty="0"/>
              <a:t>Connect with other Stakeholders in the community</a:t>
            </a:r>
          </a:p>
          <a:p>
            <a:endParaRPr lang="en-US" dirty="0"/>
          </a:p>
        </p:txBody>
      </p:sp>
      <p:pic>
        <p:nvPicPr>
          <p:cNvPr id="7" name="Picture 6">
            <a:extLst>
              <a:ext uri="{FF2B5EF4-FFF2-40B4-BE49-F238E27FC236}">
                <a16:creationId xmlns:a16="http://schemas.microsoft.com/office/drawing/2014/main" id="{35ED186E-8ED6-4BC9-807B-2CE2DF665F25}"/>
              </a:ext>
            </a:extLst>
          </p:cNvPr>
          <p:cNvPicPr/>
          <p:nvPr/>
        </p:nvPicPr>
        <p:blipFill rotWithShape="1">
          <a:blip r:embed="rId2"/>
          <a:srcRect l="19551" t="17664" r="25107" b="6173"/>
          <a:stretch/>
        </p:blipFill>
        <p:spPr bwMode="auto">
          <a:xfrm>
            <a:off x="6095999" y="1600197"/>
            <a:ext cx="5696607" cy="447654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700891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D01A8-F4DB-4F3C-95F7-068EE1DF826E}"/>
              </a:ext>
            </a:extLst>
          </p:cNvPr>
          <p:cNvSpPr>
            <a:spLocks noGrp="1"/>
          </p:cNvSpPr>
          <p:nvPr>
            <p:ph type="title"/>
          </p:nvPr>
        </p:nvSpPr>
        <p:spPr>
          <a:xfrm>
            <a:off x="521677" y="114301"/>
            <a:ext cx="11148646" cy="1319084"/>
          </a:xfrm>
        </p:spPr>
        <p:txBody>
          <a:bodyPr anchor="b">
            <a:normAutofit/>
          </a:bodyPr>
          <a:lstStyle/>
          <a:p>
            <a:r>
              <a:rPr lang="en-US" dirty="0"/>
              <a:t>Cultural Awareness and More Continuing Ed</a:t>
            </a:r>
          </a:p>
        </p:txBody>
      </p:sp>
      <p:graphicFrame>
        <p:nvGraphicFramePr>
          <p:cNvPr id="5" name="Content Placeholder 2">
            <a:extLst>
              <a:ext uri="{FF2B5EF4-FFF2-40B4-BE49-F238E27FC236}">
                <a16:creationId xmlns:a16="http://schemas.microsoft.com/office/drawing/2014/main" id="{A73D531E-DCBE-40EB-8EEF-7A4DF23E686B}"/>
              </a:ext>
            </a:extLst>
          </p:cNvPr>
          <p:cNvGraphicFramePr>
            <a:graphicFrameLocks noGrp="1"/>
          </p:cNvGraphicFramePr>
          <p:nvPr>
            <p:ph idx="1"/>
            <p:extLst>
              <p:ext uri="{D42A27DB-BD31-4B8C-83A1-F6EECF244321}">
                <p14:modId xmlns:p14="http://schemas.microsoft.com/office/powerpoint/2010/main" val="253270089"/>
              </p:ext>
            </p:extLst>
          </p:nvPr>
        </p:nvGraphicFramePr>
        <p:xfrm>
          <a:off x="838200" y="1600200"/>
          <a:ext cx="10515600" cy="42878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398514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8817" y="2580920"/>
            <a:ext cx="8084496" cy="2027777"/>
          </a:xfrm>
        </p:spPr>
        <p:txBody>
          <a:bodyPr>
            <a:normAutofit fontScale="90000"/>
          </a:bodyPr>
          <a:lstStyle/>
          <a:p>
            <a:r>
              <a:rPr lang="en-US" sz="6400" dirty="0"/>
              <a:t>Community Direction</a:t>
            </a:r>
            <a:br>
              <a:rPr lang="en-US" sz="6400" dirty="0"/>
            </a:br>
            <a:r>
              <a:rPr lang="en-US" sz="6400" dirty="0"/>
              <a:t>For Diabetes Prevention</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43313" y="902532"/>
            <a:ext cx="3748687" cy="5052935"/>
          </a:xfrm>
          <a:prstGeom prst="rect">
            <a:avLst/>
          </a:prstGeom>
        </p:spPr>
      </p:pic>
    </p:spTree>
    <p:extLst>
      <p:ext uri="{BB962C8B-B14F-4D97-AF65-F5344CB8AC3E}">
        <p14:creationId xmlns:p14="http://schemas.microsoft.com/office/powerpoint/2010/main" val="38660516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400" dirty="0"/>
              <a:t>Special Diabetes Program for Indians (SDPI)</a:t>
            </a:r>
          </a:p>
        </p:txBody>
      </p:sp>
      <p:pic>
        <p:nvPicPr>
          <p:cNvPr id="10" name="Picture 9"/>
          <p:cNvPicPr>
            <a:picLocks noChangeAspect="1"/>
          </p:cNvPicPr>
          <p:nvPr/>
        </p:nvPicPr>
        <p:blipFill>
          <a:blip r:embed="rId2"/>
          <a:stretch>
            <a:fillRect/>
          </a:stretch>
        </p:blipFill>
        <p:spPr>
          <a:xfrm>
            <a:off x="743816" y="1956781"/>
            <a:ext cx="11182350" cy="3924300"/>
          </a:xfrm>
          <a:prstGeom prst="rect">
            <a:avLst/>
          </a:prstGeom>
        </p:spPr>
      </p:pic>
    </p:spTree>
    <p:extLst>
      <p:ext uri="{BB962C8B-B14F-4D97-AF65-F5344CB8AC3E}">
        <p14:creationId xmlns:p14="http://schemas.microsoft.com/office/powerpoint/2010/main" val="340167156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ANTHC Orange Presentation">
      <a:dk1>
        <a:srgbClr val="595954"/>
      </a:dk1>
      <a:lt1>
        <a:srgbClr val="FFFFFF"/>
      </a:lt1>
      <a:dk2>
        <a:srgbClr val="DD7E4C"/>
      </a:dk2>
      <a:lt2>
        <a:srgbClr val="FFFFFF"/>
      </a:lt2>
      <a:accent1>
        <a:srgbClr val="F0BC62"/>
      </a:accent1>
      <a:accent2>
        <a:srgbClr val="DD7E4C"/>
      </a:accent2>
      <a:accent3>
        <a:srgbClr val="0089BA"/>
      </a:accent3>
      <a:accent4>
        <a:srgbClr val="595954"/>
      </a:accent4>
      <a:accent5>
        <a:srgbClr val="D8D8D8"/>
      </a:accent5>
      <a:accent6>
        <a:srgbClr val="FFFFFF"/>
      </a:accent6>
      <a:hlink>
        <a:srgbClr val="BEEDFF"/>
      </a:hlink>
      <a:folHlink>
        <a:srgbClr val="0089BA"/>
      </a:folHlink>
    </a:clrScheme>
    <a:fontScheme name="ANTHC Templat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4572588-8160-4F07-B5EA-43F3AE325390}" vid="{5E110950-5EA8-4250-8D26-6CD0B3DC575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2836</TotalTime>
  <Words>1622</Words>
  <Application>Microsoft Office PowerPoint</Application>
  <PresentationFormat>Widescreen</PresentationFormat>
  <Paragraphs>228</Paragraphs>
  <Slides>36</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ＭＳ Ｐゴシック</vt:lpstr>
      <vt:lpstr>Adobe Caslon Pro Bold</vt:lpstr>
      <vt:lpstr>Arial</vt:lpstr>
      <vt:lpstr>Calibri</vt:lpstr>
      <vt:lpstr>MV Boli</vt:lpstr>
      <vt:lpstr>Times New Roman</vt:lpstr>
      <vt:lpstr>Wingdings</vt:lpstr>
      <vt:lpstr>Office Theme</vt:lpstr>
      <vt:lpstr>Indigenous Foods Movement in Alaska: Holistic Approaches for Nutrition &amp; Culture</vt:lpstr>
      <vt:lpstr>PowerPoint Presentation</vt:lpstr>
      <vt:lpstr>Indigenous Foods and Diabetes Prevention</vt:lpstr>
      <vt:lpstr>Significance of Foraging, Harvesting, and Hunting</vt:lpstr>
      <vt:lpstr>Clinical Differences for Urban and Rural Communities </vt:lpstr>
      <vt:lpstr>Clinical Applications for Indigenous Foods</vt:lpstr>
      <vt:lpstr>Cultural Awareness and More Continuing Ed</vt:lpstr>
      <vt:lpstr>Community Direction For Diabetes Prevention</vt:lpstr>
      <vt:lpstr>Special Diabetes Program for Indians (SDPI)</vt:lpstr>
      <vt:lpstr>SDPI Grant Programs</vt:lpstr>
      <vt:lpstr>Foods We Alaskans Enjoy</vt:lpstr>
      <vt:lpstr>Goals</vt:lpstr>
      <vt:lpstr>Format</vt:lpstr>
      <vt:lpstr>People Connections</vt:lpstr>
      <vt:lpstr>Program Connections</vt:lpstr>
      <vt:lpstr>Community Walks</vt:lpstr>
      <vt:lpstr>Cooking Demonstrations</vt:lpstr>
      <vt:lpstr>Growing Food (Microgreens)</vt:lpstr>
      <vt:lpstr>Plant Gathering</vt:lpstr>
      <vt:lpstr>Thanks for all the good work that you do!</vt:lpstr>
      <vt:lpstr>PowerPoint Presentation</vt:lpstr>
      <vt:lpstr>PowerPoint Presentation</vt:lpstr>
      <vt:lpstr>FOOD REGULATIONS</vt:lpstr>
      <vt:lpstr>Alaska State Food Code   &amp;  Municipality of Anchorage</vt:lpstr>
      <vt:lpstr>ANMC Healing Garden  Tyonek Garden   Seeds Of Change Alaska  Alaskan Grown  Pilot Program with APU Farm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CARING DURING COVID 19</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Indigenous Foods Movement in Alaska: Holistic approaches for Nurtition &amp; Culture</dc:title>
  <dc:creator>Amy Foote</dc:creator>
  <cp:lastModifiedBy>Tubon, Ryan G</cp:lastModifiedBy>
  <cp:revision>64</cp:revision>
  <dcterms:created xsi:type="dcterms:W3CDTF">2021-01-26T19:44:26Z</dcterms:created>
  <dcterms:modified xsi:type="dcterms:W3CDTF">2021-06-04T19:52:21Z</dcterms:modified>
</cp:coreProperties>
</file>