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Lst>
  <p:notesMasterIdLst>
    <p:notesMasterId r:id="rId50"/>
  </p:notesMasterIdLst>
  <p:sldIdLst>
    <p:sldId id="268" r:id="rId7"/>
    <p:sldId id="280" r:id="rId8"/>
    <p:sldId id="364" r:id="rId9"/>
    <p:sldId id="411" r:id="rId10"/>
    <p:sldId id="412" r:id="rId11"/>
    <p:sldId id="420" r:id="rId12"/>
    <p:sldId id="413" r:id="rId13"/>
    <p:sldId id="421" r:id="rId14"/>
    <p:sldId id="414" r:id="rId15"/>
    <p:sldId id="422" r:id="rId16"/>
    <p:sldId id="415" r:id="rId17"/>
    <p:sldId id="423" r:id="rId18"/>
    <p:sldId id="416" r:id="rId19"/>
    <p:sldId id="417" r:id="rId20"/>
    <p:sldId id="424" r:id="rId21"/>
    <p:sldId id="418" r:id="rId22"/>
    <p:sldId id="425" r:id="rId23"/>
    <p:sldId id="419" r:id="rId24"/>
    <p:sldId id="426" r:id="rId25"/>
    <p:sldId id="427" r:id="rId26"/>
    <p:sldId id="428" r:id="rId27"/>
    <p:sldId id="429" r:id="rId28"/>
    <p:sldId id="430" r:id="rId29"/>
    <p:sldId id="431" r:id="rId30"/>
    <p:sldId id="432" r:id="rId31"/>
    <p:sldId id="433" r:id="rId32"/>
    <p:sldId id="434" r:id="rId33"/>
    <p:sldId id="435" r:id="rId34"/>
    <p:sldId id="437" r:id="rId35"/>
    <p:sldId id="438" r:id="rId36"/>
    <p:sldId id="439" r:id="rId37"/>
    <p:sldId id="441" r:id="rId38"/>
    <p:sldId id="442" r:id="rId39"/>
    <p:sldId id="443" r:id="rId40"/>
    <p:sldId id="444" r:id="rId41"/>
    <p:sldId id="445" r:id="rId42"/>
    <p:sldId id="362" r:id="rId43"/>
    <p:sldId id="373" r:id="rId44"/>
    <p:sldId id="359" r:id="rId45"/>
    <p:sldId id="281" r:id="rId46"/>
    <p:sldId id="282" r:id="rId47"/>
    <p:sldId id="257" r:id="rId48"/>
    <p:sldId id="25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79C"/>
    <a:srgbClr val="0089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8982" autoAdjust="0"/>
  </p:normalViewPr>
  <p:slideViewPr>
    <p:cSldViewPr snapToGrid="0" snapToObjects="1">
      <p:cViewPr varScale="1">
        <p:scale>
          <a:sx n="87" d="100"/>
          <a:sy n="87" d="100"/>
        </p:scale>
        <p:origin x="5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akadchs\pcdash\Tumor%20Registry\45%20Year%20Report\P65-87%2045%20Year%20Rate%20Comparison%20(AKN%20vs%20USW)%20by%205%20Years.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akaups\users\shnash\Presentations\2015\SEARHC%20Nov\Figures%20for%20Sitka%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kaups\users\shnash\Presentations\2015\SEARHC%20Nov\Figures%20for%20Sitka%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Most Preventable:</a:t>
            </a:r>
          </a:p>
          <a:p>
            <a:pPr>
              <a:defRPr/>
            </a:pPr>
            <a:r>
              <a:rPr lang="en-US"/>
              <a:t>Lung Cancer (Men)</a:t>
            </a:r>
          </a:p>
        </c:rich>
      </c:tx>
      <c:layout>
        <c:manualLayout>
          <c:xMode val="edge"/>
          <c:yMode val="edge"/>
          <c:x val="0.24915411907667301"/>
          <c:y val="3.0279094574010096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Lung Cancer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95-452B-9AB9-8EB43C41D1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95-452B-9AB9-8EB43C41D1D9}"/>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Preventable</c:v>
                </c:pt>
                <c:pt idx="1">
                  <c:v>Non-preventable</c:v>
                </c:pt>
              </c:strCache>
            </c:strRef>
          </c:cat>
          <c:val>
            <c:numRef>
              <c:f>Sheet1!$B$2:$B$3</c:f>
              <c:numCache>
                <c:formatCode>General</c:formatCode>
                <c:ptCount val="2"/>
                <c:pt idx="0">
                  <c:v>78.8</c:v>
                </c:pt>
                <c:pt idx="1">
                  <c:v>11.2</c:v>
                </c:pt>
              </c:numCache>
            </c:numRef>
          </c:val>
          <c:extLst>
            <c:ext xmlns:c16="http://schemas.microsoft.com/office/drawing/2014/chart" uri="{C3380CC4-5D6E-409C-BE32-E72D297353CC}">
              <c16:uniqueId val="{00000000-A9DF-441B-AFEB-01711203C90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Alaska Native</c:v>
                </c:pt>
                <c:pt idx="1">
                  <c:v>Alaskan white</c:v>
                </c:pt>
              </c:strCache>
            </c:strRef>
          </c:cat>
          <c:val>
            <c:numRef>
              <c:f>Sheet1!$B$2:$B$3</c:f>
              <c:numCache>
                <c:formatCode>0%</c:formatCode>
                <c:ptCount val="2"/>
                <c:pt idx="0">
                  <c:v>0.37</c:v>
                </c:pt>
                <c:pt idx="1">
                  <c:v>0.17</c:v>
                </c:pt>
              </c:numCache>
            </c:numRef>
          </c:val>
          <c:extLst>
            <c:ext xmlns:c16="http://schemas.microsoft.com/office/drawing/2014/chart" uri="{C3380CC4-5D6E-409C-BE32-E72D297353CC}">
              <c16:uniqueId val="{00000000-1A61-4461-8EE5-5022820E3736}"/>
            </c:ext>
          </c:extLst>
        </c:ser>
        <c:dLbls>
          <c:dLblPos val="inEnd"/>
          <c:showLegendKey val="0"/>
          <c:showVal val="1"/>
          <c:showCatName val="0"/>
          <c:showSerName val="0"/>
          <c:showPercent val="0"/>
          <c:showBubbleSize val="0"/>
        </c:dLbls>
        <c:gapWidth val="106"/>
        <c:overlap val="-27"/>
        <c:axId val="743046416"/>
        <c:axId val="743039200"/>
      </c:barChart>
      <c:catAx>
        <c:axId val="743046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43039200"/>
        <c:crosses val="autoZero"/>
        <c:auto val="1"/>
        <c:lblAlgn val="ctr"/>
        <c:lblOffset val="100"/>
        <c:noMultiLvlLbl val="0"/>
      </c:catAx>
      <c:valAx>
        <c:axId val="743039200"/>
        <c:scaling>
          <c:orientation val="minMax"/>
        </c:scaling>
        <c:delete val="1"/>
        <c:axPos val="l"/>
        <c:numFmt formatCode="0%" sourceLinked="1"/>
        <c:majorTickMark val="none"/>
        <c:minorTickMark val="none"/>
        <c:tickLblPos val="nextTo"/>
        <c:crossAx val="74304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dirty="0" smtClean="0"/>
              <a:t>Most</a:t>
            </a:r>
            <a:r>
              <a:rPr lang="en-US" baseline="0" dirty="0" smtClean="0"/>
              <a:t> Preventable:</a:t>
            </a:r>
          </a:p>
          <a:p>
            <a:pPr>
              <a:defRPr/>
            </a:pPr>
            <a:r>
              <a:rPr lang="en-US" dirty="0" smtClean="0"/>
              <a:t>Endometrial Cancer</a:t>
            </a:r>
            <a:endParaRPr lang="en-US"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pieChart>
        <c:varyColors val="1"/>
        <c:ser>
          <c:idx val="0"/>
          <c:order val="0"/>
          <c:tx>
            <c:strRef>
              <c:f>Sheet1!$B$1</c:f>
              <c:strCache>
                <c:ptCount val="1"/>
                <c:pt idx="0">
                  <c:v>Lung Cancer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CE-4D3B-B7F1-9CDFA5DACB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CE-4D3B-B7F1-9CDFA5DACBA5}"/>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j-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Preventable</c:v>
                </c:pt>
                <c:pt idx="1">
                  <c:v>Non-preventable</c:v>
                </c:pt>
              </c:strCache>
            </c:strRef>
          </c:cat>
          <c:val>
            <c:numRef>
              <c:f>Sheet1!$B$2:$B$3</c:f>
              <c:numCache>
                <c:formatCode>General</c:formatCode>
                <c:ptCount val="2"/>
                <c:pt idx="0">
                  <c:v>18.100000000000001</c:v>
                </c:pt>
                <c:pt idx="1">
                  <c:v>81.900000000000006</c:v>
                </c:pt>
              </c:numCache>
            </c:numRef>
          </c:val>
          <c:extLst>
            <c:ext xmlns:c16="http://schemas.microsoft.com/office/drawing/2014/chart" uri="{C3380CC4-5D6E-409C-BE32-E72D297353CC}">
              <c16:uniqueId val="{00000000-A9DF-441B-AFEB-01711203C90A}"/>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4203625945021"/>
          <c:y val="8.4730709363389084E-2"/>
          <c:w val="0.80013756115586809"/>
          <c:h val="0.66671171925138717"/>
        </c:manualLayout>
      </c:layout>
      <c:lineChart>
        <c:grouping val="standard"/>
        <c:varyColors val="0"/>
        <c:ser>
          <c:idx val="0"/>
          <c:order val="0"/>
          <c:tx>
            <c:v>AK Native Women</c:v>
          </c:tx>
          <c:spPr>
            <a:ln w="38100">
              <a:solidFill>
                <a:schemeClr val="accent2"/>
              </a:solidFill>
            </a:ln>
          </c:spPr>
          <c:marker>
            <c:symbol val="none"/>
          </c:marker>
          <c:cat>
            <c:strRef>
              <c:f>Sheet1!$Q$1:$Q$9</c:f>
              <c:strCache>
                <c:ptCount val="9"/>
                <c:pt idx="0">
                  <c:v>'69-'73</c:v>
                </c:pt>
                <c:pt idx="1">
                  <c:v>'74-'78</c:v>
                </c:pt>
                <c:pt idx="2">
                  <c:v>'79-'83</c:v>
                </c:pt>
                <c:pt idx="3">
                  <c:v>'84-'88</c:v>
                </c:pt>
                <c:pt idx="4">
                  <c:v>'89-'93</c:v>
                </c:pt>
                <c:pt idx="5">
                  <c:v>'94-'98</c:v>
                </c:pt>
                <c:pt idx="6">
                  <c:v>'99-'03</c:v>
                </c:pt>
                <c:pt idx="7">
                  <c:v>'04-'08</c:v>
                </c:pt>
                <c:pt idx="8">
                  <c:v>'09-'13</c:v>
                </c:pt>
              </c:strCache>
            </c:strRef>
          </c:cat>
          <c:val>
            <c:numRef>
              <c:f>Sheet1!$AG$27:$AO$27</c:f>
              <c:numCache>
                <c:formatCode>General</c:formatCode>
                <c:ptCount val="9"/>
                <c:pt idx="0">
                  <c:v>12.5</c:v>
                </c:pt>
                <c:pt idx="1">
                  <c:v>36.1</c:v>
                </c:pt>
                <c:pt idx="2">
                  <c:v>34.299999999999997</c:v>
                </c:pt>
                <c:pt idx="3">
                  <c:v>18.100000000000001</c:v>
                </c:pt>
                <c:pt idx="4">
                  <c:v>17.5</c:v>
                </c:pt>
                <c:pt idx="5">
                  <c:v>8.4</c:v>
                </c:pt>
                <c:pt idx="6">
                  <c:v>9.5</c:v>
                </c:pt>
                <c:pt idx="7">
                  <c:v>11.4</c:v>
                </c:pt>
                <c:pt idx="8">
                  <c:v>9.8000000000000007</c:v>
                </c:pt>
              </c:numCache>
            </c:numRef>
          </c:val>
          <c:smooth val="0"/>
          <c:extLst>
            <c:ext xmlns:c16="http://schemas.microsoft.com/office/drawing/2014/chart" uri="{C3380CC4-5D6E-409C-BE32-E72D297353CC}">
              <c16:uniqueId val="{00000000-CCA2-476A-884C-D46964ED7537}"/>
            </c:ext>
          </c:extLst>
        </c:ser>
        <c:ser>
          <c:idx val="1"/>
          <c:order val="1"/>
          <c:tx>
            <c:v>US White Women</c:v>
          </c:tx>
          <c:spPr>
            <a:ln w="38100">
              <a:solidFill>
                <a:schemeClr val="tx1"/>
              </a:solidFill>
              <a:prstDash val="dash"/>
            </a:ln>
          </c:spPr>
          <c:marker>
            <c:symbol val="none"/>
          </c:marker>
          <c:dPt>
            <c:idx val="1"/>
            <c:bubble3D val="0"/>
            <c:extLst>
              <c:ext xmlns:c16="http://schemas.microsoft.com/office/drawing/2014/chart" uri="{C3380CC4-5D6E-409C-BE32-E72D297353CC}">
                <c16:uniqueId val="{00000001-CCA2-476A-884C-D46964ED7537}"/>
              </c:ext>
            </c:extLst>
          </c:dPt>
          <c:cat>
            <c:strRef>
              <c:f>Sheet1!$Q$1:$Q$9</c:f>
              <c:strCache>
                <c:ptCount val="9"/>
                <c:pt idx="0">
                  <c:v>'69-'73</c:v>
                </c:pt>
                <c:pt idx="1">
                  <c:v>'74-'78</c:v>
                </c:pt>
                <c:pt idx="2">
                  <c:v>'79-'83</c:v>
                </c:pt>
                <c:pt idx="3">
                  <c:v>'84-'88</c:v>
                </c:pt>
                <c:pt idx="4">
                  <c:v>'89-'93</c:v>
                </c:pt>
                <c:pt idx="5">
                  <c:v>'94-'98</c:v>
                </c:pt>
                <c:pt idx="6">
                  <c:v>'99-'03</c:v>
                </c:pt>
                <c:pt idx="7">
                  <c:v>'04-'08</c:v>
                </c:pt>
                <c:pt idx="8">
                  <c:v>'09-'13</c:v>
                </c:pt>
              </c:strCache>
            </c:strRef>
          </c:cat>
          <c:val>
            <c:numRef>
              <c:f>Sheet1!$AG$77:$AO$77</c:f>
              <c:numCache>
                <c:formatCode>General</c:formatCode>
                <c:ptCount val="9"/>
                <c:pt idx="0">
                  <c:v>15.5</c:v>
                </c:pt>
                <c:pt idx="1">
                  <c:v>12.6</c:v>
                </c:pt>
                <c:pt idx="2">
                  <c:v>10.1</c:v>
                </c:pt>
                <c:pt idx="3">
                  <c:v>9.5</c:v>
                </c:pt>
                <c:pt idx="4">
                  <c:v>9.6</c:v>
                </c:pt>
                <c:pt idx="5">
                  <c:v>8.5</c:v>
                </c:pt>
                <c:pt idx="6">
                  <c:v>7.3</c:v>
                </c:pt>
                <c:pt idx="7">
                  <c:v>6.7</c:v>
                </c:pt>
                <c:pt idx="8">
                  <c:v>6.8</c:v>
                </c:pt>
              </c:numCache>
            </c:numRef>
          </c:val>
          <c:smooth val="0"/>
          <c:extLst>
            <c:ext xmlns:c16="http://schemas.microsoft.com/office/drawing/2014/chart" uri="{C3380CC4-5D6E-409C-BE32-E72D297353CC}">
              <c16:uniqueId val="{00000002-CCA2-476A-884C-D46964ED7537}"/>
            </c:ext>
          </c:extLst>
        </c:ser>
        <c:dLbls>
          <c:showLegendKey val="0"/>
          <c:showVal val="0"/>
          <c:showCatName val="0"/>
          <c:showSerName val="0"/>
          <c:showPercent val="0"/>
          <c:showBubbleSize val="0"/>
        </c:dLbls>
        <c:smooth val="0"/>
        <c:axId val="193950848"/>
        <c:axId val="193952384"/>
      </c:lineChart>
      <c:catAx>
        <c:axId val="193950848"/>
        <c:scaling>
          <c:orientation val="minMax"/>
        </c:scaling>
        <c:delete val="0"/>
        <c:axPos val="b"/>
        <c:numFmt formatCode="General" sourceLinked="1"/>
        <c:majorTickMark val="none"/>
        <c:minorTickMark val="out"/>
        <c:tickLblPos val="nextTo"/>
        <c:crossAx val="193952384"/>
        <c:crosses val="autoZero"/>
        <c:auto val="1"/>
        <c:lblAlgn val="ctr"/>
        <c:lblOffset val="100"/>
        <c:noMultiLvlLbl val="0"/>
      </c:catAx>
      <c:valAx>
        <c:axId val="193952384"/>
        <c:scaling>
          <c:orientation val="minMax"/>
        </c:scaling>
        <c:delete val="0"/>
        <c:axPos val="l"/>
        <c:title>
          <c:tx>
            <c:rich>
              <a:bodyPr/>
              <a:lstStyle/>
              <a:p>
                <a:pPr>
                  <a:defRPr/>
                </a:pPr>
                <a:r>
                  <a:rPr lang="en-US" dirty="0"/>
                  <a:t>Age-Adjusted Incidence Rates per 100,000</a:t>
                </a:r>
              </a:p>
            </c:rich>
          </c:tx>
          <c:layout>
            <c:manualLayout>
              <c:xMode val="edge"/>
              <c:yMode val="edge"/>
              <c:x val="1.1120939921082673E-2"/>
              <c:y val="0.13588478651787975"/>
            </c:manualLayout>
          </c:layout>
          <c:overlay val="0"/>
        </c:title>
        <c:numFmt formatCode="General" sourceLinked="1"/>
        <c:majorTickMark val="out"/>
        <c:minorTickMark val="none"/>
        <c:tickLblPos val="nextTo"/>
        <c:crossAx val="193950848"/>
        <c:crosses val="autoZero"/>
        <c:crossBetween val="between"/>
      </c:valAx>
    </c:plotArea>
    <c:legend>
      <c:legendPos val="b"/>
      <c:overlay val="0"/>
      <c:spPr>
        <a:solidFill>
          <a:sysClr val="window" lastClr="FFFFFF"/>
        </a:solidFill>
        <a:ln>
          <a:noFill/>
        </a:ln>
      </c:sp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74</c:v>
                </c:pt>
              </c:numCache>
            </c:numRef>
          </c:val>
          <c:extLst>
            <c:ext xmlns:c16="http://schemas.microsoft.com/office/drawing/2014/chart" uri="{C3380CC4-5D6E-409C-BE32-E72D297353CC}">
              <c16:uniqueId val="{00000000-C964-4B12-A3E4-626C44325A8F}"/>
            </c:ext>
          </c:extLst>
        </c:ser>
        <c:dLbls>
          <c:showLegendKey val="0"/>
          <c:showVal val="0"/>
          <c:showCatName val="0"/>
          <c:showSerName val="0"/>
          <c:showPercent val="0"/>
          <c:showBubbleSize val="0"/>
        </c:dLbls>
        <c:gapWidth val="63"/>
        <c:overlap val="-27"/>
        <c:axId val="692130488"/>
        <c:axId val="692123928"/>
      </c:barChart>
      <c:catAx>
        <c:axId val="692130488"/>
        <c:scaling>
          <c:orientation val="minMax"/>
        </c:scaling>
        <c:delete val="1"/>
        <c:axPos val="b"/>
        <c:numFmt formatCode="General" sourceLinked="1"/>
        <c:majorTickMark val="none"/>
        <c:minorTickMark val="none"/>
        <c:tickLblPos val="nextTo"/>
        <c:crossAx val="692123928"/>
        <c:crosses val="autoZero"/>
        <c:auto val="1"/>
        <c:lblAlgn val="ctr"/>
        <c:lblOffset val="100"/>
        <c:noMultiLvlLbl val="0"/>
      </c:catAx>
      <c:valAx>
        <c:axId val="692123928"/>
        <c:scaling>
          <c:orientation val="minMax"/>
        </c:scaling>
        <c:delete val="1"/>
        <c:axPos val="l"/>
        <c:numFmt formatCode="General" sourceLinked="1"/>
        <c:majorTickMark val="out"/>
        <c:minorTickMark val="none"/>
        <c:tickLblPos val="nextTo"/>
        <c:crossAx val="692130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Category 3</c:v>
                </c:pt>
              </c:strCache>
            </c:strRef>
          </c:cat>
          <c:val>
            <c:numRef>
              <c:f>Sheet1!$B$4</c:f>
              <c:numCache>
                <c:formatCode>General</c:formatCode>
                <c:ptCount val="1"/>
                <c:pt idx="0">
                  <c:v>81</c:v>
                </c:pt>
              </c:numCache>
            </c:numRef>
          </c:val>
          <c:extLst>
            <c:ext xmlns:c16="http://schemas.microsoft.com/office/drawing/2014/chart" uri="{C3380CC4-5D6E-409C-BE32-E72D297353CC}">
              <c16:uniqueId val="{00000000-C964-4B12-A3E4-626C44325A8F}"/>
            </c:ext>
          </c:extLst>
        </c:ser>
        <c:dLbls>
          <c:showLegendKey val="0"/>
          <c:showVal val="0"/>
          <c:showCatName val="0"/>
          <c:showSerName val="0"/>
          <c:showPercent val="0"/>
          <c:showBubbleSize val="0"/>
        </c:dLbls>
        <c:gapWidth val="63"/>
        <c:overlap val="-27"/>
        <c:axId val="692130488"/>
        <c:axId val="692123928"/>
      </c:barChart>
      <c:catAx>
        <c:axId val="692130488"/>
        <c:scaling>
          <c:orientation val="minMax"/>
        </c:scaling>
        <c:delete val="1"/>
        <c:axPos val="b"/>
        <c:numFmt formatCode="General" sourceLinked="1"/>
        <c:majorTickMark val="none"/>
        <c:minorTickMark val="none"/>
        <c:tickLblPos val="nextTo"/>
        <c:crossAx val="692123928"/>
        <c:crosses val="autoZero"/>
        <c:auto val="1"/>
        <c:lblAlgn val="ctr"/>
        <c:lblOffset val="100"/>
        <c:noMultiLvlLbl val="0"/>
      </c:catAx>
      <c:valAx>
        <c:axId val="692123928"/>
        <c:scaling>
          <c:orientation val="minMax"/>
        </c:scaling>
        <c:delete val="1"/>
        <c:axPos val="l"/>
        <c:numFmt formatCode="General" sourceLinked="1"/>
        <c:majorTickMark val="out"/>
        <c:minorTickMark val="none"/>
        <c:tickLblPos val="nextTo"/>
        <c:crossAx val="692130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Category 2</c:v>
                </c:pt>
              </c:strCache>
            </c:strRef>
          </c:cat>
          <c:val>
            <c:numRef>
              <c:f>Sheet1!$B$3</c:f>
              <c:numCache>
                <c:formatCode>General</c:formatCode>
                <c:ptCount val="1"/>
                <c:pt idx="0">
                  <c:v>58</c:v>
                </c:pt>
              </c:numCache>
            </c:numRef>
          </c:val>
          <c:extLst>
            <c:ext xmlns:c16="http://schemas.microsoft.com/office/drawing/2014/chart" uri="{C3380CC4-5D6E-409C-BE32-E72D297353CC}">
              <c16:uniqueId val="{00000000-C964-4B12-A3E4-626C44325A8F}"/>
            </c:ext>
          </c:extLst>
        </c:ser>
        <c:dLbls>
          <c:showLegendKey val="0"/>
          <c:showVal val="0"/>
          <c:showCatName val="0"/>
          <c:showSerName val="0"/>
          <c:showPercent val="0"/>
          <c:showBubbleSize val="0"/>
        </c:dLbls>
        <c:gapWidth val="63"/>
        <c:overlap val="-27"/>
        <c:axId val="692130488"/>
        <c:axId val="692123928"/>
      </c:barChart>
      <c:catAx>
        <c:axId val="692130488"/>
        <c:scaling>
          <c:orientation val="minMax"/>
        </c:scaling>
        <c:delete val="1"/>
        <c:axPos val="b"/>
        <c:numFmt formatCode="General" sourceLinked="1"/>
        <c:majorTickMark val="none"/>
        <c:minorTickMark val="none"/>
        <c:tickLblPos val="nextTo"/>
        <c:crossAx val="692123928"/>
        <c:crosses val="autoZero"/>
        <c:auto val="1"/>
        <c:lblAlgn val="ctr"/>
        <c:lblOffset val="100"/>
        <c:noMultiLvlLbl val="0"/>
      </c:catAx>
      <c:valAx>
        <c:axId val="692123928"/>
        <c:scaling>
          <c:orientation val="minMax"/>
        </c:scaling>
        <c:delete val="1"/>
        <c:axPos val="l"/>
        <c:numFmt formatCode="General" sourceLinked="1"/>
        <c:majorTickMark val="out"/>
        <c:minorTickMark val="none"/>
        <c:tickLblPos val="nextTo"/>
        <c:crossAx val="692130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7661854768154"/>
          <c:y val="5.1400554097404488E-2"/>
          <c:w val="0.7766782589676291"/>
          <c:h val="0.73780092190610225"/>
        </c:manualLayout>
      </c:layout>
      <c:barChart>
        <c:barDir val="bar"/>
        <c:grouping val="clustered"/>
        <c:varyColors val="0"/>
        <c:ser>
          <c:idx val="0"/>
          <c:order val="0"/>
          <c:invertIfNegative val="0"/>
          <c:dPt>
            <c:idx val="0"/>
            <c:invertIfNegative val="0"/>
            <c:bubble3D val="0"/>
            <c:spPr>
              <a:solidFill>
                <a:schemeClr val="accent1"/>
              </a:solidFill>
            </c:spPr>
            <c:extLst>
              <c:ext xmlns:c16="http://schemas.microsoft.com/office/drawing/2014/chart" uri="{C3380CC4-5D6E-409C-BE32-E72D297353CC}">
                <c16:uniqueId val="{00000001-330C-423D-B679-FFD7D896B545}"/>
              </c:ext>
            </c:extLst>
          </c:dPt>
          <c:dPt>
            <c:idx val="3"/>
            <c:invertIfNegative val="0"/>
            <c:bubble3D val="0"/>
            <c:spPr>
              <a:solidFill>
                <a:schemeClr val="accent2"/>
              </a:solidFill>
            </c:spPr>
            <c:extLst>
              <c:ext xmlns:c16="http://schemas.microsoft.com/office/drawing/2014/chart" uri="{C3380CC4-5D6E-409C-BE32-E72D297353CC}">
                <c16:uniqueId val="{00000002-3E82-49A6-89E5-7E6386145773}"/>
              </c:ext>
            </c:extLst>
          </c:dPt>
          <c:errBars>
            <c:errBarType val="both"/>
            <c:errValType val="cust"/>
            <c:noEndCap val="0"/>
            <c:plus>
              <c:numRef>
                <c:f>'Cancer indicence by race'!$F$3:$F$6</c:f>
                <c:numCache>
                  <c:formatCode>General</c:formatCode>
                  <c:ptCount val="4"/>
                  <c:pt idx="0">
                    <c:v>27.100000000000023</c:v>
                  </c:pt>
                  <c:pt idx="1">
                    <c:v>45.699999999999989</c:v>
                  </c:pt>
                  <c:pt idx="2">
                    <c:v>9</c:v>
                  </c:pt>
                  <c:pt idx="3">
                    <c:v>23.5</c:v>
                  </c:pt>
                </c:numCache>
              </c:numRef>
            </c:plus>
            <c:minus>
              <c:numRef>
                <c:f>'Cancer indicence by race'!$E$3:$E$6</c:f>
                <c:numCache>
                  <c:formatCode>General</c:formatCode>
                  <c:ptCount val="4"/>
                  <c:pt idx="0">
                    <c:v>25.5</c:v>
                  </c:pt>
                  <c:pt idx="1">
                    <c:v>42.399999999999977</c:v>
                  </c:pt>
                  <c:pt idx="2">
                    <c:v>8.8000000000000114</c:v>
                  </c:pt>
                  <c:pt idx="3">
                    <c:v>89.300000000000011</c:v>
                  </c:pt>
                </c:numCache>
              </c:numRef>
            </c:minus>
          </c:errBars>
          <c:cat>
            <c:strRef>
              <c:f>'Cancer indicence by race'!$A$3:$A$6</c:f>
              <c:strCache>
                <c:ptCount val="4"/>
                <c:pt idx="0">
                  <c:v>Asian/Pacific Islander</c:v>
                </c:pt>
                <c:pt idx="1">
                  <c:v>Black</c:v>
                </c:pt>
                <c:pt idx="2">
                  <c:v>White</c:v>
                </c:pt>
                <c:pt idx="3">
                  <c:v>Alaska Native</c:v>
                </c:pt>
              </c:strCache>
            </c:strRef>
          </c:cat>
          <c:val>
            <c:numRef>
              <c:f>'Cancer indicence by race'!$B$3:$B$6</c:f>
              <c:numCache>
                <c:formatCode>General</c:formatCode>
                <c:ptCount val="4"/>
                <c:pt idx="0">
                  <c:v>315.39999999999998</c:v>
                </c:pt>
                <c:pt idx="1">
                  <c:v>382.7</c:v>
                </c:pt>
                <c:pt idx="2">
                  <c:v>420.7</c:v>
                </c:pt>
                <c:pt idx="3">
                  <c:v>508.5</c:v>
                </c:pt>
              </c:numCache>
            </c:numRef>
          </c:val>
          <c:extLst>
            <c:ext xmlns:c16="http://schemas.microsoft.com/office/drawing/2014/chart" uri="{C3380CC4-5D6E-409C-BE32-E72D297353CC}">
              <c16:uniqueId val="{00000002-330C-423D-B679-FFD7D896B545}"/>
            </c:ext>
          </c:extLst>
        </c:ser>
        <c:dLbls>
          <c:showLegendKey val="0"/>
          <c:showVal val="0"/>
          <c:showCatName val="0"/>
          <c:showSerName val="0"/>
          <c:showPercent val="0"/>
          <c:showBubbleSize val="0"/>
        </c:dLbls>
        <c:gapWidth val="75"/>
        <c:axId val="90235264"/>
        <c:axId val="90236800"/>
      </c:barChart>
      <c:catAx>
        <c:axId val="90235264"/>
        <c:scaling>
          <c:orientation val="minMax"/>
        </c:scaling>
        <c:delete val="0"/>
        <c:axPos val="l"/>
        <c:numFmt formatCode="General" sourceLinked="0"/>
        <c:majorTickMark val="out"/>
        <c:minorTickMark val="none"/>
        <c:tickLblPos val="nextTo"/>
        <c:txPr>
          <a:bodyPr/>
          <a:lstStyle/>
          <a:p>
            <a:pPr>
              <a:defRPr sz="2000"/>
            </a:pPr>
            <a:endParaRPr lang="en-US"/>
          </a:p>
        </c:txPr>
        <c:crossAx val="90236800"/>
        <c:crosses val="autoZero"/>
        <c:auto val="1"/>
        <c:lblAlgn val="ctr"/>
        <c:lblOffset val="100"/>
        <c:noMultiLvlLbl val="0"/>
      </c:catAx>
      <c:valAx>
        <c:axId val="90236800"/>
        <c:scaling>
          <c:orientation val="minMax"/>
        </c:scaling>
        <c:delete val="0"/>
        <c:axPos val="b"/>
        <c:title>
          <c:tx>
            <c:rich>
              <a:bodyPr/>
              <a:lstStyle/>
              <a:p>
                <a:pPr>
                  <a:defRPr sz="2000" b="0"/>
                </a:pPr>
                <a:r>
                  <a:rPr lang="en-US" sz="2000" b="0" dirty="0" smtClean="0"/>
                  <a:t>Age-adjusted</a:t>
                </a:r>
                <a:r>
                  <a:rPr lang="en-US" sz="2000" b="0" baseline="0" dirty="0" smtClean="0"/>
                  <a:t> incidence r</a:t>
                </a:r>
                <a:r>
                  <a:rPr lang="en-US" sz="2000" b="0" dirty="0" smtClean="0"/>
                  <a:t>ate, per 100,000</a:t>
                </a:r>
                <a:endParaRPr lang="en-US" sz="2000" b="0" dirty="0"/>
              </a:p>
            </c:rich>
          </c:tx>
          <c:layout>
            <c:manualLayout>
              <c:xMode val="edge"/>
              <c:yMode val="edge"/>
              <c:x val="0.37677704587853461"/>
              <c:y val="0.90674086564595935"/>
            </c:manualLayout>
          </c:layout>
          <c:overlay val="0"/>
        </c:title>
        <c:numFmt formatCode="General" sourceLinked="1"/>
        <c:majorTickMark val="out"/>
        <c:minorTickMark val="none"/>
        <c:tickLblPos val="nextTo"/>
        <c:txPr>
          <a:bodyPr/>
          <a:lstStyle/>
          <a:p>
            <a:pPr>
              <a:defRPr sz="2000"/>
            </a:pPr>
            <a:endParaRPr lang="en-US"/>
          </a:p>
        </c:txPr>
        <c:crossAx val="9023526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7661854768154"/>
          <c:y val="5.1400554097404488E-2"/>
          <c:w val="0.7766782589676291"/>
          <c:h val="0.73738191555454058"/>
        </c:manualLayout>
      </c:layout>
      <c:barChart>
        <c:barDir val="bar"/>
        <c:grouping val="clustered"/>
        <c:varyColors val="0"/>
        <c:ser>
          <c:idx val="0"/>
          <c:order val="0"/>
          <c:invertIfNegative val="0"/>
          <c:dPt>
            <c:idx val="0"/>
            <c:invertIfNegative val="0"/>
            <c:bubble3D val="0"/>
            <c:spPr>
              <a:solidFill>
                <a:schemeClr val="accent1"/>
              </a:solidFill>
            </c:spPr>
            <c:extLst>
              <c:ext xmlns:c16="http://schemas.microsoft.com/office/drawing/2014/chart" uri="{C3380CC4-5D6E-409C-BE32-E72D297353CC}">
                <c16:uniqueId val="{00000001-5E74-43CF-B9F1-43D7098D2F71}"/>
              </c:ext>
            </c:extLst>
          </c:dPt>
          <c:dPt>
            <c:idx val="3"/>
            <c:invertIfNegative val="0"/>
            <c:bubble3D val="0"/>
            <c:spPr>
              <a:solidFill>
                <a:schemeClr val="accent2"/>
              </a:solidFill>
            </c:spPr>
            <c:extLst>
              <c:ext xmlns:c16="http://schemas.microsoft.com/office/drawing/2014/chart" uri="{C3380CC4-5D6E-409C-BE32-E72D297353CC}">
                <c16:uniqueId val="{00000002-5894-4D65-9E38-2D417E18FDA8}"/>
              </c:ext>
            </c:extLst>
          </c:dPt>
          <c:errBars>
            <c:errBarType val="both"/>
            <c:errValType val="cust"/>
            <c:noEndCap val="0"/>
            <c:plus>
              <c:numRef>
                <c:f>'Cancer indicence by race'!$F$3:$F$6</c:f>
                <c:numCache>
                  <c:formatCode>General</c:formatCode>
                  <c:ptCount val="4"/>
                  <c:pt idx="0">
                    <c:v>27.100000000000023</c:v>
                  </c:pt>
                  <c:pt idx="1">
                    <c:v>45.699999999999989</c:v>
                  </c:pt>
                  <c:pt idx="2">
                    <c:v>9</c:v>
                  </c:pt>
                  <c:pt idx="3">
                    <c:v>23.5</c:v>
                  </c:pt>
                </c:numCache>
              </c:numRef>
            </c:plus>
            <c:minus>
              <c:numRef>
                <c:f>'Cancer indicence by race'!$E$3:$E$6</c:f>
                <c:numCache>
                  <c:formatCode>General</c:formatCode>
                  <c:ptCount val="4"/>
                  <c:pt idx="0">
                    <c:v>25.5</c:v>
                  </c:pt>
                  <c:pt idx="1">
                    <c:v>42.399999999999977</c:v>
                  </c:pt>
                  <c:pt idx="2">
                    <c:v>8.8000000000000114</c:v>
                  </c:pt>
                  <c:pt idx="3">
                    <c:v>89.300000000000011</c:v>
                  </c:pt>
                </c:numCache>
              </c:numRef>
            </c:minus>
          </c:errBars>
          <c:cat>
            <c:strRef>
              <c:f>'Cancer indicence by race'!$A$22:$A$25</c:f>
              <c:strCache>
                <c:ptCount val="4"/>
                <c:pt idx="0">
                  <c:v>Asian/Pacific Islander</c:v>
                </c:pt>
                <c:pt idx="1">
                  <c:v>White</c:v>
                </c:pt>
                <c:pt idx="2">
                  <c:v>Black</c:v>
                </c:pt>
                <c:pt idx="3">
                  <c:v>Alaska Native</c:v>
                </c:pt>
              </c:strCache>
            </c:strRef>
          </c:cat>
          <c:val>
            <c:numRef>
              <c:f>'Cancer indicence by race'!$B$22:$B$25</c:f>
              <c:numCache>
                <c:formatCode>General</c:formatCode>
                <c:ptCount val="4"/>
                <c:pt idx="0">
                  <c:v>116.2</c:v>
                </c:pt>
                <c:pt idx="1">
                  <c:v>166.3</c:v>
                </c:pt>
                <c:pt idx="2">
                  <c:v>179.1</c:v>
                </c:pt>
                <c:pt idx="3">
                  <c:v>242.5</c:v>
                </c:pt>
              </c:numCache>
            </c:numRef>
          </c:val>
          <c:extLst>
            <c:ext xmlns:c16="http://schemas.microsoft.com/office/drawing/2014/chart" uri="{C3380CC4-5D6E-409C-BE32-E72D297353CC}">
              <c16:uniqueId val="{00000002-5E74-43CF-B9F1-43D7098D2F71}"/>
            </c:ext>
          </c:extLst>
        </c:ser>
        <c:dLbls>
          <c:showLegendKey val="0"/>
          <c:showVal val="0"/>
          <c:showCatName val="0"/>
          <c:showSerName val="0"/>
          <c:showPercent val="0"/>
          <c:showBubbleSize val="0"/>
        </c:dLbls>
        <c:gapWidth val="150"/>
        <c:axId val="90254720"/>
        <c:axId val="90276992"/>
      </c:barChart>
      <c:catAx>
        <c:axId val="90254720"/>
        <c:scaling>
          <c:orientation val="minMax"/>
        </c:scaling>
        <c:delete val="0"/>
        <c:axPos val="l"/>
        <c:numFmt formatCode="General" sourceLinked="0"/>
        <c:majorTickMark val="out"/>
        <c:minorTickMark val="none"/>
        <c:tickLblPos val="nextTo"/>
        <c:txPr>
          <a:bodyPr/>
          <a:lstStyle/>
          <a:p>
            <a:pPr>
              <a:defRPr sz="2000"/>
            </a:pPr>
            <a:endParaRPr lang="en-US"/>
          </a:p>
        </c:txPr>
        <c:crossAx val="90276992"/>
        <c:crosses val="autoZero"/>
        <c:auto val="1"/>
        <c:lblAlgn val="ctr"/>
        <c:lblOffset val="100"/>
        <c:noMultiLvlLbl val="0"/>
      </c:catAx>
      <c:valAx>
        <c:axId val="90276992"/>
        <c:scaling>
          <c:orientation val="minMax"/>
        </c:scaling>
        <c:delete val="0"/>
        <c:axPos val="b"/>
        <c:title>
          <c:tx>
            <c:rich>
              <a:bodyPr/>
              <a:lstStyle/>
              <a:p>
                <a:pPr>
                  <a:defRPr sz="2000"/>
                </a:pPr>
                <a:r>
                  <a:rPr lang="en-US" sz="2000" dirty="0" smtClean="0"/>
                  <a:t>Age-adjusted mortality, per 100,000 population</a:t>
                </a:r>
                <a:endParaRPr lang="en-US" sz="2000" dirty="0"/>
              </a:p>
            </c:rich>
          </c:tx>
          <c:layout>
            <c:manualLayout>
              <c:xMode val="edge"/>
              <c:yMode val="edge"/>
              <c:x val="0.29429724898178211"/>
              <c:y val="0.90289613556166992"/>
            </c:manualLayout>
          </c:layout>
          <c:overlay val="0"/>
        </c:title>
        <c:numFmt formatCode="General" sourceLinked="1"/>
        <c:majorTickMark val="out"/>
        <c:minorTickMark val="none"/>
        <c:tickLblPos val="nextTo"/>
        <c:txPr>
          <a:bodyPr/>
          <a:lstStyle/>
          <a:p>
            <a:pPr>
              <a:defRPr sz="2000"/>
            </a:pPr>
            <a:endParaRPr lang="en-US"/>
          </a:p>
        </c:txPr>
        <c:crossAx val="9025472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78451-91D4-494B-B665-A5BCCC5883B3}" type="datetimeFigureOut">
              <a:rPr lang="en-US" smtClean="0"/>
              <a:t>4/26/2021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4F8A1-0738-0A4C-98E1-D90F3F292E93}" type="slidenum">
              <a:rPr lang="en-US" smtClean="0"/>
              <a:t>‹#›</a:t>
            </a:fld>
            <a:endParaRPr lang="en-US"/>
          </a:p>
        </p:txBody>
      </p:sp>
    </p:spTree>
    <p:extLst>
      <p:ext uri="{BB962C8B-B14F-4D97-AF65-F5344CB8AC3E}">
        <p14:creationId xmlns:p14="http://schemas.microsoft.com/office/powerpoint/2010/main" val="29538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1</a:t>
            </a:fld>
            <a:endParaRPr lang="en-US"/>
          </a:p>
        </p:txBody>
      </p:sp>
    </p:spTree>
    <p:extLst>
      <p:ext uri="{BB962C8B-B14F-4D97-AF65-F5344CB8AC3E}">
        <p14:creationId xmlns:p14="http://schemas.microsoft.com/office/powerpoint/2010/main" val="81857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give site-specific information for each region</a:t>
            </a:r>
            <a:r>
              <a:rPr lang="en-US" baseline="0" dirty="0" smtClean="0"/>
              <a:t> so you can see a little bit more detail on the leading cancers. </a:t>
            </a:r>
            <a:endParaRPr lang="en-US" dirty="0" smtClean="0"/>
          </a:p>
          <a:p>
            <a:endParaRPr lang="en-US" dirty="0" smtClean="0"/>
          </a:p>
          <a:p>
            <a:r>
              <a:rPr lang="en-US" dirty="0" smtClean="0"/>
              <a:t>I also</a:t>
            </a:r>
            <a:r>
              <a:rPr lang="en-US" baseline="0" dirty="0" smtClean="0"/>
              <a:t> want to extend the offer that if there is ever any specific questions that you have, or any specific data service that you need, please do not hesitate to reach out to us at antr@anthc.org. [Give some examples of what this has looked like in the past]</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20</a:t>
            </a:fld>
            <a:endParaRPr lang="en-US"/>
          </a:p>
        </p:txBody>
      </p:sp>
    </p:spTree>
    <p:extLst>
      <p:ext uri="{BB962C8B-B14F-4D97-AF65-F5344CB8AC3E}">
        <p14:creationId xmlns:p14="http://schemas.microsoft.com/office/powerpoint/2010/main" val="12708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I’d like to tell you about a study that we published looking at population attributable risk. PAR is t</a:t>
            </a:r>
            <a:r>
              <a:rPr lang="en-US" sz="800" kern="1200" dirty="0" smtClean="0">
                <a:solidFill>
                  <a:schemeClr val="tx1"/>
                </a:solidFill>
                <a:latin typeface="+mn-lt"/>
                <a:ea typeface="+mn-ea"/>
                <a:cs typeface="+mn-cs"/>
              </a:rPr>
              <a:t>he proportion of cancers that could potentially be prevented in a population, IF exposure to the risk factor could be eliminated. PAR</a:t>
            </a:r>
            <a:r>
              <a:rPr lang="en-US" sz="800" kern="1200" baseline="0" dirty="0" smtClean="0">
                <a:solidFill>
                  <a:schemeClr val="tx1"/>
                </a:solidFill>
                <a:latin typeface="+mn-lt"/>
                <a:ea typeface="+mn-ea"/>
                <a:cs typeface="+mn-cs"/>
              </a:rPr>
              <a:t> may overestimate the proportion, as it d</a:t>
            </a:r>
            <a:r>
              <a:rPr lang="en-US" sz="800" kern="1200" dirty="0" smtClean="0">
                <a:solidFill>
                  <a:schemeClr val="tx1"/>
                </a:solidFill>
                <a:latin typeface="+mn-lt"/>
                <a:ea typeface="+mn-ea"/>
                <a:cs typeface="+mn-cs"/>
              </a:rPr>
              <a:t>oes not account for interactions between the risk factors. We also did not have AK-specific risk estimates</a:t>
            </a:r>
            <a:r>
              <a:rPr lang="en-US" sz="800" kern="1200" baseline="0" dirty="0" smtClean="0">
                <a:solidFill>
                  <a:schemeClr val="tx1"/>
                </a:solidFill>
                <a:latin typeface="+mn-lt"/>
                <a:ea typeface="+mn-ea"/>
                <a:cs typeface="+mn-cs"/>
              </a:rPr>
              <a:t> to calculate the PAR, so there might be a little wiggle room there if the relative risk for the cancer is different among AN people than among the general US population (upon whom the majority of the etiologic studies are conducted). </a:t>
            </a:r>
            <a:endParaRPr lang="en-US" sz="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23</a:t>
            </a:fld>
            <a:endParaRPr lang="en-US"/>
          </a:p>
        </p:txBody>
      </p:sp>
    </p:spTree>
    <p:extLst>
      <p:ext uri="{BB962C8B-B14F-4D97-AF65-F5344CB8AC3E}">
        <p14:creationId xmlns:p14="http://schemas.microsoft.com/office/powerpoint/2010/main" val="357793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I’d like to tell you about a study that we published looking at population attributable risk. PAR is t</a:t>
            </a:r>
            <a:r>
              <a:rPr lang="en-US" sz="800" kern="1200" dirty="0" smtClean="0">
                <a:solidFill>
                  <a:schemeClr val="tx1"/>
                </a:solidFill>
                <a:latin typeface="+mn-lt"/>
                <a:ea typeface="+mn-ea"/>
                <a:cs typeface="+mn-cs"/>
              </a:rPr>
              <a:t>he proportion of cancers that could potentially be prevented in a population, IF exposure to the risk factor could be eliminated. PAR</a:t>
            </a:r>
            <a:r>
              <a:rPr lang="en-US" sz="800" kern="1200" baseline="0" dirty="0" smtClean="0">
                <a:solidFill>
                  <a:schemeClr val="tx1"/>
                </a:solidFill>
                <a:latin typeface="+mn-lt"/>
                <a:ea typeface="+mn-ea"/>
                <a:cs typeface="+mn-cs"/>
              </a:rPr>
              <a:t> may overestimate the proportion, as it d</a:t>
            </a:r>
            <a:r>
              <a:rPr lang="en-US" sz="800" kern="1200" dirty="0" smtClean="0">
                <a:solidFill>
                  <a:schemeClr val="tx1"/>
                </a:solidFill>
                <a:latin typeface="+mn-lt"/>
                <a:ea typeface="+mn-ea"/>
                <a:cs typeface="+mn-cs"/>
              </a:rPr>
              <a:t>oes not account for interactions between the risk factors. We also did not have AK-specific risk estimates</a:t>
            </a:r>
            <a:r>
              <a:rPr lang="en-US" sz="800" kern="1200" baseline="0" dirty="0" smtClean="0">
                <a:solidFill>
                  <a:schemeClr val="tx1"/>
                </a:solidFill>
                <a:latin typeface="+mn-lt"/>
                <a:ea typeface="+mn-ea"/>
                <a:cs typeface="+mn-cs"/>
              </a:rPr>
              <a:t> to calculate the PAR, so there might be a little wiggle room there if the relative risk for the cancer is different among AN people than among the general US population (upon whom the majority of the etiologic studies are conducted). </a:t>
            </a:r>
            <a:endParaRPr lang="en-US" sz="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24</a:t>
            </a:fld>
            <a:endParaRPr lang="en-US"/>
          </a:p>
        </p:txBody>
      </p:sp>
    </p:spTree>
    <p:extLst>
      <p:ext uri="{BB962C8B-B14F-4D97-AF65-F5344CB8AC3E}">
        <p14:creationId xmlns:p14="http://schemas.microsoft.com/office/powerpoint/2010/main" val="334004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was the leading modifiable risk factor</a:t>
            </a:r>
            <a:r>
              <a:rPr lang="en-US" baseline="0" dirty="0" smtClean="0"/>
              <a:t>. Tobacco has been show to cause 13 different cancers, with evidence developing for additional cancer sites.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25</a:t>
            </a:fld>
            <a:endParaRPr lang="en-US"/>
          </a:p>
        </p:txBody>
      </p:sp>
    </p:spTree>
    <p:extLst>
      <p:ext uri="{BB962C8B-B14F-4D97-AF65-F5344CB8AC3E}">
        <p14:creationId xmlns:p14="http://schemas.microsoft.com/office/powerpoint/2010/main" val="256690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13 cancers known to cause smoking, we</a:t>
            </a:r>
            <a:r>
              <a:rPr lang="en-US" baseline="0" dirty="0" smtClean="0"/>
              <a:t> estimated that over a ten year period, we could potentially prevent 459 cases of cancer among men, and 316 cases of cancer among women. That’s a total of 775 cancers in ten years. To put that in perspective, we record somewhere between 450-500 cases of cancer a year among Alaska Native people. So, over a ten year period, we could prevent between 1.2 and 2 years worth of cases if all AN people were to be smoke free.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26</a:t>
            </a:fld>
            <a:endParaRPr lang="en-US"/>
          </a:p>
        </p:txBody>
      </p:sp>
    </p:spTree>
    <p:extLst>
      <p:ext uri="{BB962C8B-B14F-4D97-AF65-F5344CB8AC3E}">
        <p14:creationId xmlns:p14="http://schemas.microsoft.com/office/powerpoint/2010/main" val="1666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we know this is not the case. Smoking prevalence is over twice as high among AN people than it is among AK whites. The rate is similar among AK whites to the national average. AN people also have one of the highest smoking </a:t>
            </a:r>
            <a:r>
              <a:rPr lang="en-US" baseline="0" dirty="0" err="1" smtClean="0"/>
              <a:t>prevalences</a:t>
            </a:r>
            <a:r>
              <a:rPr lang="en-US" baseline="0" dirty="0" smtClean="0"/>
              <a:t> across indigenous peoples throughout the US, as well as high smokeless tobacco use. </a:t>
            </a:r>
          </a:p>
          <a:p>
            <a:endParaRPr lang="en-US" baseline="0" dirty="0" smtClean="0"/>
          </a:p>
          <a:p>
            <a:r>
              <a:rPr lang="en-US" baseline="0" dirty="0" smtClean="0"/>
              <a:t>Smoking prevalence is 38% in the northwest arctic region</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27</a:t>
            </a:fld>
            <a:endParaRPr lang="en-US"/>
          </a:p>
        </p:txBody>
      </p:sp>
    </p:spTree>
    <p:extLst>
      <p:ext uri="{BB962C8B-B14F-4D97-AF65-F5344CB8AC3E}">
        <p14:creationId xmlns:p14="http://schemas.microsoft.com/office/powerpoint/2010/main" val="73413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to take more of a strengths-based</a:t>
            </a:r>
            <a:r>
              <a:rPr lang="en-US" baseline="0" dirty="0" smtClean="0"/>
              <a:t> approach; that means that over 60% of AN people are smoke free. Furthermore, 56% of Alaska Native people reported that they had tried to quit during the last year. As clinicians and public health practitioners, we can be assisting in this effort by making sure that AN people who use tobacco have the resources that they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28</a:t>
            </a:fld>
            <a:endParaRPr lang="en-US"/>
          </a:p>
        </p:txBody>
      </p:sp>
    </p:spTree>
    <p:extLst>
      <p:ext uri="{BB962C8B-B14F-4D97-AF65-F5344CB8AC3E}">
        <p14:creationId xmlns:p14="http://schemas.microsoft.com/office/powerpoint/2010/main" val="102844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found</a:t>
            </a:r>
            <a:r>
              <a:rPr lang="en-US" baseline="0" dirty="0" smtClean="0"/>
              <a:t> that a substantial proportion of cancers could be prevented by promoting physical activity.  Epidemiologists have been learning more and more about the importance of physical activity in prevention of a variety of different diseases, as well as the harmful effects of being sedentary. Physical activity has been causally linked to five different cancers among women, and three different cancers among men. The largest prevention potential was observed  majority of endometrial cancers could be prevented by engaging in physical activity. Similarly, endometrial cancer was also the cancer site that stood to see the greatest reduction in cases by reducing obesity, up to 60%. Obesity has been shown to increase the risk of ten cancers among men, and eleven cancers among women. </a:t>
            </a:r>
          </a:p>
        </p:txBody>
      </p:sp>
      <p:sp>
        <p:nvSpPr>
          <p:cNvPr id="4" name="Slide Number Placeholder 3"/>
          <p:cNvSpPr>
            <a:spLocks noGrp="1"/>
          </p:cNvSpPr>
          <p:nvPr>
            <p:ph type="sldNum" sz="quarter" idx="10"/>
          </p:nvPr>
        </p:nvSpPr>
        <p:spPr/>
        <p:txBody>
          <a:bodyPr/>
          <a:lstStyle/>
          <a:p>
            <a:fld id="{C4C4F8A1-0738-0A4C-98E1-D90F3F292E93}" type="slidenum">
              <a:rPr lang="en-US" smtClean="0"/>
              <a:t>29</a:t>
            </a:fld>
            <a:endParaRPr lang="en-US"/>
          </a:p>
        </p:txBody>
      </p:sp>
    </p:spTree>
    <p:extLst>
      <p:ext uri="{BB962C8B-B14F-4D97-AF65-F5344CB8AC3E}">
        <p14:creationId xmlns:p14="http://schemas.microsoft.com/office/powerpoint/2010/main" val="402973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Physical inactivity has been causally linked to five different cancers among women, and three different cancers among men. We estimated that approximately 402 cancers could potentially be prevented in a ten year period if all AN people were engaging in guideline adherent physical activity. CDC guidelines recommend 150 minutes MVPA per week for adults.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30</a:t>
            </a:fld>
            <a:endParaRPr lang="en-US"/>
          </a:p>
        </p:txBody>
      </p:sp>
    </p:spTree>
    <p:extLst>
      <p:ext uri="{BB962C8B-B14F-4D97-AF65-F5344CB8AC3E}">
        <p14:creationId xmlns:p14="http://schemas.microsoft.com/office/powerpoint/2010/main" val="272969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physical</a:t>
            </a:r>
            <a:r>
              <a:rPr lang="en-US" baseline="0" dirty="0" smtClean="0"/>
              <a:t> activity and obesity-related statistics among AN people look like? Regarding physical activity: </a:t>
            </a:r>
            <a:r>
              <a:rPr lang="en-US" dirty="0" smtClean="0"/>
              <a:t>Over 70% of AN people reported engaging in leisure time activity, and</a:t>
            </a:r>
            <a:r>
              <a:rPr lang="en-US" baseline="0" dirty="0" smtClean="0"/>
              <a:t> 48% of AN people report meeting the physical activity guidelines.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31</a:t>
            </a:fld>
            <a:endParaRPr lang="en-US"/>
          </a:p>
        </p:txBody>
      </p:sp>
    </p:spTree>
    <p:extLst>
      <p:ext uri="{BB962C8B-B14F-4D97-AF65-F5344CB8AC3E}">
        <p14:creationId xmlns:p14="http://schemas.microsoft.com/office/powerpoint/2010/main" val="29638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ANTR has been collecting cancer information for AN people going back to 1969, and every five years</a:t>
            </a:r>
            <a:r>
              <a:rPr lang="en-US" baseline="0" dirty="0" smtClean="0"/>
              <a:t> we put out a report on this information.  We recently released the fifty year report, which is notable for several reasons: </a:t>
            </a:r>
          </a:p>
          <a:p>
            <a:pPr marL="228600" indent="-228600">
              <a:buAutoNum type="arabicPeriod"/>
            </a:pPr>
            <a:r>
              <a:rPr lang="en-US" baseline="0" dirty="0" smtClean="0"/>
              <a:t>Very few registries have this long history of surveillance.  There are only a handful of registries nationwide that can share 50 years of data, so this is a rare resource that supports us in improving AN health. </a:t>
            </a:r>
          </a:p>
          <a:p>
            <a:pPr marL="228600" indent="-228600">
              <a:buAutoNum type="arabicPeriod"/>
            </a:pPr>
            <a:r>
              <a:rPr lang="en-US" baseline="0" dirty="0" smtClean="0"/>
              <a:t>This long history of surveillance means that we have a unique opportunity to see how the numbers are changing over time, and to evaluate how the programs, policies, and research that we are supporting within the Alaska Tribal Health System is impacting the cancer rates.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4</a:t>
            </a:fld>
            <a:endParaRPr lang="en-US"/>
          </a:p>
        </p:txBody>
      </p:sp>
    </p:spTree>
    <p:extLst>
      <p:ext uri="{BB962C8B-B14F-4D97-AF65-F5344CB8AC3E}">
        <p14:creationId xmlns:p14="http://schemas.microsoft.com/office/powerpoint/2010/main" val="4027168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can’t talk about cancer prevention without talking</a:t>
            </a:r>
            <a:r>
              <a:rPr lang="en-US" baseline="0" dirty="0" smtClean="0"/>
              <a:t> about cancer screening.  Cancer screening is one of the easiest ways to prevent certain cancers, but also to detect cancers early while they’re easy to treat, with lower impact on quality of life. There are several cancers that are </a:t>
            </a:r>
            <a:r>
              <a:rPr lang="en-US" baseline="0" dirty="0" err="1" smtClean="0"/>
              <a:t>screenable</a:t>
            </a:r>
            <a:r>
              <a:rPr lang="en-US" baseline="0" dirty="0" smtClean="0"/>
              <a:t>, including cervical cancer, female breast cancer, and colorectal cancer.  And we’re just now seeing the adoption of lung cancer screening with </a:t>
            </a:r>
            <a:r>
              <a:rPr lang="en-US" baseline="0" dirty="0" err="1" smtClean="0"/>
              <a:t>ldCT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32</a:t>
            </a:fld>
            <a:endParaRPr lang="en-US"/>
          </a:p>
        </p:txBody>
      </p:sp>
    </p:spTree>
    <p:extLst>
      <p:ext uri="{BB962C8B-B14F-4D97-AF65-F5344CB8AC3E}">
        <p14:creationId xmlns:p14="http://schemas.microsoft.com/office/powerpoint/2010/main" val="229968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70DE4-9479-4174-95CA-29D710F5ABAD}" type="slidenum">
              <a:rPr lang="en-US" smtClean="0"/>
              <a:t>33</a:t>
            </a:fld>
            <a:endParaRPr lang="en-US"/>
          </a:p>
        </p:txBody>
      </p:sp>
    </p:spTree>
    <p:extLst>
      <p:ext uri="{BB962C8B-B14F-4D97-AF65-F5344CB8AC3E}">
        <p14:creationId xmlns:p14="http://schemas.microsoft.com/office/powerpoint/2010/main" val="84460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NWA region has the highest prevalence of up to date on CRC screening of all THRs</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36</a:t>
            </a:fld>
            <a:endParaRPr lang="en-US"/>
          </a:p>
        </p:txBody>
      </p:sp>
    </p:spTree>
    <p:extLst>
      <p:ext uri="{BB962C8B-B14F-4D97-AF65-F5344CB8AC3E}">
        <p14:creationId xmlns:p14="http://schemas.microsoft.com/office/powerpoint/2010/main" val="122241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 also has a brand new look, and we’ve worked hard to make sure that the data are as accessibly</a:t>
            </a:r>
            <a:r>
              <a:rPr lang="en-US" baseline="0" dirty="0" smtClean="0"/>
              <a:t> presented as possible.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5</a:t>
            </a:fld>
            <a:endParaRPr lang="en-US"/>
          </a:p>
        </p:txBody>
      </p:sp>
    </p:spTree>
    <p:extLst>
      <p:ext uri="{BB962C8B-B14F-4D97-AF65-F5344CB8AC3E}">
        <p14:creationId xmlns:p14="http://schemas.microsoft.com/office/powerpoint/2010/main" val="381042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 cancers: </a:t>
            </a:r>
          </a:p>
          <a:p>
            <a:endParaRPr lang="en-US" dirty="0" smtClean="0"/>
          </a:p>
          <a:p>
            <a:r>
              <a:rPr lang="en-US" dirty="0" smtClean="0"/>
              <a:t>This figure shows the top ten leading cancers among Alaska Native men and women, compared to US whites in the lighter blue.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leading cancers have not changed between this report and the last. From 2014–2018, the most commonly diagnosed cancers were female breast (340 cases, 14% of all cancers), colorectal (405 cases, 17% of all cancers), lung and bronchus (373 cases, 16% of all cancers), prostate (126 cases, 5% of all cancers), and kidney and renal pelvis (150 cases, 6% of all cancers). This pattern is identical to the previous five-year period (2009–2013) as well as the fifty-year period 1969–2018.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the things that remains a key takeaway from this report is that the leading cancers are both </a:t>
            </a:r>
            <a:r>
              <a:rPr lang="en-US" sz="1200" b="0" i="0" u="none" strike="noStrike" kern="1200" baseline="0" dirty="0" err="1" smtClean="0">
                <a:solidFill>
                  <a:schemeClr val="tx1"/>
                </a:solidFill>
                <a:latin typeface="+mn-lt"/>
                <a:ea typeface="+mn-ea"/>
                <a:cs typeface="+mn-cs"/>
              </a:rPr>
              <a:t>screenable</a:t>
            </a:r>
            <a:r>
              <a:rPr lang="en-US" sz="1200" b="0" i="0" u="none" strike="noStrike" kern="1200" baseline="0" dirty="0" smtClean="0">
                <a:solidFill>
                  <a:schemeClr val="tx1"/>
                </a:solidFill>
                <a:latin typeface="+mn-lt"/>
                <a:ea typeface="+mn-ea"/>
                <a:cs typeface="+mn-cs"/>
              </a:rPr>
              <a:t>, and also somewhat preventable via lifestyle and behavior modifications.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7</a:t>
            </a:fld>
            <a:endParaRPr lang="en-US"/>
          </a:p>
        </p:txBody>
      </p:sp>
    </p:spTree>
    <p:extLst>
      <p:ext uri="{BB962C8B-B14F-4D97-AF65-F5344CB8AC3E}">
        <p14:creationId xmlns:p14="http://schemas.microsoft.com/office/powerpoint/2010/main" val="91996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trends: </a:t>
            </a:r>
          </a:p>
          <a:p>
            <a:endParaRPr lang="en-US" dirty="0" smtClean="0"/>
          </a:p>
          <a:p>
            <a:r>
              <a:rPr lang="en-US" sz="1200" b="0" i="0" u="none" strike="noStrike" kern="1200" baseline="0" dirty="0" smtClean="0">
                <a:solidFill>
                  <a:schemeClr val="tx1"/>
                </a:solidFill>
                <a:latin typeface="+mn-lt"/>
                <a:ea typeface="+mn-ea"/>
                <a:cs typeface="+mn-cs"/>
              </a:rPr>
              <a:t>During the five-year period 2014–2018, there were 2,401 cases of invasive cancer diagnosed among AN people, which was an increase compared to the 2,123 diagnosed during the previous five-year period 2009–2013. However, this actually represents a slight decrease in rate. This figure is showing you the trends in incidence rates for all cancers. Again, AN people are in the darker blue, and we’re comparing them here to USW in the light blue. [Explain graph]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also wanted to note that we present in the report similar trends figures for the ten leading cancers that we saw on the previous slide, as well as for men and women separately. </a:t>
            </a:r>
          </a:p>
          <a:p>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9</a:t>
            </a:fld>
            <a:endParaRPr lang="en-US"/>
          </a:p>
        </p:txBody>
      </p:sp>
    </p:spTree>
    <p:extLst>
      <p:ext uri="{BB962C8B-B14F-4D97-AF65-F5344CB8AC3E}">
        <p14:creationId xmlns:p14="http://schemas.microsoft.com/office/powerpoint/2010/main" val="37310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highlight colorectal and lung cancer by stage at diagnosis,</a:t>
            </a:r>
            <a:r>
              <a:rPr lang="en-US" baseline="0" dirty="0" smtClean="0"/>
              <a:t> because these are leading cancers for which a larger proportion are diagnosed at regional or late stage.  For reference, over 90-95% of breast and prostate cancers are diagnosed at early stage, which is typically when cancer treatment has a greater chance of success, with lower impact on quality of life. </a:t>
            </a:r>
          </a:p>
          <a:p>
            <a:endParaRPr lang="en-US" baseline="0" dirty="0" smtClean="0"/>
          </a:p>
          <a:p>
            <a:r>
              <a:rPr lang="en-US" baseline="0" dirty="0" smtClean="0"/>
              <a:t>In contrast, you can see only about 30% of CRC are diagnosed at early stage.  About 2/3 of AN people report being up to date on CRC screening, but with almost 2/3 cancer being diagnosed at regional or distant stage, this still means lots of opportunity to find those cancers earlier through screening. </a:t>
            </a:r>
          </a:p>
          <a:p>
            <a:endParaRPr lang="en-US" baseline="0" dirty="0" smtClean="0"/>
          </a:p>
          <a:p>
            <a:r>
              <a:rPr lang="en-US" baseline="0" dirty="0" smtClean="0"/>
              <a:t>You can see a similar pattern here with lung cancer – lung cancer screening with low-dose CT is less common than screening for other sites. In Alaska, about 6% of people (all races) were screened (American lung association), which is similar to the national figures. I was not able to find information specific to AN people; however, we know that prevalence of smoking is twice as high among AN people than Alaskan and US whites. In Alaska, Medicaid is not required to cover the cost of lung cancer screenings with their fee for service plan.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14</a:t>
            </a:fld>
            <a:endParaRPr lang="en-US"/>
          </a:p>
        </p:txBody>
      </p:sp>
    </p:spTree>
    <p:extLst>
      <p:ext uri="{BB962C8B-B14F-4D97-AF65-F5344CB8AC3E}">
        <p14:creationId xmlns:p14="http://schemas.microsoft.com/office/powerpoint/2010/main" val="65282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am showing you the mortality trends over time;</a:t>
            </a:r>
            <a:r>
              <a:rPr lang="en-US" baseline="0" dirty="0" smtClean="0"/>
              <a:t> for these figures we only have data going back to 1994. You can see over the most recent time-period that there was a decline in mortality rates. This decline was statistically significant, and equated to about 15% decline in mortality. We did see that declines in mortality from several cancer sites contributed to this overall decline, including lung cancer mortality (30% decline) and stomach cancer mortality (25% decline). </a:t>
            </a:r>
          </a:p>
          <a:p>
            <a:endParaRPr lang="en-US" baseline="0" dirty="0" smtClean="0"/>
          </a:p>
          <a:p>
            <a:r>
              <a:rPr lang="en-US" baseline="0" dirty="0" smtClean="0"/>
              <a:t>However, cancer mortality is still higher among AN people than it is among USW by about 40%. </a:t>
            </a:r>
          </a:p>
          <a:p>
            <a:endParaRPr lang="en-US" baseline="0" dirty="0" smtClean="0"/>
          </a:p>
          <a:p>
            <a:r>
              <a:rPr lang="en-US" baseline="0" dirty="0" smtClean="0"/>
              <a:t>We also have tables showing in detail 5 year and 25-year average annual age adjusted cancer mortality, so you can see more detail the rates of leading causes of cancer death, and how they have changed over time among AN people.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16</a:t>
            </a:fld>
            <a:endParaRPr lang="en-US"/>
          </a:p>
        </p:txBody>
      </p:sp>
    </p:spTree>
    <p:extLst>
      <p:ext uri="{BB962C8B-B14F-4D97-AF65-F5344CB8AC3E}">
        <p14:creationId xmlns:p14="http://schemas.microsoft.com/office/powerpoint/2010/main" val="62906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leading cancers</a:t>
            </a:r>
            <a:r>
              <a:rPr lang="en-US" baseline="0" dirty="0" smtClean="0"/>
              <a:t> chapter (chapter 2), we have included these figures so that you can see how rates of the leading cancers vary by tribal health region. </a:t>
            </a:r>
            <a:endParaRPr lang="en-US" dirty="0"/>
          </a:p>
        </p:txBody>
      </p:sp>
      <p:sp>
        <p:nvSpPr>
          <p:cNvPr id="4" name="Slide Number Placeholder 3"/>
          <p:cNvSpPr>
            <a:spLocks noGrp="1"/>
          </p:cNvSpPr>
          <p:nvPr>
            <p:ph type="sldNum" sz="quarter" idx="10"/>
          </p:nvPr>
        </p:nvSpPr>
        <p:spPr/>
        <p:txBody>
          <a:bodyPr/>
          <a:lstStyle/>
          <a:p>
            <a:fld id="{C4C4F8A1-0738-0A4C-98E1-D90F3F292E93}" type="slidenum">
              <a:rPr lang="en-US" smtClean="0"/>
              <a:t>18</a:t>
            </a:fld>
            <a:endParaRPr lang="en-US"/>
          </a:p>
        </p:txBody>
      </p:sp>
    </p:spTree>
    <p:extLst>
      <p:ext uri="{BB962C8B-B14F-4D97-AF65-F5344CB8AC3E}">
        <p14:creationId xmlns:p14="http://schemas.microsoft.com/office/powerpoint/2010/main" val="51363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chapter, we include trends and incidence data for each tribal health region. So you can see how rates of all cancers have change over time in your region. </a:t>
            </a:r>
          </a:p>
        </p:txBody>
      </p:sp>
      <p:sp>
        <p:nvSpPr>
          <p:cNvPr id="4" name="Slide Number Placeholder 3"/>
          <p:cNvSpPr>
            <a:spLocks noGrp="1"/>
          </p:cNvSpPr>
          <p:nvPr>
            <p:ph type="sldNum" sz="quarter" idx="10"/>
          </p:nvPr>
        </p:nvSpPr>
        <p:spPr/>
        <p:txBody>
          <a:bodyPr/>
          <a:lstStyle/>
          <a:p>
            <a:fld id="{C4C4F8A1-0738-0A4C-98E1-D90F3F292E93}" type="slidenum">
              <a:rPr lang="en-US" smtClean="0"/>
              <a:t>19</a:t>
            </a:fld>
            <a:endParaRPr lang="en-US"/>
          </a:p>
        </p:txBody>
      </p:sp>
    </p:spTree>
    <p:extLst>
      <p:ext uri="{BB962C8B-B14F-4D97-AF65-F5344CB8AC3E}">
        <p14:creationId xmlns:p14="http://schemas.microsoft.com/office/powerpoint/2010/main" val="65757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charset="0"/>
                <a:ea typeface="Gill Sans" charset="0"/>
                <a:cs typeface="Gill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262010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164874"/>
          </a:xfrm>
        </p:spPr>
        <p:txBody>
          <a:bodyPr vert="eaVert"/>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28869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99145"/>
          </a:xfrm>
        </p:spPr>
        <p:txBody>
          <a:bodyPr vert="eaVert"/>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499145"/>
          </a:xfrm>
        </p:spPr>
        <p:txBody>
          <a:bodyPr vert="eaVert"/>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65346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charset="0"/>
                <a:ea typeface="Gill Sans" charset="0"/>
                <a:cs typeface="Gill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63795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Rockwell" charset="0"/>
                <a:ea typeface="Rockwell" charset="0"/>
                <a:cs typeface="Rockwel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45327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atin typeface="Rockwell" charset="0"/>
                <a:ea typeface="Rockwell" charset="0"/>
                <a:cs typeface="Rockwel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a:solidFill>
                  <a:schemeClr val="tx1">
                    <a:tint val="75000"/>
                  </a:schemeClr>
                </a:solidFill>
                <a:latin typeface="Gill Sans" charset="0"/>
                <a:ea typeface="Gill Sans" charset="0"/>
                <a:cs typeface="Gill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4214185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3600" b="0" i="0">
                <a:latin typeface="Gill Sans" charset="0"/>
                <a:ea typeface="Gill Sans" charset="0"/>
                <a:cs typeface="Gill Sans" charset="0"/>
              </a:defRPr>
            </a:lvl1pPr>
            <a:lvl2pPr>
              <a:defRPr sz="3200" b="0" i="0"/>
            </a:lvl2pPr>
            <a:lvl3pPr>
              <a:defRPr sz="2800" b="0" i="0"/>
            </a:lvl3pPr>
            <a:lvl4pPr>
              <a:defRPr sz="2400" b="0" i="0"/>
            </a:lvl4pPr>
            <a:lvl5pPr>
              <a:defRPr sz="2400" b="0" i="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05672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4000" b="1">
                <a:solidFill>
                  <a:schemeClr val="tx1">
                    <a:lumMod val="50000"/>
                    <a:lumOff val="50000"/>
                  </a:schemeClr>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457200" y="2174875"/>
            <a:ext cx="4040188" cy="3951288"/>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4000" b="1">
                <a:solidFill>
                  <a:schemeClr val="tx1">
                    <a:lumMod val="50000"/>
                    <a:lumOff val="50000"/>
                  </a:schemeClr>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8" name="Footer Placeholder 7"/>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08501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676392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3" name="Footer Placeholder 2"/>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26496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Rockwell" charset="0"/>
                <a:ea typeface="Rockwell" charset="0"/>
                <a:cs typeface="Rockwell"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Gill Sans" charset="0"/>
                <a:ea typeface="Gill Sans" charset="0"/>
                <a:cs typeface="Gill Sans" charset="0"/>
              </a:defRPr>
            </a:lvl1pPr>
            <a:lvl2pPr>
              <a:defRPr sz="2800">
                <a:latin typeface="Gill Sans" charset="0"/>
                <a:ea typeface="Gill Sans" charset="0"/>
                <a:cs typeface="Gill Sans" charset="0"/>
              </a:defRPr>
            </a:lvl2pPr>
            <a:lvl3pPr>
              <a:defRPr sz="2400">
                <a:latin typeface="Gill Sans" charset="0"/>
                <a:ea typeface="Gill Sans" charset="0"/>
                <a:cs typeface="Gill Sans" charset="0"/>
              </a:defRPr>
            </a:lvl3pPr>
            <a:lvl4pPr>
              <a:defRPr sz="2000">
                <a:latin typeface="Gill Sans" charset="0"/>
                <a:ea typeface="Gill Sans" charset="0"/>
                <a:cs typeface="Gill Sans" charset="0"/>
              </a:defRPr>
            </a:lvl4pPr>
            <a:lvl5pPr>
              <a:defRPr sz="2000">
                <a:latin typeface="Gill Sans" charset="0"/>
                <a:ea typeface="Gill Sans" charset="0"/>
                <a:cs typeface="Gill Sans"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5122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Rockwell" charset="0"/>
                <a:ea typeface="Rockwell" charset="0"/>
                <a:cs typeface="Rockwel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99070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Rockwell" charset="0"/>
                <a:ea typeface="Rockwell" charset="0"/>
                <a:cs typeface="Rockwell"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Gill Sans" charset="0"/>
                <a:ea typeface="Gill Sans" charset="0"/>
                <a:cs typeface="Gill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4271389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049308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133226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charset="0"/>
                <a:ea typeface="Gill Sans" charset="0"/>
                <a:cs typeface="Gill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259981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Rockwell" charset="0"/>
                <a:ea typeface="Rockwell" charset="0"/>
                <a:cs typeface="Rockwel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888330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atin typeface="Rockwell" charset="0"/>
                <a:ea typeface="Rockwell" charset="0"/>
                <a:cs typeface="Rockwel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a:solidFill>
                  <a:schemeClr val="tx1">
                    <a:tint val="75000"/>
                  </a:schemeClr>
                </a:solidFill>
                <a:latin typeface="Gill Sans" charset="0"/>
                <a:ea typeface="Gill Sans" charset="0"/>
                <a:cs typeface="Gill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89827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3600" b="0" i="0">
                <a:latin typeface="Gill Sans" charset="0"/>
                <a:ea typeface="Gill Sans" charset="0"/>
                <a:cs typeface="Gill Sans" charset="0"/>
              </a:defRPr>
            </a:lvl1pPr>
            <a:lvl2pPr>
              <a:defRPr sz="3200" b="0" i="0"/>
            </a:lvl2pPr>
            <a:lvl3pPr>
              <a:defRPr sz="2800" b="0" i="0"/>
            </a:lvl3pPr>
            <a:lvl4pPr>
              <a:defRPr sz="2400" b="0" i="0"/>
            </a:lvl4pPr>
            <a:lvl5pPr>
              <a:defRPr sz="2400" b="0" i="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77421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4000" b="1">
                <a:solidFill>
                  <a:schemeClr val="tx1">
                    <a:lumMod val="50000"/>
                    <a:lumOff val="50000"/>
                  </a:schemeClr>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457200" y="2174875"/>
            <a:ext cx="4040188" cy="3951288"/>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4000" b="1">
                <a:solidFill>
                  <a:schemeClr val="tx1">
                    <a:lumMod val="50000"/>
                    <a:lumOff val="50000"/>
                  </a:schemeClr>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8" name="Footer Placeholder 7"/>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428888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075904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3" name="Footer Placeholder 2"/>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23701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Rockwell" charset="0"/>
                <a:ea typeface="Rockwell" charset="0"/>
                <a:cs typeface="Rockwel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a:solidFill>
                  <a:schemeClr val="tx1">
                    <a:tint val="75000"/>
                  </a:schemeClr>
                </a:solidFill>
                <a:latin typeface="Gill Sans" charset="0"/>
                <a:ea typeface="Gill Sans" charset="0"/>
                <a:cs typeface="Gill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729847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Rockwell" charset="0"/>
                <a:ea typeface="Rockwell" charset="0"/>
                <a:cs typeface="Rockwell"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Gill Sans" charset="0"/>
                <a:ea typeface="Gill Sans" charset="0"/>
                <a:cs typeface="Gill Sans" charset="0"/>
              </a:defRPr>
            </a:lvl1pPr>
            <a:lvl2pPr>
              <a:defRPr sz="2800">
                <a:latin typeface="Gill Sans" charset="0"/>
                <a:ea typeface="Gill Sans" charset="0"/>
                <a:cs typeface="Gill Sans" charset="0"/>
              </a:defRPr>
            </a:lvl2pPr>
            <a:lvl3pPr>
              <a:defRPr sz="2400">
                <a:latin typeface="Gill Sans" charset="0"/>
                <a:ea typeface="Gill Sans" charset="0"/>
                <a:cs typeface="Gill Sans" charset="0"/>
              </a:defRPr>
            </a:lvl3pPr>
            <a:lvl4pPr>
              <a:defRPr sz="2000">
                <a:latin typeface="Gill Sans" charset="0"/>
                <a:ea typeface="Gill Sans" charset="0"/>
                <a:cs typeface="Gill Sans" charset="0"/>
              </a:defRPr>
            </a:lvl4pPr>
            <a:lvl5pPr>
              <a:defRPr sz="2000">
                <a:latin typeface="Gill Sans" charset="0"/>
                <a:ea typeface="Gill Sans" charset="0"/>
                <a:cs typeface="Gill Sans"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066428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Rockwell" charset="0"/>
                <a:ea typeface="Rockwell" charset="0"/>
                <a:cs typeface="Rockwell"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Gill Sans" charset="0"/>
                <a:ea typeface="Gill Sans" charset="0"/>
                <a:cs typeface="Gill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684445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602832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Rockwell" charset="0"/>
                <a:ea typeface="Rockwell" charset="0"/>
                <a:cs typeface="Rockwell"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04147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43549"/>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43549"/>
          </a:xfrm>
        </p:spPr>
        <p:txBody>
          <a:bodyPr>
            <a:normAutofit/>
          </a:bodyPr>
          <a:lstStyle>
            <a:lvl1pPr>
              <a:defRPr sz="3600" b="0" i="0">
                <a:latin typeface="Gill Sans" charset="0"/>
                <a:ea typeface="Gill Sans" charset="0"/>
                <a:cs typeface="Gill Sans" charset="0"/>
              </a:defRPr>
            </a:lvl1pPr>
            <a:lvl2pPr>
              <a:defRPr sz="3200" b="0" i="0"/>
            </a:lvl2pPr>
            <a:lvl3pPr>
              <a:defRPr sz="2800" b="0" i="0"/>
            </a:lvl3pPr>
            <a:lvl4pPr>
              <a:defRPr sz="2400" b="0" i="0"/>
            </a:lvl4pPr>
            <a:lvl5pPr>
              <a:defRPr sz="2400" b="0" i="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380837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4000" b="1">
                <a:solidFill>
                  <a:schemeClr val="tx1">
                    <a:lumMod val="50000"/>
                    <a:lumOff val="50000"/>
                  </a:schemeClr>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4" name="Content Placeholder 3"/>
          <p:cNvSpPr>
            <a:spLocks noGrp="1"/>
          </p:cNvSpPr>
          <p:nvPr>
            <p:ph sz="half" idx="2"/>
          </p:nvPr>
        </p:nvSpPr>
        <p:spPr>
          <a:xfrm>
            <a:off x="457200" y="2174875"/>
            <a:ext cx="4040188" cy="3877582"/>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4000" b="1">
                <a:solidFill>
                  <a:schemeClr val="tx1">
                    <a:lumMod val="50000"/>
                    <a:lumOff val="50000"/>
                  </a:schemeClr>
                </a:solidFill>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6" name="Content Placeholder 5"/>
          <p:cNvSpPr>
            <a:spLocks noGrp="1"/>
          </p:cNvSpPr>
          <p:nvPr>
            <p:ph sz="quarter" idx="4"/>
          </p:nvPr>
        </p:nvSpPr>
        <p:spPr>
          <a:xfrm>
            <a:off x="4645025" y="2174875"/>
            <a:ext cx="4041775" cy="3877582"/>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8" name="Footer Placeholder 7"/>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3054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ckwell" charset="0"/>
                <a:ea typeface="Rockwell" charset="0"/>
                <a:cs typeface="Rockwell"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22936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3" name="Footer Placeholder 2"/>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1315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noAutofit/>
          </a:bodyPr>
          <a:lstStyle>
            <a:lvl1pPr algn="l">
              <a:defRPr sz="4400" b="1">
                <a:latin typeface="Rockwell" charset="0"/>
                <a:ea typeface="Rockwell" charset="0"/>
                <a:cs typeface="Rockwell" charset="0"/>
              </a:defRPr>
            </a:lvl1pPr>
          </a:lstStyle>
          <a:p>
            <a:r>
              <a:rPr lang="en-US" dirty="0" smtClean="0"/>
              <a:t>Title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600">
                <a:latin typeface="Gill Sans" charset="0"/>
                <a:ea typeface="Gill Sans" charset="0"/>
                <a:cs typeface="Gill Sans" charset="0"/>
              </a:defRPr>
            </a:lvl1pPr>
            <a:lvl2pPr>
              <a:defRPr sz="3200">
                <a:latin typeface="Gill Sans" charset="0"/>
                <a:ea typeface="Gill Sans" charset="0"/>
                <a:cs typeface="Gill Sans" charset="0"/>
              </a:defRPr>
            </a:lvl2pPr>
            <a:lvl3pPr>
              <a:defRPr sz="2800">
                <a:latin typeface="Gill Sans" charset="0"/>
                <a:ea typeface="Gill Sans" charset="0"/>
                <a:cs typeface="Gill Sans" charset="0"/>
              </a:defRPr>
            </a:lvl3pPr>
            <a:lvl4pPr>
              <a:defRPr sz="2400">
                <a:latin typeface="Gill Sans" charset="0"/>
                <a:ea typeface="Gill Sans" charset="0"/>
                <a:cs typeface="Gill Sans" charset="0"/>
              </a:defRPr>
            </a:lvl4pPr>
            <a:lvl5pPr>
              <a:defRPr sz="2400">
                <a:latin typeface="Gill Sans" charset="0"/>
                <a:ea typeface="Gill Sans" charset="0"/>
                <a:cs typeface="Gill Sans"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360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9226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598122"/>
            <a:ext cx="5486400" cy="568909"/>
          </a:xfrm>
        </p:spPr>
        <p:txBody>
          <a:bodyPr anchor="b">
            <a:noAutofit/>
          </a:bodyPr>
          <a:lstStyle>
            <a:lvl1pPr algn="l">
              <a:defRPr sz="4400" b="1">
                <a:latin typeface="Rockwell" charset="0"/>
                <a:ea typeface="Rockwell" charset="0"/>
                <a:cs typeface="Rockwell" charset="0"/>
              </a:defRPr>
            </a:lvl1pPr>
          </a:lstStyle>
          <a:p>
            <a:r>
              <a:rPr lang="en-US" dirty="0" smtClean="0"/>
              <a:t>Title</a:t>
            </a:r>
            <a:endParaRPr lang="en-US" dirty="0"/>
          </a:p>
        </p:txBody>
      </p:sp>
      <p:sp>
        <p:nvSpPr>
          <p:cNvPr id="3" name="Picture Placeholder 2"/>
          <p:cNvSpPr>
            <a:spLocks noGrp="1"/>
          </p:cNvSpPr>
          <p:nvPr>
            <p:ph type="pic" idx="1"/>
          </p:nvPr>
        </p:nvSpPr>
        <p:spPr>
          <a:xfrm>
            <a:off x="1792288" y="412468"/>
            <a:ext cx="5486400" cy="4114800"/>
          </a:xfrm>
        </p:spPr>
        <p:txBody>
          <a:bodyPr/>
          <a:lstStyle>
            <a:lvl1pPr marL="0" indent="0">
              <a:buNone/>
              <a:defRPr sz="3200">
                <a:latin typeface="Gill Sans" charset="0"/>
                <a:ea typeface="Gill Sans" charset="0"/>
                <a:cs typeface="Gill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167032"/>
            <a:ext cx="5486400" cy="479884"/>
          </a:xfrm>
        </p:spPr>
        <p:txBody>
          <a:bodyPr/>
          <a:lstStyle>
            <a:lvl1pPr marL="0" indent="0">
              <a:buNone/>
              <a:defRPr sz="360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30F2ABD2-BDF5-084E-8E77-F965560DF6C3}" type="datetimeFigureOut">
              <a:rPr lang="en-US" smtClean="0"/>
              <a:pPr/>
              <a:t>4/26/2021</a:t>
            </a:fld>
            <a:endParaRPr lang="en-US"/>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A2EC3479-2FE1-F844-9B56-BB965D2EDF03}" type="slidenum">
              <a:rPr lang="en-US" smtClean="0"/>
              <a:pPr/>
              <a:t>‹#›</a:t>
            </a:fld>
            <a:endParaRPr lang="en-US"/>
          </a:p>
        </p:txBody>
      </p:sp>
    </p:spTree>
    <p:extLst>
      <p:ext uri="{BB962C8B-B14F-4D97-AF65-F5344CB8AC3E}">
        <p14:creationId xmlns:p14="http://schemas.microsoft.com/office/powerpoint/2010/main" val="253960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72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ABD2-BDF5-084E-8E77-F965560DF6C3}" type="datetimeFigureOut">
              <a:rPr lang="en-US" smtClean="0"/>
              <a:t>4/26/2021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C3479-2FE1-F844-9B56-BB965D2EDF03}" type="slidenum">
              <a:rPr lang="en-US" smtClean="0"/>
              <a:t>‹#›</a:t>
            </a:fld>
            <a:endParaRPr lang="en-US"/>
          </a:p>
        </p:txBody>
      </p:sp>
      <p:sp>
        <p:nvSpPr>
          <p:cNvPr id="10" name="Date Placeholder 3"/>
          <p:cNvSpPr txBox="1">
            <a:spLocks/>
          </p:cNvSpPr>
          <p:nvPr userDrawn="1"/>
        </p:nvSpPr>
        <p:spPr>
          <a:xfrm>
            <a:off x="368595" y="6308725"/>
            <a:ext cx="2688114" cy="365125"/>
          </a:xfrm>
          <a:prstGeom prst="rect">
            <a:avLst/>
          </a:prstGeom>
        </p:spPr>
        <p:txBody>
          <a:bodyPr anchor="t"/>
          <a:lstStyle>
            <a:defPPr>
              <a:defRPr lang="en-US"/>
            </a:defPPr>
            <a:lvl1pPr marL="0" algn="l" defTabSz="457200" rtl="0" eaLnBrk="1" latinLnBrk="0" hangingPunct="1">
              <a:defRPr sz="1800" b="1" kern="1200">
                <a:solidFill>
                  <a:schemeClr val="bg1">
                    <a:lumMod val="85000"/>
                  </a:schemeClr>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spc="0" dirty="0" smtClean="0">
                <a:solidFill>
                  <a:schemeClr val="bg1"/>
                </a:solidFill>
                <a:latin typeface="+mn-lt"/>
              </a:rPr>
              <a:t>anthctoday.org/epicenter</a:t>
            </a:r>
            <a:endParaRPr lang="en-US" sz="1400" b="1" spc="0" dirty="0">
              <a:solidFill>
                <a:schemeClr val="bg1"/>
              </a:solidFill>
              <a:latin typeface="+mn-lt"/>
            </a:endParaRPr>
          </a:p>
        </p:txBody>
      </p:sp>
      <p:sp>
        <p:nvSpPr>
          <p:cNvPr id="8" name="Rectangle 7"/>
          <p:cNvSpPr/>
          <p:nvPr userDrawn="1"/>
        </p:nvSpPr>
        <p:spPr>
          <a:xfrm>
            <a:off x="0" y="6104708"/>
            <a:ext cx="9144000" cy="74980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8707" y="6208104"/>
            <a:ext cx="1366853" cy="548640"/>
          </a:xfrm>
          <a:prstGeom prst="rect">
            <a:avLst/>
          </a:prstGeom>
        </p:spPr>
      </p:pic>
    </p:spTree>
    <p:extLst>
      <p:ext uri="{BB962C8B-B14F-4D97-AF65-F5344CB8AC3E}">
        <p14:creationId xmlns:p14="http://schemas.microsoft.com/office/powerpoint/2010/main" val="18456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89BB"/>
          </a:solidFill>
          <a:latin typeface="+mj-lt"/>
          <a:ea typeface="Museo Slab 500" charset="0"/>
          <a:cs typeface="Museo Slab 500" charset="0"/>
        </a:defRPr>
      </a:lvl1pPr>
    </p:titleStyle>
    <p:bodyStyle>
      <a:lvl1pPr marL="342900" indent="-342900" algn="l" defTabSz="457200" rtl="0" eaLnBrk="1" latinLnBrk="0" hangingPunct="1">
        <a:spcBef>
          <a:spcPct val="20000"/>
        </a:spcBef>
        <a:buFont typeface="Arial"/>
        <a:buChar char="•"/>
        <a:defRPr sz="3600" kern="1200">
          <a:solidFill>
            <a:schemeClr val="tx1">
              <a:lumMod val="75000"/>
              <a:lumOff val="25000"/>
            </a:schemeClr>
          </a:solidFill>
          <a:latin typeface="+mn-lt"/>
          <a:ea typeface="Agenda" charset="0"/>
          <a:cs typeface="Agenda" charset="0"/>
        </a:defRPr>
      </a:lvl1pPr>
      <a:lvl2pPr marL="742950" indent="-285750" algn="l" defTabSz="457200" rtl="0" eaLnBrk="1" latinLnBrk="0" hangingPunct="1">
        <a:spcBef>
          <a:spcPct val="20000"/>
        </a:spcBef>
        <a:buFont typeface="Arial"/>
        <a:buChar char="–"/>
        <a:defRPr sz="3200" kern="1200">
          <a:solidFill>
            <a:schemeClr val="tx1">
              <a:lumMod val="75000"/>
              <a:lumOff val="25000"/>
            </a:schemeClr>
          </a:solidFill>
          <a:latin typeface="+mn-lt"/>
          <a:ea typeface="Agenda" charset="0"/>
          <a:cs typeface="Agenda" charset="0"/>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mn-lt"/>
          <a:ea typeface="Agenda" charset="0"/>
          <a:cs typeface="Agenda" charset="0"/>
        </a:defRPr>
      </a:lvl3pPr>
      <a:lvl4pPr marL="16002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Agenda" charset="0"/>
          <a:cs typeface="Agenda" charset="0"/>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Agenda" charset="0"/>
          <a:cs typeface="Agend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C3479-2FE1-F844-9B56-BB965D2EDF03}" type="slidenum">
              <a:rPr lang="en-US" smtClean="0"/>
              <a:t>‹#›</a:t>
            </a:fld>
            <a:endParaRPr lang="en-US" dirty="0"/>
          </a:p>
        </p:txBody>
      </p:sp>
      <p:sp>
        <p:nvSpPr>
          <p:cNvPr id="4" name="Date Placeholder 3"/>
          <p:cNvSpPr>
            <a:spLocks noGrp="1"/>
          </p:cNvSpPr>
          <p:nvPr>
            <p:ph type="dt" sz="half" idx="2"/>
          </p:nvPr>
        </p:nvSpPr>
        <p:spPr>
          <a:xfrm>
            <a:off x="3886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ABD2-BDF5-084E-8E77-F965560DF6C3}" type="datetimeFigureOut">
              <a:rPr lang="en-US" smtClean="0"/>
              <a:t>4/26/2021</a:t>
            </a:fld>
            <a:endParaRPr lang="en-US" dirty="0"/>
          </a:p>
        </p:txBody>
      </p:sp>
      <p:sp>
        <p:nvSpPr>
          <p:cNvPr id="5" name="Footer Placeholder 4"/>
          <p:cNvSpPr>
            <a:spLocks noGrp="1"/>
          </p:cNvSpPr>
          <p:nvPr>
            <p:ph type="ftr" sz="quarter" idx="3"/>
          </p:nvPr>
        </p:nvSpPr>
        <p:spPr>
          <a:xfrm>
            <a:off x="457200" y="6364151"/>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dirty="0" smtClean="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46127" y="6241867"/>
            <a:ext cx="1275245" cy="548640"/>
          </a:xfrm>
          <a:prstGeom prst="rect">
            <a:avLst/>
          </a:prstGeom>
        </p:spPr>
      </p:pic>
    </p:spTree>
    <p:extLst>
      <p:ext uri="{BB962C8B-B14F-4D97-AF65-F5344CB8AC3E}">
        <p14:creationId xmlns:p14="http://schemas.microsoft.com/office/powerpoint/2010/main" val="541801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rgbClr val="0089BB"/>
          </a:solidFill>
          <a:latin typeface="+mj-lt"/>
          <a:ea typeface="Museo Slab 500" charset="0"/>
          <a:cs typeface="Museo Slab 500" charset="0"/>
        </a:defRPr>
      </a:lvl1pPr>
    </p:titleStyle>
    <p:bodyStyle>
      <a:lvl1pPr marL="342900" indent="-342900" algn="l" defTabSz="457200" rtl="0" eaLnBrk="1" latinLnBrk="0" hangingPunct="1">
        <a:spcBef>
          <a:spcPct val="20000"/>
        </a:spcBef>
        <a:buFont typeface="Arial"/>
        <a:buChar char="•"/>
        <a:defRPr sz="3600" kern="1200">
          <a:solidFill>
            <a:schemeClr val="tx1">
              <a:lumMod val="75000"/>
              <a:lumOff val="25000"/>
            </a:schemeClr>
          </a:solidFill>
          <a:latin typeface="+mn-lt"/>
          <a:ea typeface="Agenda" charset="0"/>
          <a:cs typeface="Agenda" charset="0"/>
        </a:defRPr>
      </a:lvl1pPr>
      <a:lvl2pPr marL="742950" indent="-285750" algn="l" defTabSz="457200" rtl="0" eaLnBrk="1" latinLnBrk="0" hangingPunct="1">
        <a:spcBef>
          <a:spcPct val="20000"/>
        </a:spcBef>
        <a:buFont typeface="Arial"/>
        <a:buChar char="–"/>
        <a:defRPr sz="3200" kern="1200">
          <a:solidFill>
            <a:schemeClr val="tx1">
              <a:lumMod val="75000"/>
              <a:lumOff val="25000"/>
            </a:schemeClr>
          </a:solidFill>
          <a:latin typeface="+mn-lt"/>
          <a:ea typeface="Agenda" charset="0"/>
          <a:cs typeface="Agenda" charset="0"/>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mn-lt"/>
          <a:ea typeface="Agenda" charset="0"/>
          <a:cs typeface="Agenda" charset="0"/>
        </a:defRPr>
      </a:lvl3pPr>
      <a:lvl4pPr marL="16002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Agenda" charset="0"/>
          <a:cs typeface="Agenda" charset="0"/>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Agenda" charset="0"/>
          <a:cs typeface="Agend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C3479-2FE1-F844-9B56-BB965D2EDF03}" type="slidenum">
              <a:rPr lang="en-US" smtClean="0"/>
              <a:t>‹#›</a:t>
            </a:fld>
            <a:endParaRPr lang="en-US" dirty="0"/>
          </a:p>
        </p:txBody>
      </p:sp>
      <p:sp>
        <p:nvSpPr>
          <p:cNvPr id="4" name="Date Placeholder 3"/>
          <p:cNvSpPr>
            <a:spLocks noGrp="1"/>
          </p:cNvSpPr>
          <p:nvPr>
            <p:ph type="dt" sz="half" idx="2"/>
          </p:nvPr>
        </p:nvSpPr>
        <p:spPr>
          <a:xfrm>
            <a:off x="3886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ABD2-BDF5-084E-8E77-F965560DF6C3}" type="datetimeFigureOut">
              <a:rPr lang="en-US" smtClean="0"/>
              <a:t>4/26/2021</a:t>
            </a:fld>
            <a:endParaRPr lang="en-US" dirty="0"/>
          </a:p>
        </p:txBody>
      </p:sp>
      <p:sp>
        <p:nvSpPr>
          <p:cNvPr id="5" name="Footer Placeholder 4"/>
          <p:cNvSpPr>
            <a:spLocks noGrp="1"/>
          </p:cNvSpPr>
          <p:nvPr>
            <p:ph type="ftr" sz="quarter" idx="3"/>
          </p:nvPr>
        </p:nvSpPr>
        <p:spPr>
          <a:xfrm>
            <a:off x="457200" y="6364151"/>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dirty="0" smtClean="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2133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rgbClr val="0089BB"/>
          </a:solidFill>
          <a:latin typeface="+mj-lt"/>
          <a:ea typeface="Museo Slab 500" charset="0"/>
          <a:cs typeface="Museo Slab 500" charset="0"/>
        </a:defRPr>
      </a:lvl1pPr>
    </p:titleStyle>
    <p:bodyStyle>
      <a:lvl1pPr marL="342900" indent="-342900" algn="l" defTabSz="457200" rtl="0" eaLnBrk="1" latinLnBrk="0" hangingPunct="1">
        <a:spcBef>
          <a:spcPct val="20000"/>
        </a:spcBef>
        <a:buFont typeface="Arial"/>
        <a:buChar char="•"/>
        <a:defRPr sz="3600" kern="1200">
          <a:solidFill>
            <a:schemeClr val="tx1">
              <a:lumMod val="75000"/>
              <a:lumOff val="25000"/>
            </a:schemeClr>
          </a:solidFill>
          <a:latin typeface="+mn-lt"/>
          <a:ea typeface="Agenda" charset="0"/>
          <a:cs typeface="Agenda" charset="0"/>
        </a:defRPr>
      </a:lvl1pPr>
      <a:lvl2pPr marL="742950" indent="-285750" algn="l" defTabSz="457200" rtl="0" eaLnBrk="1" latinLnBrk="0" hangingPunct="1">
        <a:spcBef>
          <a:spcPct val="20000"/>
        </a:spcBef>
        <a:buFont typeface="Arial"/>
        <a:buChar char="–"/>
        <a:defRPr sz="3200" kern="1200">
          <a:solidFill>
            <a:schemeClr val="tx1">
              <a:lumMod val="75000"/>
              <a:lumOff val="25000"/>
            </a:schemeClr>
          </a:solidFill>
          <a:latin typeface="+mn-lt"/>
          <a:ea typeface="Agenda" charset="0"/>
          <a:cs typeface="Agenda" charset="0"/>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mn-lt"/>
          <a:ea typeface="Agenda" charset="0"/>
          <a:cs typeface="Agenda" charset="0"/>
        </a:defRPr>
      </a:lvl3pPr>
      <a:lvl4pPr marL="16002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Agenda" charset="0"/>
          <a:cs typeface="Agenda" charset="0"/>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Agenda" charset="0"/>
          <a:cs typeface="Agend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5124" y="1125011"/>
            <a:ext cx="3484606" cy="1796364"/>
          </a:xfrm>
          <a:noFill/>
        </p:spPr>
        <p:txBody>
          <a:bodyPr>
            <a:normAutofit fontScale="90000"/>
          </a:bodyPr>
          <a:lstStyle/>
          <a:p>
            <a:r>
              <a:rPr lang="en-US" dirty="0" smtClean="0">
                <a:latin typeface="Agenda"/>
              </a:rPr>
              <a:t>The 50-year report on c</a:t>
            </a:r>
            <a:r>
              <a:rPr lang="en-US" dirty="0" smtClean="0">
                <a:latin typeface="Agenda"/>
              </a:rPr>
              <a:t>ancer </a:t>
            </a:r>
            <a:r>
              <a:rPr lang="en-US" dirty="0" smtClean="0">
                <a:latin typeface="Agenda"/>
              </a:rPr>
              <a:t>among Alaska Native people</a:t>
            </a:r>
            <a:endParaRPr lang="en-US" dirty="0">
              <a:latin typeface="Agenda"/>
            </a:endParaRPr>
          </a:p>
        </p:txBody>
      </p:sp>
      <p:sp>
        <p:nvSpPr>
          <p:cNvPr id="3" name="Subtitle 2"/>
          <p:cNvSpPr>
            <a:spLocks noGrp="1"/>
          </p:cNvSpPr>
          <p:nvPr>
            <p:ph type="subTitle" idx="1"/>
          </p:nvPr>
        </p:nvSpPr>
        <p:spPr>
          <a:xfrm>
            <a:off x="4862384" y="4349964"/>
            <a:ext cx="4090086" cy="1365422"/>
          </a:xfrm>
        </p:spPr>
        <p:txBody>
          <a:bodyPr>
            <a:normAutofit/>
          </a:bodyPr>
          <a:lstStyle/>
          <a:p>
            <a:r>
              <a:rPr lang="en-US" sz="2400" dirty="0" smtClean="0">
                <a:solidFill>
                  <a:schemeClr val="bg1"/>
                </a:solidFill>
              </a:rPr>
              <a:t>Sarah Nash, PhD MPH CPH</a:t>
            </a:r>
          </a:p>
          <a:p>
            <a:r>
              <a:rPr lang="en-US" sz="2200" dirty="0" smtClean="0">
                <a:solidFill>
                  <a:schemeClr val="bg1"/>
                </a:solidFill>
              </a:rPr>
              <a:t>Alaska Native Tumor Registry</a:t>
            </a:r>
            <a:endParaRPr lang="en-US" sz="2200" dirty="0">
              <a:solidFill>
                <a:schemeClr val="bg1"/>
              </a:solidFill>
            </a:endParaRPr>
          </a:p>
        </p:txBody>
      </p:sp>
      <p:sp>
        <p:nvSpPr>
          <p:cNvPr id="6" name="Rectangle 5"/>
          <p:cNvSpPr/>
          <p:nvPr/>
        </p:nvSpPr>
        <p:spPr>
          <a:xfrm>
            <a:off x="0" y="0"/>
            <a:ext cx="4732638" cy="6858000"/>
          </a:xfrm>
          <a:prstGeom prst="rect">
            <a:avLst/>
          </a:prstGeom>
          <a:blipFill dpi="0" rotWithShape="1">
            <a:blip r:embed="rId3"/>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424617" y="3668934"/>
            <a:ext cx="294090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4862384" y="5384874"/>
            <a:ext cx="4090086" cy="13654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600" kern="1200">
                <a:solidFill>
                  <a:schemeClr val="tx1">
                    <a:tint val="75000"/>
                  </a:schemeClr>
                </a:solidFill>
                <a:latin typeface="Gill Sans" charset="0"/>
                <a:ea typeface="Gill Sans" charset="0"/>
                <a:cs typeface="Gill Sans" charset="0"/>
              </a:defRPr>
            </a:lvl1pPr>
            <a:lvl2pPr marL="457200" indent="0" algn="ctr" defTabSz="457200" rtl="0" eaLnBrk="1" latinLnBrk="0" hangingPunct="1">
              <a:spcBef>
                <a:spcPct val="20000"/>
              </a:spcBef>
              <a:buFont typeface="Arial"/>
              <a:buNone/>
              <a:defRPr sz="3200" kern="1200">
                <a:solidFill>
                  <a:schemeClr val="tx1">
                    <a:tint val="75000"/>
                  </a:schemeClr>
                </a:solidFill>
                <a:latin typeface="+mn-lt"/>
                <a:ea typeface="Agenda" charset="0"/>
                <a:cs typeface="Agenda" charset="0"/>
              </a:defRPr>
            </a:lvl2pPr>
            <a:lvl3pPr marL="914400" indent="0" algn="ctr" defTabSz="457200" rtl="0" eaLnBrk="1" latinLnBrk="0" hangingPunct="1">
              <a:spcBef>
                <a:spcPct val="20000"/>
              </a:spcBef>
              <a:buFont typeface="Arial"/>
              <a:buNone/>
              <a:defRPr sz="2800" kern="1200">
                <a:solidFill>
                  <a:schemeClr val="tx1">
                    <a:tint val="75000"/>
                  </a:schemeClr>
                </a:solidFill>
                <a:latin typeface="+mn-lt"/>
                <a:ea typeface="Agenda" charset="0"/>
                <a:cs typeface="Agenda" charset="0"/>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Agenda" charset="0"/>
                <a:cs typeface="Agenda" charset="0"/>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Agenda" charset="0"/>
                <a:cs typeface="Agend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bg1"/>
                </a:solidFill>
              </a:rPr>
              <a:t>Clinical Directors’ meeting</a:t>
            </a:r>
          </a:p>
          <a:p>
            <a:r>
              <a:rPr lang="en-US" sz="2000" dirty="0" smtClean="0">
                <a:solidFill>
                  <a:schemeClr val="bg1"/>
                </a:solidFill>
              </a:rPr>
              <a:t>May 6</a:t>
            </a:r>
            <a:r>
              <a:rPr lang="en-US" sz="2000" baseline="30000" dirty="0" smtClean="0">
                <a:solidFill>
                  <a:schemeClr val="bg1"/>
                </a:solidFill>
              </a:rPr>
              <a:t>th</a:t>
            </a:r>
            <a:r>
              <a:rPr lang="en-US" sz="2000" dirty="0" smtClean="0">
                <a:solidFill>
                  <a:schemeClr val="bg1"/>
                </a:solidFill>
              </a:rPr>
              <a:t> 2021</a:t>
            </a:r>
            <a:endParaRPr lang="en-US" sz="2000" dirty="0">
              <a:solidFill>
                <a:schemeClr val="bg1"/>
              </a:solidFill>
            </a:endParaRPr>
          </a:p>
        </p:txBody>
      </p:sp>
    </p:spTree>
    <p:extLst>
      <p:ext uri="{BB962C8B-B14F-4D97-AF65-F5344CB8AC3E}">
        <p14:creationId xmlns:p14="http://schemas.microsoft.com/office/powerpoint/2010/main" val="4027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Cancer by age</a:t>
            </a:r>
            <a:endParaRPr lang="en-US" dirty="0">
              <a:latin typeface="Agenda"/>
            </a:endParaRPr>
          </a:p>
        </p:txBody>
      </p:sp>
    </p:spTree>
    <p:extLst>
      <p:ext uri="{BB962C8B-B14F-4D97-AF65-F5344CB8AC3E}">
        <p14:creationId xmlns:p14="http://schemas.microsoft.com/office/powerpoint/2010/main" val="58884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300" y="1236806"/>
            <a:ext cx="8656637" cy="4284518"/>
          </a:xfrm>
          <a:prstGeom prst="rect">
            <a:avLst/>
          </a:prstGeom>
        </p:spPr>
      </p:pic>
    </p:spTree>
    <p:extLst>
      <p:ext uri="{BB962C8B-B14F-4D97-AF65-F5344CB8AC3E}">
        <p14:creationId xmlns:p14="http://schemas.microsoft.com/office/powerpoint/2010/main" val="49683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Cancer stage at diagnosis</a:t>
            </a:r>
            <a:endParaRPr lang="en-US" dirty="0">
              <a:latin typeface="Agenda"/>
            </a:endParaRPr>
          </a:p>
        </p:txBody>
      </p:sp>
    </p:spTree>
    <p:extLst>
      <p:ext uri="{BB962C8B-B14F-4D97-AF65-F5344CB8AC3E}">
        <p14:creationId xmlns:p14="http://schemas.microsoft.com/office/powerpoint/2010/main" val="379174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516063"/>
            <a:ext cx="8761412" cy="3571272"/>
          </a:xfrm>
          <a:prstGeom prst="rect">
            <a:avLst/>
          </a:prstGeom>
        </p:spPr>
      </p:pic>
    </p:spTree>
    <p:extLst>
      <p:ext uri="{BB962C8B-B14F-4D97-AF65-F5344CB8AC3E}">
        <p14:creationId xmlns:p14="http://schemas.microsoft.com/office/powerpoint/2010/main" val="129646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4853" y="3454400"/>
            <a:ext cx="7182447" cy="3121025"/>
          </a:xfrm>
          <a:prstGeom prst="rect">
            <a:avLst/>
          </a:prstGeom>
        </p:spPr>
      </p:pic>
      <p:pic>
        <p:nvPicPr>
          <p:cNvPr id="3" name="Picture 2"/>
          <p:cNvPicPr>
            <a:picLocks noChangeAspect="1"/>
          </p:cNvPicPr>
          <p:nvPr/>
        </p:nvPicPr>
        <p:blipFill>
          <a:blip r:embed="rId4"/>
          <a:stretch>
            <a:fillRect/>
          </a:stretch>
        </p:blipFill>
        <p:spPr>
          <a:xfrm>
            <a:off x="203201" y="315577"/>
            <a:ext cx="7378700" cy="2950117"/>
          </a:xfrm>
          <a:prstGeom prst="rect">
            <a:avLst/>
          </a:prstGeom>
        </p:spPr>
      </p:pic>
    </p:spTree>
    <p:extLst>
      <p:ext uri="{BB962C8B-B14F-4D97-AF65-F5344CB8AC3E}">
        <p14:creationId xmlns:p14="http://schemas.microsoft.com/office/powerpoint/2010/main" val="6537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Cancer mortality</a:t>
            </a:r>
            <a:endParaRPr lang="en-US" dirty="0">
              <a:latin typeface="Agenda"/>
            </a:endParaRPr>
          </a:p>
        </p:txBody>
      </p:sp>
    </p:spTree>
    <p:extLst>
      <p:ext uri="{BB962C8B-B14F-4D97-AF65-F5344CB8AC3E}">
        <p14:creationId xmlns:p14="http://schemas.microsoft.com/office/powerpoint/2010/main" val="399375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100" y="1308660"/>
            <a:ext cx="8902700" cy="3796739"/>
          </a:xfrm>
          <a:prstGeom prst="rect">
            <a:avLst/>
          </a:prstGeom>
        </p:spPr>
      </p:pic>
    </p:spTree>
    <p:extLst>
      <p:ext uri="{BB962C8B-B14F-4D97-AF65-F5344CB8AC3E}">
        <p14:creationId xmlns:p14="http://schemas.microsoft.com/office/powerpoint/2010/main" val="3945276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Regional information</a:t>
            </a:r>
            <a:endParaRPr lang="en-US" dirty="0">
              <a:latin typeface="Agenda"/>
            </a:endParaRPr>
          </a:p>
        </p:txBody>
      </p:sp>
    </p:spTree>
    <p:extLst>
      <p:ext uri="{BB962C8B-B14F-4D97-AF65-F5344CB8AC3E}">
        <p14:creationId xmlns:p14="http://schemas.microsoft.com/office/powerpoint/2010/main" val="339231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489471"/>
            <a:ext cx="8813800" cy="3442891"/>
          </a:xfrm>
          <a:prstGeom prst="rect">
            <a:avLst/>
          </a:prstGeom>
        </p:spPr>
      </p:pic>
    </p:spTree>
    <p:extLst>
      <p:ext uri="{BB962C8B-B14F-4D97-AF65-F5344CB8AC3E}">
        <p14:creationId xmlns:p14="http://schemas.microsoft.com/office/powerpoint/2010/main" val="2345490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4989" y="190500"/>
            <a:ext cx="8319158" cy="6476999"/>
          </a:xfrm>
          <a:prstGeom prst="rect">
            <a:avLst/>
          </a:prstGeom>
        </p:spPr>
      </p:pic>
    </p:spTree>
    <p:extLst>
      <p:ext uri="{BB962C8B-B14F-4D97-AF65-F5344CB8AC3E}">
        <p14:creationId xmlns:p14="http://schemas.microsoft.com/office/powerpoint/2010/main" val="264469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35" y="0"/>
            <a:ext cx="10287000" cy="6858000"/>
          </a:xfrm>
          <a:prstGeom prst="rect">
            <a:avLst/>
          </a:prstGeom>
        </p:spPr>
      </p:pic>
      <p:sp>
        <p:nvSpPr>
          <p:cNvPr id="8" name="TextBox 7"/>
          <p:cNvSpPr txBox="1"/>
          <p:nvPr/>
        </p:nvSpPr>
        <p:spPr>
          <a:xfrm>
            <a:off x="60959" y="6433807"/>
            <a:ext cx="7859721" cy="276999"/>
          </a:xfrm>
          <a:prstGeom prst="rect">
            <a:avLst/>
          </a:prstGeom>
          <a:noFill/>
        </p:spPr>
        <p:txBody>
          <a:bodyPr wrap="square" rtlCol="0">
            <a:spAutoFit/>
          </a:bodyPr>
          <a:lstStyle/>
          <a:p>
            <a:r>
              <a:rPr lang="en-US" sz="1200" dirty="0" smtClean="0">
                <a:solidFill>
                  <a:schemeClr val="bg1"/>
                </a:solidFill>
              </a:rPr>
              <a:t>Source</a:t>
            </a:r>
            <a:r>
              <a:rPr lang="en-US" sz="1200" dirty="0">
                <a:solidFill>
                  <a:schemeClr val="bg1"/>
                </a:solidFill>
              </a:rPr>
              <a:t>: State of Alaska Bureau of Vital Statistics; Alaska Native </a:t>
            </a:r>
            <a:r>
              <a:rPr lang="en-US" sz="1200" dirty="0" err="1">
                <a:solidFill>
                  <a:schemeClr val="bg1"/>
                </a:solidFill>
              </a:rPr>
              <a:t>EpiCenter</a:t>
            </a:r>
            <a:r>
              <a:rPr lang="en-US" sz="1200" dirty="0">
                <a:solidFill>
                  <a:schemeClr val="bg1"/>
                </a:solidFill>
              </a:rPr>
              <a:t> Alaska Native Mortality Update </a:t>
            </a:r>
            <a:r>
              <a:rPr lang="en-US" sz="1200" dirty="0" smtClean="0">
                <a:solidFill>
                  <a:schemeClr val="bg1"/>
                </a:solidFill>
              </a:rPr>
              <a:t>2004-2011</a:t>
            </a:r>
          </a:p>
        </p:txBody>
      </p:sp>
      <p:sp>
        <p:nvSpPr>
          <p:cNvPr id="4" name="TextBox 3"/>
          <p:cNvSpPr txBox="1"/>
          <p:nvPr/>
        </p:nvSpPr>
        <p:spPr>
          <a:xfrm>
            <a:off x="4151869" y="778477"/>
            <a:ext cx="3768811" cy="4324261"/>
          </a:xfrm>
          <a:prstGeom prst="rect">
            <a:avLst/>
          </a:prstGeom>
          <a:noFill/>
        </p:spPr>
        <p:txBody>
          <a:bodyPr wrap="square" rtlCol="0">
            <a:spAutoFit/>
          </a:bodyPr>
          <a:lstStyle/>
          <a:p>
            <a:pPr algn="ctr"/>
            <a:r>
              <a:rPr lang="en-US" sz="11500" dirty="0" smtClean="0">
                <a:solidFill>
                  <a:schemeClr val="bg1"/>
                </a:solidFill>
              </a:rPr>
              <a:t>1 in 5 </a:t>
            </a:r>
            <a:r>
              <a:rPr lang="en-US" sz="4000" dirty="0" smtClean="0">
                <a:solidFill>
                  <a:schemeClr val="bg1"/>
                </a:solidFill>
              </a:rPr>
              <a:t>deaths among Alaska Native people is due to cancer</a:t>
            </a:r>
            <a:endParaRPr lang="en-US" sz="4000" dirty="0">
              <a:solidFill>
                <a:schemeClr val="bg1"/>
              </a:solidFill>
            </a:endParaRPr>
          </a:p>
        </p:txBody>
      </p:sp>
    </p:spTree>
    <p:extLst>
      <p:ext uri="{BB962C8B-B14F-4D97-AF65-F5344CB8AC3E}">
        <p14:creationId xmlns:p14="http://schemas.microsoft.com/office/powerpoint/2010/main" val="384174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9900" y="151412"/>
            <a:ext cx="8559800" cy="6637508"/>
          </a:xfrm>
          <a:prstGeom prst="rect">
            <a:avLst/>
          </a:prstGeom>
        </p:spPr>
      </p:pic>
    </p:spTree>
    <p:extLst>
      <p:ext uri="{BB962C8B-B14F-4D97-AF65-F5344CB8AC3E}">
        <p14:creationId xmlns:p14="http://schemas.microsoft.com/office/powerpoint/2010/main" val="1021709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Where can I find the report?</a:t>
            </a:r>
            <a:endParaRPr lang="en-US" dirty="0">
              <a:latin typeface="Agenda"/>
            </a:endParaRPr>
          </a:p>
        </p:txBody>
      </p:sp>
    </p:spTree>
    <p:extLst>
      <p:ext uri="{BB962C8B-B14F-4D97-AF65-F5344CB8AC3E}">
        <p14:creationId xmlns:p14="http://schemas.microsoft.com/office/powerpoint/2010/main" val="3710515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89107"/>
            <a:ext cx="7772400" cy="1362075"/>
          </a:xfrm>
        </p:spPr>
        <p:txBody>
          <a:bodyPr/>
          <a:lstStyle/>
          <a:p>
            <a:r>
              <a:rPr lang="en-US" dirty="0" smtClean="0">
                <a:latin typeface="Agenda"/>
              </a:rPr>
              <a:t>What can we do to prevent cancer in our communities?</a:t>
            </a:r>
            <a:endParaRPr lang="en-US" dirty="0">
              <a:latin typeface="Agenda"/>
            </a:endParaRPr>
          </a:p>
        </p:txBody>
      </p:sp>
    </p:spTree>
    <p:extLst>
      <p:ext uri="{BB962C8B-B14F-4D97-AF65-F5344CB8AC3E}">
        <p14:creationId xmlns:p14="http://schemas.microsoft.com/office/powerpoint/2010/main" val="271331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1637"/>
          <a:stretch/>
        </p:blipFill>
        <p:spPr>
          <a:xfrm>
            <a:off x="556592" y="3690726"/>
            <a:ext cx="3876260" cy="2633870"/>
          </a:xfrm>
          <a:prstGeom prst="rect">
            <a:avLst/>
          </a:prstGeom>
        </p:spPr>
      </p:pic>
      <p:pic>
        <p:nvPicPr>
          <p:cNvPr id="7" name="Picture 6"/>
          <p:cNvPicPr>
            <a:picLocks noChangeAspect="1"/>
          </p:cNvPicPr>
          <p:nvPr/>
        </p:nvPicPr>
        <p:blipFill rotWithShape="1">
          <a:blip r:embed="rId4"/>
          <a:srcRect l="933" t="7463"/>
          <a:stretch/>
        </p:blipFill>
        <p:spPr>
          <a:xfrm>
            <a:off x="4760843" y="655982"/>
            <a:ext cx="3869634" cy="2643805"/>
          </a:xfrm>
          <a:prstGeom prst="rect">
            <a:avLst/>
          </a:prstGeom>
        </p:spPr>
      </p:pic>
      <p:pic>
        <p:nvPicPr>
          <p:cNvPr id="11" name="Picture 10"/>
          <p:cNvPicPr>
            <a:picLocks noChangeAspect="1"/>
          </p:cNvPicPr>
          <p:nvPr/>
        </p:nvPicPr>
        <p:blipFill rotWithShape="1">
          <a:blip r:embed="rId5"/>
          <a:srcRect r="2015"/>
          <a:stretch/>
        </p:blipFill>
        <p:spPr>
          <a:xfrm>
            <a:off x="4760844" y="3690726"/>
            <a:ext cx="3866322" cy="2628913"/>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2651"/>
          <a:stretch/>
        </p:blipFill>
        <p:spPr>
          <a:xfrm>
            <a:off x="556592" y="655981"/>
            <a:ext cx="3866321" cy="2643805"/>
          </a:xfrm>
          <a:prstGeom prst="rect">
            <a:avLst/>
          </a:prstGeom>
        </p:spPr>
      </p:pic>
    </p:spTree>
    <p:extLst>
      <p:ext uri="{BB962C8B-B14F-4D97-AF65-F5344CB8AC3E}">
        <p14:creationId xmlns:p14="http://schemas.microsoft.com/office/powerpoint/2010/main" val="2340945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1637"/>
          <a:stretch/>
        </p:blipFill>
        <p:spPr>
          <a:xfrm>
            <a:off x="556592" y="3690726"/>
            <a:ext cx="3876260" cy="2633870"/>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933" t="7463"/>
          <a:stretch/>
        </p:blipFill>
        <p:spPr>
          <a:xfrm>
            <a:off x="4760843" y="655982"/>
            <a:ext cx="3869634" cy="2643805"/>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r="2015"/>
          <a:stretch/>
        </p:blipFill>
        <p:spPr>
          <a:xfrm>
            <a:off x="4760844" y="3690726"/>
            <a:ext cx="3866322" cy="2628913"/>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2651"/>
          <a:stretch/>
        </p:blipFill>
        <p:spPr>
          <a:xfrm>
            <a:off x="556592" y="655981"/>
            <a:ext cx="3866321" cy="2643805"/>
          </a:xfrm>
          <a:prstGeom prst="rect">
            <a:avLst/>
          </a:prstGeom>
        </p:spPr>
      </p:pic>
    </p:spTree>
    <p:extLst>
      <p:ext uri="{BB962C8B-B14F-4D97-AF65-F5344CB8AC3E}">
        <p14:creationId xmlns:p14="http://schemas.microsoft.com/office/powerpoint/2010/main" val="578808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3181609" y="606289"/>
          <a:ext cx="5496341" cy="419431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03357" y="5178123"/>
            <a:ext cx="4738255" cy="1261884"/>
          </a:xfrm>
          <a:prstGeom prst="rect">
            <a:avLst/>
          </a:prstGeom>
          <a:noFill/>
        </p:spPr>
        <p:txBody>
          <a:bodyPr wrap="square" rtlCol="0">
            <a:spAutoFit/>
          </a:bodyPr>
          <a:lstStyle/>
          <a:p>
            <a:pPr algn="ctr"/>
            <a:r>
              <a:rPr lang="en-US" sz="2800" dirty="0" smtClean="0"/>
              <a:t>Among women: </a:t>
            </a:r>
            <a:r>
              <a:rPr lang="en-US" sz="4800" dirty="0" smtClean="0">
                <a:solidFill>
                  <a:schemeClr val="accent2"/>
                </a:solidFill>
              </a:rPr>
              <a:t>69.8% </a:t>
            </a:r>
            <a:r>
              <a:rPr lang="en-US" sz="2800" dirty="0" smtClean="0"/>
              <a:t>lung cancers preventable</a:t>
            </a:r>
            <a:endParaRPr lang="en-US" sz="2800" dirty="0"/>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50" r="11250"/>
          <a:stretch/>
        </p:blipFill>
        <p:spPr bwMode="auto">
          <a:xfrm>
            <a:off x="77857" y="165274"/>
            <a:ext cx="2877352" cy="633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232" y="6495635"/>
            <a:ext cx="3669196" cy="276999"/>
          </a:xfrm>
          <a:prstGeom prst="rect">
            <a:avLst/>
          </a:prstGeom>
          <a:noFill/>
        </p:spPr>
        <p:txBody>
          <a:bodyPr wrap="square" rtlCol="0">
            <a:spAutoFit/>
          </a:bodyPr>
          <a:lstStyle/>
          <a:p>
            <a:r>
              <a:rPr lang="en-US" sz="1200" dirty="0" smtClean="0">
                <a:latin typeface="+mj-lt"/>
              </a:rPr>
              <a:t>Alaska Native Health  Campus, Anchorage</a:t>
            </a:r>
            <a:endParaRPr lang="en-US" sz="1200" dirty="0">
              <a:latin typeface="+mj-lt"/>
            </a:endParaRPr>
          </a:p>
        </p:txBody>
      </p:sp>
    </p:spTree>
    <p:extLst>
      <p:ext uri="{BB962C8B-B14F-4D97-AF65-F5344CB8AC3E}">
        <p14:creationId xmlns:p14="http://schemas.microsoft.com/office/powerpoint/2010/main" val="30930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0988" y="149814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9370" y="3028160"/>
            <a:ext cx="1186037" cy="2543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4086" y="1572750"/>
            <a:ext cx="3008644" cy="1077218"/>
          </a:xfrm>
          <a:prstGeom prst="rect">
            <a:avLst/>
          </a:prstGeom>
          <a:noFill/>
        </p:spPr>
        <p:txBody>
          <a:bodyPr wrap="square" rtlCol="0">
            <a:spAutoFit/>
          </a:bodyPr>
          <a:lstStyle/>
          <a:p>
            <a:r>
              <a:rPr lang="en-US" sz="3200" dirty="0" smtClean="0"/>
              <a:t>459 cases from 13 cancers</a:t>
            </a:r>
            <a:endParaRPr lang="en-US" sz="3200" dirty="0"/>
          </a:p>
        </p:txBody>
      </p:sp>
      <p:sp>
        <p:nvSpPr>
          <p:cNvPr id="7" name="TextBox 6"/>
          <p:cNvSpPr txBox="1"/>
          <p:nvPr/>
        </p:nvSpPr>
        <p:spPr>
          <a:xfrm>
            <a:off x="2334771" y="4572785"/>
            <a:ext cx="3029167" cy="1077218"/>
          </a:xfrm>
          <a:prstGeom prst="rect">
            <a:avLst/>
          </a:prstGeom>
          <a:noFill/>
        </p:spPr>
        <p:txBody>
          <a:bodyPr wrap="square" rtlCol="0">
            <a:spAutoFit/>
          </a:bodyPr>
          <a:lstStyle/>
          <a:p>
            <a:pPr algn="r"/>
            <a:r>
              <a:rPr lang="en-US" sz="3200" dirty="0" smtClean="0"/>
              <a:t>316 cases from 13 cancers</a:t>
            </a:r>
            <a:endParaRPr lang="en-US" sz="3200" dirty="0"/>
          </a:p>
        </p:txBody>
      </p:sp>
      <p:sp>
        <p:nvSpPr>
          <p:cNvPr id="2" name="TextBox 1"/>
          <p:cNvSpPr txBox="1"/>
          <p:nvPr/>
        </p:nvSpPr>
        <p:spPr>
          <a:xfrm>
            <a:off x="188843" y="329781"/>
            <a:ext cx="4969565" cy="523220"/>
          </a:xfrm>
          <a:prstGeom prst="rect">
            <a:avLst/>
          </a:prstGeom>
          <a:noFill/>
        </p:spPr>
        <p:txBody>
          <a:bodyPr wrap="square" rtlCol="0">
            <a:spAutoFit/>
          </a:bodyPr>
          <a:lstStyle/>
          <a:p>
            <a:r>
              <a:rPr lang="en-US" sz="2800" dirty="0" smtClean="0"/>
              <a:t>We may be able to prevent…</a:t>
            </a:r>
            <a:endParaRPr lang="en-US" sz="2800" dirty="0"/>
          </a:p>
        </p:txBody>
      </p:sp>
      <p:sp>
        <p:nvSpPr>
          <p:cNvPr id="8" name="TextBox 7"/>
          <p:cNvSpPr txBox="1"/>
          <p:nvPr/>
        </p:nvSpPr>
        <p:spPr>
          <a:xfrm>
            <a:off x="4180624" y="6217271"/>
            <a:ext cx="4969565" cy="523220"/>
          </a:xfrm>
          <a:prstGeom prst="rect">
            <a:avLst/>
          </a:prstGeom>
          <a:noFill/>
        </p:spPr>
        <p:txBody>
          <a:bodyPr wrap="square" rtlCol="0">
            <a:spAutoFit/>
          </a:bodyPr>
          <a:lstStyle/>
          <a:p>
            <a:r>
              <a:rPr lang="en-US" sz="2800" dirty="0" smtClean="0"/>
              <a:t>…If we could eliminate smoking</a:t>
            </a:r>
            <a:endParaRPr lang="en-US" sz="2800" dirty="0"/>
          </a:p>
        </p:txBody>
      </p:sp>
    </p:spTree>
    <p:extLst>
      <p:ext uri="{BB962C8B-B14F-4D97-AF65-F5344CB8AC3E}">
        <p14:creationId xmlns:p14="http://schemas.microsoft.com/office/powerpoint/2010/main" val="528820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1961653" y="2003287"/>
          <a:ext cx="480722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Arrow 8"/>
          <p:cNvSpPr/>
          <p:nvPr/>
        </p:nvSpPr>
        <p:spPr>
          <a:xfrm rot="16200000">
            <a:off x="4732686" y="2743198"/>
            <a:ext cx="1461050" cy="745435"/>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65544" y="910706"/>
            <a:ext cx="2276061" cy="1446550"/>
          </a:xfrm>
          <a:prstGeom prst="rect">
            <a:avLst/>
          </a:prstGeom>
          <a:noFill/>
        </p:spPr>
        <p:txBody>
          <a:bodyPr wrap="square" rtlCol="0">
            <a:spAutoFit/>
          </a:bodyPr>
          <a:lstStyle/>
          <a:p>
            <a:pPr algn="ctr"/>
            <a:r>
              <a:rPr lang="en-US" sz="2400" dirty="0" smtClean="0">
                <a:solidFill>
                  <a:schemeClr val="accent2"/>
                </a:solidFill>
              </a:rPr>
              <a:t>Smoking prevalence </a:t>
            </a:r>
            <a:br>
              <a:rPr lang="en-US" sz="2400" dirty="0" smtClean="0">
                <a:solidFill>
                  <a:schemeClr val="accent2"/>
                </a:solidFill>
              </a:rPr>
            </a:br>
            <a:r>
              <a:rPr lang="en-US" sz="4000" dirty="0" smtClean="0">
                <a:solidFill>
                  <a:schemeClr val="accent2"/>
                </a:solidFill>
              </a:rPr>
              <a:t>2x higher</a:t>
            </a:r>
            <a:endParaRPr lang="en-US" sz="4000" dirty="0">
              <a:solidFill>
                <a:schemeClr val="accent2"/>
              </a:solidFill>
            </a:endParaRPr>
          </a:p>
        </p:txBody>
      </p:sp>
      <p:sp>
        <p:nvSpPr>
          <p:cNvPr id="2" name="TextBox 1"/>
          <p:cNvSpPr txBox="1"/>
          <p:nvPr/>
        </p:nvSpPr>
        <p:spPr>
          <a:xfrm>
            <a:off x="119270" y="6509795"/>
            <a:ext cx="3488634" cy="307777"/>
          </a:xfrm>
          <a:prstGeom prst="rect">
            <a:avLst/>
          </a:prstGeom>
          <a:noFill/>
        </p:spPr>
        <p:txBody>
          <a:bodyPr wrap="square" rtlCol="0">
            <a:spAutoFit/>
          </a:bodyPr>
          <a:lstStyle/>
          <a:p>
            <a:r>
              <a:rPr lang="en-US" sz="1400" dirty="0" smtClean="0"/>
              <a:t>Data source: AK BRFSS: 2009-2017</a:t>
            </a:r>
            <a:endParaRPr lang="en-US" sz="1400" dirty="0"/>
          </a:p>
        </p:txBody>
      </p:sp>
    </p:spTree>
    <p:extLst>
      <p:ext uri="{BB962C8B-B14F-4D97-AF65-F5344CB8AC3E}">
        <p14:creationId xmlns:p14="http://schemas.microsoft.com/office/powerpoint/2010/main" val="3992618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3670" y="6414760"/>
            <a:ext cx="3132636" cy="461665"/>
          </a:xfrm>
          <a:prstGeom prst="rect">
            <a:avLst/>
          </a:prstGeom>
          <a:noFill/>
        </p:spPr>
        <p:txBody>
          <a:bodyPr wrap="square" rtlCol="0">
            <a:spAutoFit/>
          </a:bodyPr>
          <a:lstStyle/>
          <a:p>
            <a:r>
              <a:rPr lang="en-US" sz="1200" dirty="0" smtClean="0">
                <a:solidFill>
                  <a:schemeClr val="bg1"/>
                </a:solidFill>
                <a:latin typeface="+mj-lt"/>
              </a:rPr>
              <a:t>Source: Alaska Division of Public Health, Informed Alaskans BRFSS 2013-2017</a:t>
            </a:r>
            <a:endParaRPr lang="en-US" sz="1200" dirty="0">
              <a:solidFill>
                <a:schemeClr val="bg1"/>
              </a:solidFill>
              <a:latin typeface="+mj-lt"/>
            </a:endParaRPr>
          </a:p>
        </p:txBody>
      </p:sp>
      <p:sp>
        <p:nvSpPr>
          <p:cNvPr id="5" name="TextBox 4"/>
          <p:cNvSpPr txBox="1"/>
          <p:nvPr/>
        </p:nvSpPr>
        <p:spPr>
          <a:xfrm>
            <a:off x="119270" y="6509795"/>
            <a:ext cx="3488634" cy="307777"/>
          </a:xfrm>
          <a:prstGeom prst="rect">
            <a:avLst/>
          </a:prstGeom>
          <a:noFill/>
        </p:spPr>
        <p:txBody>
          <a:bodyPr wrap="square" rtlCol="0">
            <a:spAutoFit/>
          </a:bodyPr>
          <a:lstStyle/>
          <a:p>
            <a:r>
              <a:rPr lang="en-US" sz="1400" dirty="0" smtClean="0"/>
              <a:t>Data source: AK BRFSS: 2009-2017</a:t>
            </a:r>
            <a:endParaRPr lang="en-US" sz="1400" dirty="0"/>
          </a:p>
        </p:txBody>
      </p:sp>
      <p:pic>
        <p:nvPicPr>
          <p:cNvPr id="8"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7913" y="337223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5240" y="339369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2567" y="337223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9263" y="339369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959" y="338793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7913" y="101481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5240" y="103627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2567" y="1014820"/>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9263" y="103627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959" y="103051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lipart grey man"/>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47243"/>
          <a:stretch/>
        </p:blipFill>
        <p:spPr bwMode="auto">
          <a:xfrm>
            <a:off x="735959" y="3382177"/>
            <a:ext cx="854036" cy="1160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4086" y="551320"/>
            <a:ext cx="2812774" cy="5324535"/>
          </a:xfrm>
          <a:prstGeom prst="rect">
            <a:avLst/>
          </a:prstGeom>
          <a:noFill/>
        </p:spPr>
        <p:txBody>
          <a:bodyPr wrap="square" rtlCol="0">
            <a:spAutoFit/>
          </a:bodyPr>
          <a:lstStyle/>
          <a:p>
            <a:pPr algn="ctr"/>
            <a:r>
              <a:rPr lang="en-US" sz="6000" dirty="0" smtClean="0">
                <a:solidFill>
                  <a:schemeClr val="accent1"/>
                </a:solidFill>
              </a:rPr>
              <a:t>56% </a:t>
            </a:r>
            <a:r>
              <a:rPr lang="en-US" sz="4000" dirty="0" smtClean="0"/>
              <a:t>of Alaska Native people reported a quit attempt in the last year</a:t>
            </a:r>
            <a:endParaRPr lang="en-US" sz="4000" dirty="0"/>
          </a:p>
        </p:txBody>
      </p:sp>
    </p:spTree>
    <p:extLst>
      <p:ext uri="{BB962C8B-B14F-4D97-AF65-F5344CB8AC3E}">
        <p14:creationId xmlns:p14="http://schemas.microsoft.com/office/powerpoint/2010/main" val="3494268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129208" y="1302026"/>
          <a:ext cx="4749800" cy="424497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9598" b="5323"/>
          <a:stretch/>
        </p:blipFill>
        <p:spPr>
          <a:xfrm>
            <a:off x="5099049" y="394468"/>
            <a:ext cx="3846169" cy="6060089"/>
          </a:xfrm>
          <a:prstGeom prst="rect">
            <a:avLst/>
          </a:prstGeom>
        </p:spPr>
      </p:pic>
    </p:spTree>
    <p:extLst>
      <p:ext uri="{BB962C8B-B14F-4D97-AF65-F5344CB8AC3E}">
        <p14:creationId xmlns:p14="http://schemas.microsoft.com/office/powerpoint/2010/main" val="220651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25" y="0"/>
            <a:ext cx="10287000" cy="6858000"/>
          </a:xfrm>
          <a:prstGeom prst="rect">
            <a:avLst/>
          </a:prstGeom>
        </p:spPr>
      </p:pic>
      <p:sp>
        <p:nvSpPr>
          <p:cNvPr id="3" name="TextBox 2"/>
          <p:cNvSpPr txBox="1"/>
          <p:nvPr/>
        </p:nvSpPr>
        <p:spPr>
          <a:xfrm>
            <a:off x="188437" y="543698"/>
            <a:ext cx="4275438" cy="4585871"/>
          </a:xfrm>
          <a:prstGeom prst="rect">
            <a:avLst/>
          </a:prstGeom>
          <a:noFill/>
        </p:spPr>
        <p:txBody>
          <a:bodyPr wrap="square" rtlCol="0">
            <a:spAutoFit/>
          </a:bodyPr>
          <a:lstStyle/>
          <a:p>
            <a:pPr algn="ctr"/>
            <a:r>
              <a:rPr lang="en-US" sz="4400" dirty="0" smtClean="0">
                <a:solidFill>
                  <a:schemeClr val="bg1"/>
                </a:solidFill>
              </a:rPr>
              <a:t>Cancer is the </a:t>
            </a:r>
            <a:r>
              <a:rPr lang="en-US" sz="7200" dirty="0" smtClean="0">
                <a:solidFill>
                  <a:schemeClr val="bg1"/>
                </a:solidFill>
              </a:rPr>
              <a:t>third</a:t>
            </a:r>
            <a:r>
              <a:rPr lang="en-US" sz="4400" dirty="0" smtClean="0">
                <a:solidFill>
                  <a:schemeClr val="bg1"/>
                </a:solidFill>
              </a:rPr>
              <a:t> leading cause of Years of Potential Life Lost, accounting for 12% </a:t>
            </a:r>
            <a:endParaRPr lang="en-US" sz="4400" dirty="0">
              <a:solidFill>
                <a:schemeClr val="bg1"/>
              </a:solidFill>
            </a:endParaRPr>
          </a:p>
        </p:txBody>
      </p:sp>
      <p:sp>
        <p:nvSpPr>
          <p:cNvPr id="4" name="TextBox 3"/>
          <p:cNvSpPr txBox="1"/>
          <p:nvPr/>
        </p:nvSpPr>
        <p:spPr>
          <a:xfrm>
            <a:off x="-383885" y="6434894"/>
            <a:ext cx="7859721" cy="276999"/>
          </a:xfrm>
          <a:prstGeom prst="rect">
            <a:avLst/>
          </a:prstGeom>
          <a:noFill/>
        </p:spPr>
        <p:txBody>
          <a:bodyPr wrap="square" rtlCol="0">
            <a:spAutoFit/>
          </a:bodyPr>
          <a:lstStyle/>
          <a:p>
            <a:r>
              <a:rPr lang="en-US" sz="1200" dirty="0" smtClean="0">
                <a:solidFill>
                  <a:schemeClr val="bg1"/>
                </a:solidFill>
              </a:rPr>
              <a:t>Source</a:t>
            </a:r>
            <a:r>
              <a:rPr lang="en-US" sz="1200" dirty="0">
                <a:solidFill>
                  <a:schemeClr val="bg1"/>
                </a:solidFill>
              </a:rPr>
              <a:t>: State of Alaska Bureau of Vital Statistics; Alaska Native </a:t>
            </a:r>
            <a:r>
              <a:rPr lang="en-US" sz="1200" dirty="0" err="1">
                <a:solidFill>
                  <a:schemeClr val="bg1"/>
                </a:solidFill>
              </a:rPr>
              <a:t>EpiCenter</a:t>
            </a:r>
            <a:r>
              <a:rPr lang="en-US" sz="1200" dirty="0">
                <a:solidFill>
                  <a:schemeClr val="bg1"/>
                </a:solidFill>
              </a:rPr>
              <a:t> Alaska Native Mortality Update </a:t>
            </a:r>
            <a:r>
              <a:rPr lang="en-US" sz="1200" dirty="0" smtClean="0">
                <a:solidFill>
                  <a:schemeClr val="bg1"/>
                </a:solidFill>
              </a:rPr>
              <a:t>2004-2011</a:t>
            </a:r>
          </a:p>
        </p:txBody>
      </p:sp>
    </p:spTree>
    <p:extLst>
      <p:ext uri="{BB962C8B-B14F-4D97-AF65-F5344CB8AC3E}">
        <p14:creationId xmlns:p14="http://schemas.microsoft.com/office/powerpoint/2010/main" val="3832678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0988" y="149814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9370" y="3028160"/>
            <a:ext cx="1186037" cy="2543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61121" y="1498149"/>
            <a:ext cx="3008644" cy="1077218"/>
          </a:xfrm>
          <a:prstGeom prst="rect">
            <a:avLst/>
          </a:prstGeom>
          <a:noFill/>
        </p:spPr>
        <p:txBody>
          <a:bodyPr wrap="square" rtlCol="0">
            <a:spAutoFit/>
          </a:bodyPr>
          <a:lstStyle/>
          <a:p>
            <a:r>
              <a:rPr lang="en-US" sz="3200" dirty="0" smtClean="0"/>
              <a:t>115 cases from 3 cancers</a:t>
            </a:r>
            <a:endParaRPr lang="en-US" sz="3200" dirty="0"/>
          </a:p>
        </p:txBody>
      </p:sp>
      <p:sp>
        <p:nvSpPr>
          <p:cNvPr id="7" name="TextBox 6"/>
          <p:cNvSpPr txBox="1"/>
          <p:nvPr/>
        </p:nvSpPr>
        <p:spPr>
          <a:xfrm>
            <a:off x="2450203" y="4327298"/>
            <a:ext cx="3029167" cy="1077218"/>
          </a:xfrm>
          <a:prstGeom prst="rect">
            <a:avLst/>
          </a:prstGeom>
          <a:noFill/>
        </p:spPr>
        <p:txBody>
          <a:bodyPr wrap="square" rtlCol="0">
            <a:spAutoFit/>
          </a:bodyPr>
          <a:lstStyle/>
          <a:p>
            <a:pPr algn="r"/>
            <a:r>
              <a:rPr lang="en-US" sz="3200" dirty="0" smtClean="0"/>
              <a:t>287 cases from 5 cancers</a:t>
            </a:r>
            <a:endParaRPr lang="en-US" sz="3200" dirty="0"/>
          </a:p>
        </p:txBody>
      </p:sp>
      <p:sp>
        <p:nvSpPr>
          <p:cNvPr id="2" name="TextBox 1"/>
          <p:cNvSpPr txBox="1"/>
          <p:nvPr/>
        </p:nvSpPr>
        <p:spPr>
          <a:xfrm>
            <a:off x="188843" y="329781"/>
            <a:ext cx="4969565" cy="523220"/>
          </a:xfrm>
          <a:prstGeom prst="rect">
            <a:avLst/>
          </a:prstGeom>
          <a:noFill/>
        </p:spPr>
        <p:txBody>
          <a:bodyPr wrap="square" rtlCol="0">
            <a:spAutoFit/>
          </a:bodyPr>
          <a:lstStyle/>
          <a:p>
            <a:r>
              <a:rPr lang="en-US" sz="2800" dirty="0" smtClean="0"/>
              <a:t>We may be able to prevent…</a:t>
            </a:r>
            <a:endParaRPr lang="en-US" sz="2800" dirty="0"/>
          </a:p>
        </p:txBody>
      </p:sp>
      <p:sp>
        <p:nvSpPr>
          <p:cNvPr id="8" name="TextBox 7"/>
          <p:cNvSpPr txBox="1"/>
          <p:nvPr/>
        </p:nvSpPr>
        <p:spPr>
          <a:xfrm>
            <a:off x="1828797" y="6217271"/>
            <a:ext cx="7530111" cy="523220"/>
          </a:xfrm>
          <a:prstGeom prst="rect">
            <a:avLst/>
          </a:prstGeom>
          <a:noFill/>
        </p:spPr>
        <p:txBody>
          <a:bodyPr wrap="square" rtlCol="0">
            <a:spAutoFit/>
          </a:bodyPr>
          <a:lstStyle/>
          <a:p>
            <a:r>
              <a:rPr lang="en-US" sz="2800" dirty="0" smtClean="0"/>
              <a:t>… with guideline-adherent physical activity levels</a:t>
            </a:r>
            <a:endParaRPr lang="en-US" sz="2800" dirty="0"/>
          </a:p>
        </p:txBody>
      </p:sp>
    </p:spTree>
    <p:extLst>
      <p:ext uri="{BB962C8B-B14F-4D97-AF65-F5344CB8AC3E}">
        <p14:creationId xmlns:p14="http://schemas.microsoft.com/office/powerpoint/2010/main" val="616811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3670" y="6414760"/>
            <a:ext cx="3132636" cy="461665"/>
          </a:xfrm>
          <a:prstGeom prst="rect">
            <a:avLst/>
          </a:prstGeom>
          <a:noFill/>
        </p:spPr>
        <p:txBody>
          <a:bodyPr wrap="square" rtlCol="0">
            <a:spAutoFit/>
          </a:bodyPr>
          <a:lstStyle/>
          <a:p>
            <a:r>
              <a:rPr lang="en-US" sz="1200" dirty="0" smtClean="0">
                <a:solidFill>
                  <a:schemeClr val="bg1"/>
                </a:solidFill>
                <a:latin typeface="+mj-lt"/>
              </a:rPr>
              <a:t>Source: Alaska Division of Public Health, Informed Alaskans BRFSS 2013-2017</a:t>
            </a:r>
            <a:endParaRPr lang="en-US" sz="1200" dirty="0">
              <a:solidFill>
                <a:schemeClr val="bg1"/>
              </a:solidFill>
              <a:latin typeface="+mj-lt"/>
            </a:endParaRPr>
          </a:p>
        </p:txBody>
      </p:sp>
      <p:sp>
        <p:nvSpPr>
          <p:cNvPr id="5" name="TextBox 4"/>
          <p:cNvSpPr txBox="1"/>
          <p:nvPr/>
        </p:nvSpPr>
        <p:spPr>
          <a:xfrm>
            <a:off x="119270" y="6509795"/>
            <a:ext cx="3488634" cy="307777"/>
          </a:xfrm>
          <a:prstGeom prst="rect">
            <a:avLst/>
          </a:prstGeom>
          <a:noFill/>
        </p:spPr>
        <p:txBody>
          <a:bodyPr wrap="square" rtlCol="0">
            <a:spAutoFit/>
          </a:bodyPr>
          <a:lstStyle/>
          <a:p>
            <a:r>
              <a:rPr lang="en-US" sz="1400" dirty="0" smtClean="0"/>
              <a:t>Data source: AK BRFSS: 2011-2015</a:t>
            </a:r>
            <a:endParaRPr lang="en-US" sz="1400" dirty="0"/>
          </a:p>
        </p:txBody>
      </p:sp>
      <p:pic>
        <p:nvPicPr>
          <p:cNvPr id="8"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8739" y="339369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6066" y="341515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lipart grey ma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3393" y="339369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8739" y="103627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6066" y="105773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3393" y="1036280"/>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089" y="1057739"/>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6785" y="1051979"/>
            <a:ext cx="854036" cy="2198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0193" y="594240"/>
            <a:ext cx="2812774" cy="5324535"/>
          </a:xfrm>
          <a:prstGeom prst="rect">
            <a:avLst/>
          </a:prstGeom>
          <a:noFill/>
        </p:spPr>
        <p:txBody>
          <a:bodyPr wrap="square" rtlCol="0">
            <a:spAutoFit/>
          </a:bodyPr>
          <a:lstStyle/>
          <a:p>
            <a:pPr algn="ctr"/>
            <a:r>
              <a:rPr lang="en-US" sz="6000" dirty="0" smtClean="0">
                <a:solidFill>
                  <a:schemeClr val="accent1"/>
                </a:solidFill>
              </a:rPr>
              <a:t>71% </a:t>
            </a:r>
            <a:r>
              <a:rPr lang="en-US" sz="4000" dirty="0" smtClean="0"/>
              <a:t>of Alaska Native people reported engaging in leisure time activity</a:t>
            </a:r>
            <a:endParaRPr lang="en-US" sz="4000" dirty="0"/>
          </a:p>
        </p:txBody>
      </p:sp>
      <p:pic>
        <p:nvPicPr>
          <p:cNvPr id="16"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2292" y="3420918"/>
            <a:ext cx="854036" cy="21987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lipart grey ma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8988" y="3415158"/>
            <a:ext cx="854036" cy="219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73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418" y="1162878"/>
            <a:ext cx="7885140" cy="4441962"/>
          </a:xfrm>
          <a:prstGeom prst="rect">
            <a:avLst/>
          </a:prstGeom>
        </p:spPr>
      </p:pic>
    </p:spTree>
    <p:extLst>
      <p:ext uri="{BB962C8B-B14F-4D97-AF65-F5344CB8AC3E}">
        <p14:creationId xmlns:p14="http://schemas.microsoft.com/office/powerpoint/2010/main" val="3551427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20039" y="335280"/>
            <a:ext cx="8535725"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a:lstStyle>
          <a:p>
            <a:pPr algn="l"/>
            <a:r>
              <a:rPr lang="en-US" sz="3200" dirty="0" smtClean="0">
                <a:solidFill>
                  <a:schemeClr val="accent1"/>
                </a:solidFill>
                <a:latin typeface="+mn-lt"/>
              </a:rPr>
              <a:t>Screening can have a huge impact on cancer rates: the case of cervical cancer</a:t>
            </a:r>
            <a:endParaRPr lang="en-US" sz="3200" dirty="0">
              <a:solidFill>
                <a:schemeClr val="accent1"/>
              </a:solidFill>
              <a:latin typeface="+mn-lt"/>
            </a:endParaRPr>
          </a:p>
        </p:txBody>
      </p:sp>
      <p:graphicFrame>
        <p:nvGraphicFramePr>
          <p:cNvPr id="11" name="Chart 10"/>
          <p:cNvGraphicFramePr>
            <a:graphicFrameLocks/>
          </p:cNvGraphicFramePr>
          <p:nvPr>
            <p:extLst/>
          </p:nvPr>
        </p:nvGraphicFramePr>
        <p:xfrm>
          <a:off x="216091" y="1242392"/>
          <a:ext cx="8743619" cy="5186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4250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374912" y="810590"/>
          <a:ext cx="376361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17372" y="4884529"/>
            <a:ext cx="3478696" cy="1323439"/>
          </a:xfrm>
          <a:prstGeom prst="rect">
            <a:avLst/>
          </a:prstGeom>
          <a:noFill/>
        </p:spPr>
        <p:txBody>
          <a:bodyPr wrap="square" rtlCol="0">
            <a:spAutoFit/>
          </a:bodyPr>
          <a:lstStyle/>
          <a:p>
            <a:pPr algn="ctr"/>
            <a:r>
              <a:rPr lang="en-US" sz="2000" dirty="0" smtClean="0"/>
              <a:t>Proportion of Alaska Native women receiving a mammography in the last 2 years</a:t>
            </a:r>
            <a:endParaRPr lang="en-US" sz="2000" dirty="0"/>
          </a:p>
        </p:txBody>
      </p:sp>
      <p:sp>
        <p:nvSpPr>
          <p:cNvPr id="2" name="TextBox 1"/>
          <p:cNvSpPr txBox="1"/>
          <p:nvPr/>
        </p:nvSpPr>
        <p:spPr>
          <a:xfrm>
            <a:off x="104172" y="6551271"/>
            <a:ext cx="6632294" cy="261610"/>
          </a:xfrm>
          <a:prstGeom prst="rect">
            <a:avLst/>
          </a:prstGeom>
          <a:noFill/>
        </p:spPr>
        <p:txBody>
          <a:bodyPr wrap="square" rtlCol="0">
            <a:spAutoFit/>
          </a:bodyPr>
          <a:lstStyle/>
          <a:p>
            <a:r>
              <a:rPr lang="en-US" sz="1050" dirty="0" smtClean="0">
                <a:solidFill>
                  <a:schemeClr val="accent1"/>
                </a:solidFill>
              </a:rPr>
              <a:t>Source: Alaska Behavioral Risk Factor Surveillance System, </a:t>
            </a:r>
            <a:endParaRPr lang="en-US" sz="1050" dirty="0">
              <a:solidFill>
                <a:schemeClr val="accent1"/>
              </a:solidFill>
            </a:endParaRPr>
          </a:p>
        </p:txBody>
      </p:sp>
      <p:cxnSp>
        <p:nvCxnSpPr>
          <p:cNvPr id="9" name="Straight Arrow Connector 8"/>
          <p:cNvCxnSpPr/>
          <p:nvPr/>
        </p:nvCxnSpPr>
        <p:spPr>
          <a:xfrm flipV="1">
            <a:off x="2186609" y="2880617"/>
            <a:ext cx="3488633" cy="19878"/>
          </a:xfrm>
          <a:prstGeom prst="straightConnector1">
            <a:avLst/>
          </a:prstGeom>
          <a:ln w="508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75242" y="2612260"/>
            <a:ext cx="2971801" cy="954107"/>
          </a:xfrm>
          <a:prstGeom prst="rect">
            <a:avLst/>
          </a:prstGeom>
          <a:noFill/>
        </p:spPr>
        <p:txBody>
          <a:bodyPr wrap="square" rtlCol="0">
            <a:spAutoFit/>
          </a:bodyPr>
          <a:lstStyle/>
          <a:p>
            <a:pPr algn="ctr"/>
            <a:r>
              <a:rPr lang="en-US" sz="2400" dirty="0" smtClean="0"/>
              <a:t>Healthy Alaskans goal:</a:t>
            </a:r>
          </a:p>
          <a:p>
            <a:pPr algn="ctr"/>
            <a:r>
              <a:rPr lang="en-US" sz="3200" dirty="0" smtClean="0"/>
              <a:t>61%</a:t>
            </a:r>
            <a:endParaRPr lang="en-US" sz="3200" dirty="0"/>
          </a:p>
        </p:txBody>
      </p:sp>
    </p:spTree>
    <p:extLst>
      <p:ext uri="{BB962C8B-B14F-4D97-AF65-F5344CB8AC3E}">
        <p14:creationId xmlns:p14="http://schemas.microsoft.com/office/powerpoint/2010/main" val="248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374912" y="1400536"/>
          <a:ext cx="3763617" cy="347405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V="1">
            <a:off x="2186609" y="1823768"/>
            <a:ext cx="3488633" cy="19878"/>
          </a:xfrm>
          <a:prstGeom prst="straightConnector1">
            <a:avLst/>
          </a:prstGeom>
          <a:ln w="508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75242" y="1520686"/>
            <a:ext cx="2971801" cy="954107"/>
          </a:xfrm>
          <a:prstGeom prst="rect">
            <a:avLst/>
          </a:prstGeom>
          <a:noFill/>
        </p:spPr>
        <p:txBody>
          <a:bodyPr wrap="square" rtlCol="0">
            <a:spAutoFit/>
          </a:bodyPr>
          <a:lstStyle/>
          <a:p>
            <a:pPr algn="ctr"/>
            <a:r>
              <a:rPr lang="en-US" sz="2400" dirty="0" smtClean="0"/>
              <a:t>Healthy Alaskans goal:</a:t>
            </a:r>
          </a:p>
          <a:p>
            <a:pPr algn="ctr"/>
            <a:r>
              <a:rPr lang="en-US" sz="3200" dirty="0" smtClean="0"/>
              <a:t>82%</a:t>
            </a:r>
            <a:endParaRPr lang="en-US" sz="3200" dirty="0"/>
          </a:p>
        </p:txBody>
      </p:sp>
      <p:sp>
        <p:nvSpPr>
          <p:cNvPr id="8" name="TextBox 7"/>
          <p:cNvSpPr txBox="1"/>
          <p:nvPr/>
        </p:nvSpPr>
        <p:spPr>
          <a:xfrm>
            <a:off x="1517372" y="4884529"/>
            <a:ext cx="3478696" cy="1015663"/>
          </a:xfrm>
          <a:prstGeom prst="rect">
            <a:avLst/>
          </a:prstGeom>
          <a:noFill/>
        </p:spPr>
        <p:txBody>
          <a:bodyPr wrap="square" rtlCol="0">
            <a:spAutoFit/>
          </a:bodyPr>
          <a:lstStyle/>
          <a:p>
            <a:pPr algn="ctr"/>
            <a:r>
              <a:rPr lang="en-US" sz="2000" dirty="0" smtClean="0"/>
              <a:t>Proportion of Alaska Native women up to date on PAP screening</a:t>
            </a:r>
            <a:endParaRPr lang="en-US" sz="2000" dirty="0"/>
          </a:p>
        </p:txBody>
      </p:sp>
      <p:sp>
        <p:nvSpPr>
          <p:cNvPr id="9" name="TextBox 8"/>
          <p:cNvSpPr txBox="1"/>
          <p:nvPr/>
        </p:nvSpPr>
        <p:spPr>
          <a:xfrm>
            <a:off x="104172" y="6551271"/>
            <a:ext cx="6632294" cy="261610"/>
          </a:xfrm>
          <a:prstGeom prst="rect">
            <a:avLst/>
          </a:prstGeom>
          <a:noFill/>
        </p:spPr>
        <p:txBody>
          <a:bodyPr wrap="square" rtlCol="0">
            <a:spAutoFit/>
          </a:bodyPr>
          <a:lstStyle/>
          <a:p>
            <a:r>
              <a:rPr lang="en-US" sz="1050" dirty="0" smtClean="0">
                <a:solidFill>
                  <a:schemeClr val="accent1"/>
                </a:solidFill>
              </a:rPr>
              <a:t>Source: Alaska Behavioral Risk Factor Surveillance System, 2008-2016 </a:t>
            </a:r>
            <a:endParaRPr lang="en-US" sz="1050" dirty="0">
              <a:solidFill>
                <a:schemeClr val="accent1"/>
              </a:solidFill>
            </a:endParaRPr>
          </a:p>
        </p:txBody>
      </p:sp>
    </p:spTree>
    <p:extLst>
      <p:ext uri="{BB962C8B-B14F-4D97-AF65-F5344CB8AC3E}">
        <p14:creationId xmlns:p14="http://schemas.microsoft.com/office/powerpoint/2010/main" val="271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250066" y="1867936"/>
          <a:ext cx="4259483" cy="323650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2163459" y="839920"/>
            <a:ext cx="3488633" cy="19878"/>
          </a:xfrm>
          <a:prstGeom prst="straightConnector1">
            <a:avLst/>
          </a:prstGeom>
          <a:ln w="508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509549" y="97006"/>
            <a:ext cx="2971801" cy="1692771"/>
          </a:xfrm>
          <a:prstGeom prst="rect">
            <a:avLst/>
          </a:prstGeom>
          <a:noFill/>
        </p:spPr>
        <p:txBody>
          <a:bodyPr wrap="square" rtlCol="0">
            <a:spAutoFit/>
          </a:bodyPr>
          <a:lstStyle/>
          <a:p>
            <a:pPr algn="ctr"/>
            <a:r>
              <a:rPr lang="en-US" sz="2400" dirty="0" smtClean="0"/>
              <a:t>Alaska Comprehensive Cancer Plan Goal:</a:t>
            </a:r>
          </a:p>
          <a:p>
            <a:pPr algn="ctr"/>
            <a:r>
              <a:rPr lang="en-US" sz="3200" dirty="0" smtClean="0"/>
              <a:t>80%</a:t>
            </a:r>
            <a:endParaRPr lang="en-US" sz="3200" dirty="0"/>
          </a:p>
        </p:txBody>
      </p:sp>
      <p:sp>
        <p:nvSpPr>
          <p:cNvPr id="8" name="TextBox 7"/>
          <p:cNvSpPr txBox="1"/>
          <p:nvPr/>
        </p:nvSpPr>
        <p:spPr>
          <a:xfrm>
            <a:off x="1517372" y="5231779"/>
            <a:ext cx="3478696" cy="1015663"/>
          </a:xfrm>
          <a:prstGeom prst="rect">
            <a:avLst/>
          </a:prstGeom>
          <a:noFill/>
        </p:spPr>
        <p:txBody>
          <a:bodyPr wrap="square" rtlCol="0">
            <a:spAutoFit/>
          </a:bodyPr>
          <a:lstStyle/>
          <a:p>
            <a:pPr algn="ctr"/>
            <a:r>
              <a:rPr lang="en-US" sz="2000" dirty="0" smtClean="0"/>
              <a:t>Proportion of Alaska Native people up to date with colorectal cancer screening</a:t>
            </a:r>
            <a:endParaRPr lang="en-US" sz="2000" dirty="0"/>
          </a:p>
        </p:txBody>
      </p:sp>
      <p:sp>
        <p:nvSpPr>
          <p:cNvPr id="9" name="TextBox 8"/>
          <p:cNvSpPr txBox="1"/>
          <p:nvPr/>
        </p:nvSpPr>
        <p:spPr>
          <a:xfrm>
            <a:off x="104172" y="6551271"/>
            <a:ext cx="6632294" cy="261610"/>
          </a:xfrm>
          <a:prstGeom prst="rect">
            <a:avLst/>
          </a:prstGeom>
          <a:noFill/>
        </p:spPr>
        <p:txBody>
          <a:bodyPr wrap="square" rtlCol="0">
            <a:spAutoFit/>
          </a:bodyPr>
          <a:lstStyle/>
          <a:p>
            <a:r>
              <a:rPr lang="en-US" sz="1050" dirty="0" smtClean="0">
                <a:solidFill>
                  <a:schemeClr val="accent1"/>
                </a:solidFill>
              </a:rPr>
              <a:t>Source: Alaska Behavioral Risk Factor Surveillance System, 2010-2016 </a:t>
            </a:r>
            <a:endParaRPr lang="en-US" sz="1050" dirty="0">
              <a:solidFill>
                <a:schemeClr val="accent1"/>
              </a:solidFill>
            </a:endParaRPr>
          </a:p>
        </p:txBody>
      </p:sp>
    </p:spTree>
    <p:extLst>
      <p:ext uri="{BB962C8B-B14F-4D97-AF65-F5344CB8AC3E}">
        <p14:creationId xmlns:p14="http://schemas.microsoft.com/office/powerpoint/2010/main" val="13489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4483778" cy="6858000"/>
          </a:xfrm>
          <a:prstGeom prst="rect">
            <a:avLst/>
          </a:prstGeom>
        </p:spPr>
      </p:pic>
      <p:pic>
        <p:nvPicPr>
          <p:cNvPr id="2" name="Picture 1"/>
          <p:cNvPicPr>
            <a:picLocks noChangeAspect="1"/>
          </p:cNvPicPr>
          <p:nvPr/>
        </p:nvPicPr>
        <p:blipFill>
          <a:blip r:embed="rId3"/>
          <a:stretch>
            <a:fillRect/>
          </a:stretch>
        </p:blipFill>
        <p:spPr>
          <a:xfrm>
            <a:off x="4597400" y="0"/>
            <a:ext cx="4546599" cy="6898019"/>
          </a:xfrm>
          <a:prstGeom prst="rect">
            <a:avLst/>
          </a:prstGeom>
        </p:spPr>
      </p:pic>
    </p:spTree>
    <p:extLst>
      <p:ext uri="{BB962C8B-B14F-4D97-AF65-F5344CB8AC3E}">
        <p14:creationId xmlns:p14="http://schemas.microsoft.com/office/powerpoint/2010/main" val="1027149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6" y="1"/>
            <a:ext cx="10274458" cy="6857999"/>
          </a:xfrm>
          <a:prstGeom prst="rect">
            <a:avLst/>
          </a:prstGeom>
        </p:spPr>
      </p:pic>
      <p:sp>
        <p:nvSpPr>
          <p:cNvPr id="3" name="TextBox 2"/>
          <p:cNvSpPr txBox="1"/>
          <p:nvPr/>
        </p:nvSpPr>
        <p:spPr>
          <a:xfrm>
            <a:off x="706056" y="763929"/>
            <a:ext cx="7523544" cy="1200329"/>
          </a:xfrm>
          <a:prstGeom prst="rect">
            <a:avLst/>
          </a:prstGeom>
          <a:noFill/>
        </p:spPr>
        <p:txBody>
          <a:bodyPr wrap="square" rtlCol="0">
            <a:spAutoFit/>
          </a:bodyPr>
          <a:lstStyle/>
          <a:p>
            <a:r>
              <a:rPr lang="en-US" sz="3600" dirty="0" smtClean="0"/>
              <a:t>Together, we CAN prevent cancer among Alaska Native people</a:t>
            </a:r>
            <a:endParaRPr lang="en-US" sz="3600" dirty="0"/>
          </a:p>
        </p:txBody>
      </p:sp>
    </p:spTree>
    <p:extLst>
      <p:ext uri="{BB962C8B-B14F-4D97-AF65-F5344CB8AC3E}">
        <p14:creationId xmlns:p14="http://schemas.microsoft.com/office/powerpoint/2010/main" val="283733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8773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7421" y="0"/>
            <a:ext cx="5476423" cy="6872990"/>
          </a:xfrm>
          <a:prstGeom prst="rect">
            <a:avLst/>
          </a:prstGeom>
        </p:spPr>
      </p:pic>
    </p:spTree>
    <p:extLst>
      <p:ext uri="{BB962C8B-B14F-4D97-AF65-F5344CB8AC3E}">
        <p14:creationId xmlns:p14="http://schemas.microsoft.com/office/powerpoint/2010/main" val="251729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7964" y="445756"/>
            <a:ext cx="8676544" cy="563562"/>
          </a:xfrm>
        </p:spPr>
        <p:txBody>
          <a:bodyPr>
            <a:noAutofit/>
          </a:bodyPr>
          <a:lstStyle/>
          <a:p>
            <a:pPr algn="l"/>
            <a:r>
              <a:rPr lang="en-US" sz="3600" dirty="0" smtClean="0">
                <a:solidFill>
                  <a:schemeClr val="accent1"/>
                </a:solidFill>
                <a:latin typeface="+mn-lt"/>
              </a:rPr>
              <a:t>Alaska Native people have the highest rates of cancer in Alaska</a:t>
            </a:r>
            <a:endParaRPr lang="en-US" sz="3600" dirty="0">
              <a:solidFill>
                <a:schemeClr val="accent1"/>
              </a:solidFill>
              <a:latin typeface="+mn-lt"/>
            </a:endParaRPr>
          </a:p>
        </p:txBody>
      </p:sp>
      <p:sp>
        <p:nvSpPr>
          <p:cNvPr id="5" name="Rectangle 4"/>
          <p:cNvSpPr/>
          <p:nvPr/>
        </p:nvSpPr>
        <p:spPr>
          <a:xfrm>
            <a:off x="102871" y="6582936"/>
            <a:ext cx="4572000" cy="276999"/>
          </a:xfrm>
          <a:prstGeom prst="rect">
            <a:avLst/>
          </a:prstGeom>
        </p:spPr>
        <p:txBody>
          <a:bodyPr>
            <a:spAutoFit/>
          </a:bodyPr>
          <a:lstStyle/>
          <a:p>
            <a:r>
              <a:rPr lang="en-US" sz="1200" dirty="0" smtClean="0">
                <a:solidFill>
                  <a:schemeClr val="tx1">
                    <a:lumMod val="50000"/>
                  </a:schemeClr>
                </a:solidFill>
              </a:rPr>
              <a:t>Data source</a:t>
            </a:r>
            <a:r>
              <a:rPr lang="en-US" sz="1200" dirty="0">
                <a:solidFill>
                  <a:schemeClr val="tx1">
                    <a:lumMod val="50000"/>
                  </a:schemeClr>
                </a:solidFill>
              </a:rPr>
              <a:t>: Alaska Cancer </a:t>
            </a:r>
            <a:r>
              <a:rPr lang="en-US" sz="1200" dirty="0" smtClean="0">
                <a:solidFill>
                  <a:schemeClr val="tx1">
                    <a:lumMod val="50000"/>
                  </a:schemeClr>
                </a:solidFill>
              </a:rPr>
              <a:t>Registry, 1992 - 2012</a:t>
            </a:r>
          </a:p>
        </p:txBody>
      </p:sp>
      <p:graphicFrame>
        <p:nvGraphicFramePr>
          <p:cNvPr id="8" name="Chart 7"/>
          <p:cNvGraphicFramePr>
            <a:graphicFrameLocks/>
          </p:cNvGraphicFramePr>
          <p:nvPr>
            <p:extLst>
              <p:ext uri="{D42A27DB-BD31-4B8C-83A1-F6EECF244321}">
                <p14:modId xmlns:p14="http://schemas.microsoft.com/office/powerpoint/2010/main" val="1529364139"/>
              </p:ext>
            </p:extLst>
          </p:nvPr>
        </p:nvGraphicFramePr>
        <p:xfrm>
          <a:off x="331471" y="1279358"/>
          <a:ext cx="8368031" cy="5303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241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4500" y="376238"/>
            <a:ext cx="8391525" cy="563562"/>
          </a:xfrm>
        </p:spPr>
        <p:txBody>
          <a:bodyPr>
            <a:normAutofit fontScale="90000"/>
          </a:bodyPr>
          <a:lstStyle/>
          <a:p>
            <a:pPr algn="l"/>
            <a:r>
              <a:rPr lang="en-US" sz="3600" dirty="0" smtClean="0">
                <a:solidFill>
                  <a:schemeClr val="accent1"/>
                </a:solidFill>
                <a:latin typeface="+mn-lt"/>
              </a:rPr>
              <a:t>Alaska Native people have the highest cancer mortality in Alaska</a:t>
            </a:r>
            <a:endParaRPr lang="en-US" sz="3600" dirty="0">
              <a:solidFill>
                <a:schemeClr val="accent1"/>
              </a:solidFill>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743453386"/>
              </p:ext>
            </p:extLst>
          </p:nvPr>
        </p:nvGraphicFramePr>
        <p:xfrm>
          <a:off x="269914" y="1209102"/>
          <a:ext cx="8620699" cy="557408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02871" y="6582936"/>
            <a:ext cx="4572000" cy="276999"/>
          </a:xfrm>
          <a:prstGeom prst="rect">
            <a:avLst/>
          </a:prstGeom>
        </p:spPr>
        <p:txBody>
          <a:bodyPr>
            <a:spAutoFit/>
          </a:bodyPr>
          <a:lstStyle/>
          <a:p>
            <a:r>
              <a:rPr lang="en-US" sz="1200" dirty="0" smtClean="0">
                <a:solidFill>
                  <a:schemeClr val="bg1"/>
                </a:solidFill>
              </a:rPr>
              <a:t>Data source</a:t>
            </a:r>
            <a:r>
              <a:rPr lang="en-US" sz="1200" dirty="0">
                <a:solidFill>
                  <a:schemeClr val="bg1"/>
                </a:solidFill>
              </a:rPr>
              <a:t>: Alaska Cancer </a:t>
            </a:r>
            <a:r>
              <a:rPr lang="en-US" sz="1200" dirty="0" smtClean="0">
                <a:solidFill>
                  <a:schemeClr val="bg1"/>
                </a:solidFill>
              </a:rPr>
              <a:t>Registry</a:t>
            </a:r>
          </a:p>
        </p:txBody>
      </p:sp>
      <p:sp>
        <p:nvSpPr>
          <p:cNvPr id="3" name="TextBox 2"/>
          <p:cNvSpPr txBox="1"/>
          <p:nvPr/>
        </p:nvSpPr>
        <p:spPr>
          <a:xfrm>
            <a:off x="0" y="6582936"/>
            <a:ext cx="2477192" cy="276999"/>
          </a:xfrm>
          <a:prstGeom prst="rect">
            <a:avLst/>
          </a:prstGeom>
          <a:noFill/>
        </p:spPr>
        <p:txBody>
          <a:bodyPr wrap="square" rtlCol="0">
            <a:spAutoFit/>
          </a:bodyPr>
          <a:lstStyle/>
          <a:p>
            <a:r>
              <a:rPr lang="en-US" sz="1200" dirty="0" smtClean="0">
                <a:solidFill>
                  <a:schemeClr val="accent1"/>
                </a:solidFill>
              </a:rPr>
              <a:t>Alaska Cancer Registry, 1996-2012</a:t>
            </a:r>
            <a:endParaRPr lang="en-US" sz="1200" dirty="0">
              <a:solidFill>
                <a:schemeClr val="accent1"/>
              </a:solidFill>
            </a:endParaRPr>
          </a:p>
        </p:txBody>
      </p:sp>
    </p:spTree>
    <p:extLst>
      <p:ext uri="{BB962C8B-B14F-4D97-AF65-F5344CB8AC3E}">
        <p14:creationId xmlns:p14="http://schemas.microsoft.com/office/powerpoint/2010/main" val="3637339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THC PPT Vision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285" cy="6858000"/>
          </a:xfrm>
          <a:prstGeom prst="rect">
            <a:avLst/>
          </a:prstGeom>
        </p:spPr>
      </p:pic>
    </p:spTree>
    <p:extLst>
      <p:ext uri="{BB962C8B-B14F-4D97-AF65-F5344CB8AC3E}">
        <p14:creationId xmlns:p14="http://schemas.microsoft.com/office/powerpoint/2010/main" val="1573924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HC Logo Slide Reve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5808"/>
          </a:xfrm>
          <a:prstGeom prst="rect">
            <a:avLst/>
          </a:prstGeom>
        </p:spPr>
      </p:pic>
    </p:spTree>
    <p:extLst>
      <p:ext uri="{BB962C8B-B14F-4D97-AF65-F5344CB8AC3E}">
        <p14:creationId xmlns:p14="http://schemas.microsoft.com/office/powerpoint/2010/main" val="310001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69436" cy="1143000"/>
          </a:xfrm>
        </p:spPr>
        <p:txBody>
          <a:bodyPr>
            <a:normAutofit fontScale="90000"/>
          </a:bodyPr>
          <a:lstStyle/>
          <a:p>
            <a:r>
              <a:rPr lang="en-US" dirty="0" smtClean="0">
                <a:latin typeface="Agenda"/>
              </a:rPr>
              <a:t>What is new in this report?</a:t>
            </a:r>
            <a:endParaRPr lang="en-US" dirty="0">
              <a:latin typeface="Agenda"/>
            </a:endParaRPr>
          </a:p>
        </p:txBody>
      </p:sp>
      <p:sp>
        <p:nvSpPr>
          <p:cNvPr id="3" name="Content Placeholder 2"/>
          <p:cNvSpPr>
            <a:spLocks noGrp="1"/>
          </p:cNvSpPr>
          <p:nvPr>
            <p:ph idx="1"/>
          </p:nvPr>
        </p:nvSpPr>
        <p:spPr>
          <a:xfrm>
            <a:off x="457200" y="2019924"/>
            <a:ext cx="8229600" cy="4525963"/>
          </a:xfrm>
        </p:spPr>
        <p:txBody>
          <a:bodyPr>
            <a:normAutofit/>
          </a:bodyPr>
          <a:lstStyle/>
          <a:p>
            <a:pPr marL="0" indent="0">
              <a:buNone/>
            </a:pPr>
            <a:r>
              <a:rPr lang="en-US" sz="2800" dirty="0" smtClean="0">
                <a:latin typeface="Agenda"/>
              </a:rPr>
              <a:t>Updated data: 2014-2018</a:t>
            </a:r>
          </a:p>
          <a:p>
            <a:pPr marL="0" indent="0">
              <a:buNone/>
            </a:pPr>
            <a:endParaRPr lang="en-US" sz="2800" dirty="0">
              <a:latin typeface="Agenda"/>
            </a:endParaRPr>
          </a:p>
          <a:p>
            <a:pPr marL="400050" lvl="1" indent="0">
              <a:buNone/>
            </a:pPr>
            <a:r>
              <a:rPr lang="en-US" sz="2400" dirty="0" smtClean="0">
                <a:latin typeface="Agenda"/>
              </a:rPr>
              <a:t>Regional rates</a:t>
            </a:r>
          </a:p>
          <a:p>
            <a:pPr marL="400050" lvl="1" indent="0">
              <a:buNone/>
            </a:pPr>
            <a:endParaRPr lang="en-US" sz="2400" dirty="0">
              <a:latin typeface="Agenda"/>
            </a:endParaRPr>
          </a:p>
          <a:p>
            <a:pPr marL="400050" lvl="1" indent="0">
              <a:buNone/>
            </a:pPr>
            <a:r>
              <a:rPr lang="en-US" sz="2400" dirty="0" smtClean="0">
                <a:latin typeface="Agenda"/>
              </a:rPr>
              <a:t>Leading cancers</a:t>
            </a:r>
          </a:p>
          <a:p>
            <a:pPr marL="400050" lvl="1" indent="0">
              <a:buNone/>
            </a:pPr>
            <a:endParaRPr lang="en-US" sz="2400" dirty="0">
              <a:latin typeface="Agenda"/>
            </a:endParaRPr>
          </a:p>
          <a:p>
            <a:pPr marL="400050" lvl="1" indent="0">
              <a:buNone/>
            </a:pPr>
            <a:r>
              <a:rPr lang="en-US" sz="2400" dirty="0" smtClean="0">
                <a:latin typeface="Agenda"/>
              </a:rPr>
              <a:t>50-year cancer trends</a:t>
            </a:r>
          </a:p>
          <a:p>
            <a:pPr marL="400050" lvl="1" indent="0">
              <a:buNone/>
            </a:pPr>
            <a:endParaRPr lang="en-US" sz="2400" dirty="0">
              <a:latin typeface="Agenda"/>
            </a:endParaRPr>
          </a:p>
          <a:p>
            <a:pPr marL="400050" lvl="1" indent="0">
              <a:buNone/>
            </a:pPr>
            <a:r>
              <a:rPr lang="en-US" sz="2400" dirty="0" smtClean="0">
                <a:latin typeface="Agenda"/>
              </a:rPr>
              <a:t>Cancer mortality</a:t>
            </a:r>
            <a:endParaRPr lang="en-US" sz="2400" dirty="0">
              <a:latin typeface="Agenda"/>
            </a:endParaRPr>
          </a:p>
        </p:txBody>
      </p:sp>
      <p:pic>
        <p:nvPicPr>
          <p:cNvPr id="4" name="Picture 2" descr="Image result for alaska native paddle"/>
          <p:cNvPicPr>
            <a:picLocks noChangeAspect="1" noChangeArrowheads="1"/>
          </p:cNvPicPr>
          <p:nvPr/>
        </p:nvPicPr>
        <p:blipFill rotWithShape="1">
          <a:blip r:embed="rId3">
            <a:extLst>
              <a:ext uri="{28A0092B-C50C-407E-A947-70E740481C1C}">
                <a14:useLocalDpi xmlns:a14="http://schemas.microsoft.com/office/drawing/2010/main" val="0"/>
              </a:ext>
            </a:extLst>
          </a:blip>
          <a:srcRect l="11371" r="13223"/>
          <a:stretch/>
        </p:blipFill>
        <p:spPr bwMode="auto">
          <a:xfrm>
            <a:off x="5696465" y="-104278"/>
            <a:ext cx="3447535" cy="696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9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Leading cancers</a:t>
            </a:r>
            <a:endParaRPr lang="en-US" dirty="0">
              <a:latin typeface="Agenda"/>
            </a:endParaRPr>
          </a:p>
        </p:txBody>
      </p:sp>
    </p:spTree>
    <p:extLst>
      <p:ext uri="{BB962C8B-B14F-4D97-AF65-F5344CB8AC3E}">
        <p14:creationId xmlns:p14="http://schemas.microsoft.com/office/powerpoint/2010/main" val="692083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5600" y="1310220"/>
            <a:ext cx="8613774" cy="3987267"/>
          </a:xfrm>
          <a:prstGeom prst="rect">
            <a:avLst/>
          </a:prstGeom>
        </p:spPr>
      </p:pic>
    </p:spTree>
    <p:extLst>
      <p:ext uri="{BB962C8B-B14F-4D97-AF65-F5344CB8AC3E}">
        <p14:creationId xmlns:p14="http://schemas.microsoft.com/office/powerpoint/2010/main" val="390854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da"/>
              </a:rPr>
              <a:t>Cancer trends</a:t>
            </a:r>
            <a:endParaRPr lang="en-US" dirty="0">
              <a:latin typeface="Agenda"/>
            </a:endParaRPr>
          </a:p>
        </p:txBody>
      </p:sp>
    </p:spTree>
    <p:extLst>
      <p:ext uri="{BB962C8B-B14F-4D97-AF65-F5344CB8AC3E}">
        <p14:creationId xmlns:p14="http://schemas.microsoft.com/office/powerpoint/2010/main" val="91416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688" y="1527253"/>
            <a:ext cx="8863012" cy="3630534"/>
          </a:xfrm>
          <a:prstGeom prst="rect">
            <a:avLst/>
          </a:prstGeom>
        </p:spPr>
      </p:pic>
    </p:spTree>
    <p:extLst>
      <p:ext uri="{BB962C8B-B14F-4D97-AF65-F5344CB8AC3E}">
        <p14:creationId xmlns:p14="http://schemas.microsoft.com/office/powerpoint/2010/main" val="2253494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HC">
  <a:themeElements>
    <a:clrScheme name="ANTHC Brand Colors">
      <a:dk1>
        <a:srgbClr val="565656"/>
      </a:dk1>
      <a:lt1>
        <a:srgbClr val="FFFFFF"/>
      </a:lt1>
      <a:dk2>
        <a:srgbClr val="496888"/>
      </a:dk2>
      <a:lt2>
        <a:srgbClr val="D3ECF0"/>
      </a:lt2>
      <a:accent1>
        <a:srgbClr val="0089B9"/>
      </a:accent1>
      <a:accent2>
        <a:srgbClr val="B44677"/>
      </a:accent2>
      <a:accent3>
        <a:srgbClr val="62B145"/>
      </a:accent3>
      <a:accent4>
        <a:srgbClr val="496888"/>
      </a:accent4>
      <a:accent5>
        <a:srgbClr val="337D58"/>
      </a:accent5>
      <a:accent6>
        <a:srgbClr val="91554F"/>
      </a:accent6>
      <a:hlink>
        <a:srgbClr val="496888"/>
      </a:hlink>
      <a:folHlink>
        <a:srgbClr val="6C6B66"/>
      </a:folHlink>
    </a:clrScheme>
    <a:fontScheme name="ANTHC">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ECv2" id="{DCD87B82-4147-4774-B105-EFD3FE679200}" vid="{FD0106DB-A76B-49DF-8D9F-B971D43B6BCD}"/>
    </a:ext>
  </a:extLst>
</a:theme>
</file>

<file path=ppt/theme/theme2.xml><?xml version="1.0" encoding="utf-8"?>
<a:theme xmlns:a="http://schemas.openxmlformats.org/drawingml/2006/main" name="ANTHC - no BG">
  <a:themeElements>
    <a:clrScheme name="ANTHC Brand Colors">
      <a:dk1>
        <a:srgbClr val="565656"/>
      </a:dk1>
      <a:lt1>
        <a:srgbClr val="FFFFFF"/>
      </a:lt1>
      <a:dk2>
        <a:srgbClr val="496888"/>
      </a:dk2>
      <a:lt2>
        <a:srgbClr val="D3ECF0"/>
      </a:lt2>
      <a:accent1>
        <a:srgbClr val="0089B9"/>
      </a:accent1>
      <a:accent2>
        <a:srgbClr val="B44677"/>
      </a:accent2>
      <a:accent3>
        <a:srgbClr val="62B145"/>
      </a:accent3>
      <a:accent4>
        <a:srgbClr val="496888"/>
      </a:accent4>
      <a:accent5>
        <a:srgbClr val="337D58"/>
      </a:accent5>
      <a:accent6>
        <a:srgbClr val="91554F"/>
      </a:accent6>
      <a:hlink>
        <a:srgbClr val="496888"/>
      </a:hlink>
      <a:folHlink>
        <a:srgbClr val="6C6B66"/>
      </a:folHlink>
    </a:clrScheme>
    <a:fontScheme name="ANTHC">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ECv2" id="{DCD87B82-4147-4774-B105-EFD3FE679200}" vid="{5AD340F8-7DDF-4B3A-A3AA-8A8CD5A2727F}"/>
    </a:ext>
  </a:extLst>
</a:theme>
</file>

<file path=ppt/theme/theme3.xml><?xml version="1.0" encoding="utf-8"?>
<a:theme xmlns:a="http://schemas.openxmlformats.org/drawingml/2006/main" name="1_ANTHC - no BG">
  <a:themeElements>
    <a:clrScheme name="ANTHC Brand Colors">
      <a:dk1>
        <a:srgbClr val="565656"/>
      </a:dk1>
      <a:lt1>
        <a:srgbClr val="FFFFFF"/>
      </a:lt1>
      <a:dk2>
        <a:srgbClr val="496888"/>
      </a:dk2>
      <a:lt2>
        <a:srgbClr val="D3ECF0"/>
      </a:lt2>
      <a:accent1>
        <a:srgbClr val="0089B9"/>
      </a:accent1>
      <a:accent2>
        <a:srgbClr val="B44677"/>
      </a:accent2>
      <a:accent3>
        <a:srgbClr val="62B145"/>
      </a:accent3>
      <a:accent4>
        <a:srgbClr val="496888"/>
      </a:accent4>
      <a:accent5>
        <a:srgbClr val="337D58"/>
      </a:accent5>
      <a:accent6>
        <a:srgbClr val="91554F"/>
      </a:accent6>
      <a:hlink>
        <a:srgbClr val="496888"/>
      </a:hlink>
      <a:folHlink>
        <a:srgbClr val="6C6B66"/>
      </a:folHlink>
    </a:clrScheme>
    <a:fontScheme name="ANTHC">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ECv2" id="{DCD87B82-4147-4774-B105-EFD3FE679200}" vid="{5AD340F8-7DDF-4B3A-A3AA-8A8CD5A272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6AAE63FC9FB646B2E017A451B4DADD" ma:contentTypeVersion="0" ma:contentTypeDescription="Create a new document." ma:contentTypeScope="" ma:versionID="9fac1069428e03ccc0f7da1a3d2d8fd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81985-0157-42B9-AFA9-C53125D3E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8B3F1F4-5968-4B81-BAB0-5FD5631897F6}">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DB571B2-8705-4020-9A64-F4DCF93E5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ANECv2 - thin white OR blue footer</Template>
  <TotalTime>5000</TotalTime>
  <Words>2282</Words>
  <Application>Microsoft Office PowerPoint</Application>
  <PresentationFormat>On-screen Show (4:3)</PresentationFormat>
  <Paragraphs>137</Paragraphs>
  <Slides>43</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Agenda</vt:lpstr>
      <vt:lpstr>Arial</vt:lpstr>
      <vt:lpstr>Calibri</vt:lpstr>
      <vt:lpstr>Gill Sans</vt:lpstr>
      <vt:lpstr>Gill Sans MT</vt:lpstr>
      <vt:lpstr>Museo Slab 500</vt:lpstr>
      <vt:lpstr>Rockwell</vt:lpstr>
      <vt:lpstr>ANTHC</vt:lpstr>
      <vt:lpstr>ANTHC - no BG</vt:lpstr>
      <vt:lpstr>1_ANTHC - no BG</vt:lpstr>
      <vt:lpstr>The 50-year report on cancer among Alaska Native people</vt:lpstr>
      <vt:lpstr>PowerPoint Presentation</vt:lpstr>
      <vt:lpstr>PowerPoint Presentation</vt:lpstr>
      <vt:lpstr>PowerPoint Presentation</vt:lpstr>
      <vt:lpstr>What is new in this report?</vt:lpstr>
      <vt:lpstr>Leading cancers</vt:lpstr>
      <vt:lpstr>PowerPoint Presentation</vt:lpstr>
      <vt:lpstr>Cancer trends</vt:lpstr>
      <vt:lpstr>PowerPoint Presentation</vt:lpstr>
      <vt:lpstr>Cancer by age</vt:lpstr>
      <vt:lpstr>PowerPoint Presentation</vt:lpstr>
      <vt:lpstr>Cancer stage at diagnosis</vt:lpstr>
      <vt:lpstr>PowerPoint Presentation</vt:lpstr>
      <vt:lpstr>PowerPoint Presentation</vt:lpstr>
      <vt:lpstr>Cancer mortality</vt:lpstr>
      <vt:lpstr>PowerPoint Presentation</vt:lpstr>
      <vt:lpstr>Regional information</vt:lpstr>
      <vt:lpstr>PowerPoint Presentation</vt:lpstr>
      <vt:lpstr>PowerPoint Presentation</vt:lpstr>
      <vt:lpstr>PowerPoint Presentation</vt:lpstr>
      <vt:lpstr>Where can I find the report?</vt:lpstr>
      <vt:lpstr>What can we do to prevent cancer in our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Alaska Native people have the highest rates of cancer in Alaska</vt:lpstr>
      <vt:lpstr>Alaska Native people have the highest cancer mortality in Alaska</vt:lpstr>
      <vt:lpstr>PowerPoint Presentation</vt:lpstr>
      <vt:lpstr>PowerPoint Presentation</vt:lpstr>
    </vt:vector>
  </TitlesOfParts>
  <Company>Alaska Native Tribal Health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Nash, Sarah H</dc:creator>
  <cp:lastModifiedBy>Nash, Sarah H</cp:lastModifiedBy>
  <cp:revision>135</cp:revision>
  <dcterms:created xsi:type="dcterms:W3CDTF">2019-04-26T21:49:16Z</dcterms:created>
  <dcterms:modified xsi:type="dcterms:W3CDTF">2021-04-27T21:29:19Z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0x0101003A6AAE63FC9FB646B2E017A451B4DADD</vt:lpwstr>
  </property>
</Properties>
</file>