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56" r:id="rId5"/>
    <p:sldId id="275" r:id="rId6"/>
    <p:sldId id="257" r:id="rId7"/>
    <p:sldId id="263" r:id="rId8"/>
    <p:sldId id="276" r:id="rId9"/>
    <p:sldId id="264" r:id="rId10"/>
    <p:sldId id="271" r:id="rId11"/>
    <p:sldId id="272" r:id="rId12"/>
    <p:sldId id="280" r:id="rId13"/>
    <p:sldId id="277" r:id="rId14"/>
    <p:sldId id="278" r:id="rId15"/>
    <p:sldId id="279" r:id="rId16"/>
    <p:sldId id="258" r:id="rId17"/>
    <p:sldId id="260" r:id="rId18"/>
    <p:sldId id="269" r:id="rId19"/>
    <p:sldId id="270" r:id="rId20"/>
    <p:sldId id="273" r:id="rId21"/>
    <p:sldId id="274" r:id="rId22"/>
    <p:sldId id="265"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3489" autoAdjust="0"/>
  </p:normalViewPr>
  <p:slideViewPr>
    <p:cSldViewPr snapToGrid="0" showGuides="1">
      <p:cViewPr varScale="1">
        <p:scale>
          <a:sx n="42" d="100"/>
          <a:sy n="42" d="100"/>
        </p:scale>
        <p:origin x="1488" y="54"/>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4/13/2021</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4/13/2021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a baby is exposed to milk flow from a bottle, </a:t>
            </a:r>
            <a:r>
              <a:rPr lang="en-US" sz="1200" b="0" i="0" kern="1200" dirty="0" smtClean="0">
                <a:solidFill>
                  <a:schemeClr val="tx1"/>
                </a:solidFill>
                <a:effectLst/>
                <a:latin typeface="+mn-lt"/>
                <a:ea typeface="+mn-ea"/>
                <a:cs typeface="+mn-cs"/>
              </a:rPr>
              <a:t>they have </a:t>
            </a:r>
            <a:r>
              <a:rPr lang="en-US" sz="1200" b="0" i="0" kern="1200" dirty="0" smtClean="0">
                <a:solidFill>
                  <a:schemeClr val="tx1"/>
                </a:solidFill>
                <a:effectLst/>
                <a:latin typeface="+mn-lt"/>
                <a:ea typeface="+mn-ea"/>
                <a:cs typeface="+mn-cs"/>
              </a:rPr>
              <a:t>four options: swallow, drool, pool or refuse all together. </a:t>
            </a:r>
          </a:p>
          <a:p>
            <a:r>
              <a:rPr lang="en-US" sz="1200" b="0" i="0" kern="1200" dirty="0" smtClean="0">
                <a:solidFill>
                  <a:schemeClr val="tx1"/>
                </a:solidFill>
                <a:effectLst/>
                <a:latin typeface="+mn-lt"/>
                <a:ea typeface="+mn-ea"/>
                <a:cs typeface="+mn-cs"/>
              </a:rPr>
              <a:t>-Every time a baby swallows, their airway is closed for about a second. The higher the flow, the more they are going to be required to swallow in order to keep from drooling or pooling. </a:t>
            </a:r>
          </a:p>
          <a:p>
            <a:r>
              <a:rPr lang="en-US" sz="1200" b="0" i="0" kern="1200" dirty="0" smtClean="0">
                <a:solidFill>
                  <a:schemeClr val="tx1"/>
                </a:solidFill>
                <a:effectLst/>
                <a:latin typeface="+mn-lt"/>
                <a:ea typeface="+mn-ea"/>
                <a:cs typeface="+mn-cs"/>
              </a:rPr>
              <a:t>-Alternatively, as milk flow is slowed, it takes longer to accumulate a bolus, swallowing rate is reduced, and the infant has more time to breathe during feeding. </a:t>
            </a:r>
          </a:p>
          <a:p>
            <a:r>
              <a:rPr lang="en-US" sz="1200" b="0" i="0" kern="1200" dirty="0" smtClean="0">
                <a:solidFill>
                  <a:schemeClr val="tx1"/>
                </a:solidFill>
                <a:effectLst/>
                <a:latin typeface="+mn-lt"/>
                <a:ea typeface="+mn-ea"/>
                <a:cs typeface="+mn-cs"/>
              </a:rPr>
              <a:t>-For the infant with respiratory or cardiac disease, this difference in flow may the difference that allows them to maintain oxygenation throughout feeding and keep from becoming fatigued to the point that they are no longer able to continue.</a:t>
            </a:r>
          </a:p>
          <a:p>
            <a:r>
              <a:rPr lang="en-US" sz="1200" b="0" i="0" kern="1200" dirty="0" smtClean="0">
                <a:solidFill>
                  <a:schemeClr val="tx1"/>
                </a:solidFill>
                <a:effectLst/>
                <a:latin typeface="+mn-lt"/>
                <a:ea typeface="+mn-ea"/>
                <a:cs typeface="+mn-cs"/>
              </a:rPr>
              <a:t>-For the baby with low tone or with swallowing difficulty, slowing the flow allows them a longer period of time to coordinate a safe swallow and to completely clear the oropharynx of fluid before another bolus accumulates, reducing the likelihood of aspiration.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flow is fast, the infant with feeding difficulty often creates a loose latch in order to slow the flow. From the feeder’s perspective, the nipple is easily pulled from the baby’s mouth or it sometimes looks like the baby is chewing on the nipple. This is an effective strategy to keep from becoming overwhelmed by fluid, but it is usually not an effective feeding strategy for transferring the nutritional content needed for adequate growth. It also does not “exercise” the musculature that is required for long-term bottle and breast-feeding, and for later oral feeding and language skills.</a:t>
            </a:r>
          </a:p>
          <a:p>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2</a:t>
            </a:fld>
            <a:endParaRPr lang="en-US" noProof="0" dirty="0"/>
          </a:p>
        </p:txBody>
      </p:sp>
    </p:spTree>
    <p:extLst>
      <p:ext uri="{BB962C8B-B14F-4D97-AF65-F5344CB8AC3E}">
        <p14:creationId xmlns:p14="http://schemas.microsoft.com/office/powerpoint/2010/main" val="1718805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Sub-atmospheric pressure (resistance) is created in a traditional bottle without an internal vent system when an infant sucks on a nipple.  The sub-atmospheric pressure in the bottle is dependent on several features:</a:t>
            </a:r>
          </a:p>
          <a:p>
            <a:r>
              <a:rPr lang="en-US" sz="1200" b="0" i="0" kern="1200" dirty="0" smtClean="0">
                <a:solidFill>
                  <a:schemeClr val="tx1"/>
                </a:solidFill>
                <a:effectLst/>
                <a:latin typeface="+mn-lt"/>
                <a:ea typeface="+mn-ea"/>
                <a:cs typeface="+mn-cs"/>
              </a:rPr>
              <a:t>Vented nipple</a:t>
            </a:r>
          </a:p>
          <a:p>
            <a:r>
              <a:rPr lang="en-US" sz="1200" b="0" i="0" kern="1200" dirty="0" smtClean="0">
                <a:solidFill>
                  <a:schemeClr val="tx1"/>
                </a:solidFill>
                <a:effectLst/>
                <a:latin typeface="+mn-lt"/>
                <a:ea typeface="+mn-ea"/>
                <a:cs typeface="+mn-cs"/>
              </a:rPr>
              <a:t>Amount of suction applied during sucking</a:t>
            </a:r>
          </a:p>
          <a:p>
            <a:r>
              <a:rPr lang="en-US" sz="1200" b="0" i="0" kern="1200" dirty="0" smtClean="0">
                <a:solidFill>
                  <a:schemeClr val="tx1"/>
                </a:solidFill>
                <a:effectLst/>
                <a:latin typeface="+mn-lt"/>
                <a:ea typeface="+mn-ea"/>
                <a:cs typeface="+mn-cs"/>
              </a:rPr>
              <a:t>Tightness of the collar</a:t>
            </a:r>
          </a:p>
          <a:p>
            <a:r>
              <a:rPr lang="en-US" sz="1200" b="0" i="0" kern="1200" dirty="0" smtClean="0">
                <a:solidFill>
                  <a:schemeClr val="tx1"/>
                </a:solidFill>
                <a:effectLst/>
                <a:latin typeface="+mn-lt"/>
                <a:ea typeface="+mn-ea"/>
                <a:cs typeface="+mn-cs"/>
              </a:rPr>
              <a:t>Size of the nipple hole</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The exertion of the higher suction pressures to overcome bottle pressure results in:</a:t>
            </a:r>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Lower efficiency (ml/min)</a:t>
            </a:r>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Longer time to feed</a:t>
            </a:r>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Longer time to full oral feeds                   </a:t>
            </a:r>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      (Lau 2009)</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11</a:t>
            </a:fld>
            <a:endParaRPr lang="en-US" noProof="0" dirty="0"/>
          </a:p>
        </p:txBody>
      </p:sp>
    </p:spTree>
    <p:extLst>
      <p:ext uri="{BB962C8B-B14F-4D97-AF65-F5344CB8AC3E}">
        <p14:creationId xmlns:p14="http://schemas.microsoft.com/office/powerpoint/2010/main" val="147062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No financial disclosures/profits from Dr. Browns</a:t>
            </a:r>
            <a:r>
              <a:rPr lang="en-US" sz="1200" b="0" i="0" kern="1200" baseline="0" dirty="0" smtClean="0">
                <a:solidFill>
                  <a:schemeClr val="tx1"/>
                </a:solidFill>
                <a:effectLst/>
                <a:latin typeface="+mn-lt"/>
                <a:ea typeface="+mn-ea"/>
                <a:cs typeface="+mn-cs"/>
              </a:rPr>
              <a:t> (they just make a great product)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Dr</a:t>
            </a:r>
            <a:r>
              <a:rPr lang="en-US" sz="1200" b="0" i="0" kern="1200" dirty="0" smtClean="0">
                <a:solidFill>
                  <a:schemeClr val="tx1"/>
                </a:solidFill>
                <a:effectLst/>
                <a:latin typeface="+mn-lt"/>
                <a:ea typeface="+mn-ea"/>
                <a:cs typeface="+mn-cs"/>
              </a:rPr>
              <a:t>. Brown’s® bottle systems with the internal vent system is vacuum-free, yielding a </a:t>
            </a:r>
            <a:r>
              <a:rPr lang="en-US" sz="1200" b="0" i="1" kern="1200" dirty="0" smtClean="0">
                <a:solidFill>
                  <a:schemeClr val="tx1"/>
                </a:solidFill>
                <a:effectLst/>
                <a:latin typeface="+mn-lt"/>
                <a:ea typeface="+mn-ea"/>
                <a:cs typeface="+mn-cs"/>
              </a:rPr>
              <a:t>Zero-Resistance</a:t>
            </a:r>
            <a:r>
              <a:rPr lang="en-US" sz="1200" b="0" i="0" kern="1200" dirty="0" smtClean="0">
                <a:solidFill>
                  <a:schemeClr val="tx1"/>
                </a:solidFill>
                <a:effectLst/>
                <a:latin typeface="+mn-lt"/>
                <a:ea typeface="+mn-ea"/>
                <a:cs typeface="+mn-cs"/>
              </a:rPr>
              <a:t>™ bottle system.</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Multiple feeders will NOT change the pressure of a Dr. Brown’s® bottle system as with a traditional bottle when –</a:t>
            </a:r>
          </a:p>
          <a:p>
            <a:r>
              <a:rPr lang="en-US" sz="1200" b="0" i="0" kern="1200" dirty="0" smtClean="0">
                <a:solidFill>
                  <a:schemeClr val="tx1"/>
                </a:solidFill>
                <a:effectLst/>
                <a:latin typeface="+mn-lt"/>
                <a:ea typeface="+mn-ea"/>
                <a:cs typeface="+mn-cs"/>
              </a:rPr>
              <a:t>- The level of tightness of the collar changes pressure/vacuum in a vessel</a:t>
            </a:r>
          </a:p>
          <a:p>
            <a:r>
              <a:rPr lang="en-US" sz="1200" b="0" i="0" kern="1200" dirty="0" smtClean="0">
                <a:solidFill>
                  <a:schemeClr val="tx1"/>
                </a:solidFill>
                <a:effectLst/>
                <a:latin typeface="+mn-lt"/>
                <a:ea typeface="+mn-ea"/>
                <a:cs typeface="+mn-cs"/>
              </a:rPr>
              <a:t>- Each feeder tightens the collar differently</a:t>
            </a:r>
          </a:p>
          <a:p>
            <a:r>
              <a:rPr lang="en-US" sz="1200" b="0" i="0" kern="1200" dirty="0" smtClean="0">
                <a:solidFill>
                  <a:schemeClr val="tx1"/>
                </a:solidFill>
                <a:effectLst/>
                <a:latin typeface="+mn-lt"/>
                <a:ea typeface="+mn-ea"/>
                <a:cs typeface="+mn-cs"/>
              </a:rPr>
              <a:t>- Tighter collar on a bottle can increase the pressure/vacuum</a:t>
            </a:r>
          </a:p>
          <a:p>
            <a:pPr marL="0" indent="0">
              <a:buFontTx/>
              <a:buNone/>
            </a:pPr>
            <a:r>
              <a:rPr lang="en-US" sz="1200" b="0" i="0" kern="1200" dirty="0" smtClean="0">
                <a:solidFill>
                  <a:schemeClr val="tx1"/>
                </a:solidFill>
                <a:effectLst/>
                <a:latin typeface="+mn-lt"/>
                <a:ea typeface="+mn-ea"/>
                <a:cs typeface="+mn-cs"/>
              </a:rPr>
              <a:t>- Level of tightness of the collar changes the flow rate</a:t>
            </a:r>
          </a:p>
          <a:p>
            <a:pPr marL="171450" indent="-171450">
              <a:buFontTx/>
              <a:buChar char="-"/>
            </a:pP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 of the vacuum-free, </a:t>
            </a:r>
            <a:r>
              <a:rPr lang="en-US" sz="1200" b="0" i="1" kern="1200" dirty="0" smtClean="0">
                <a:solidFill>
                  <a:schemeClr val="tx1"/>
                </a:solidFill>
                <a:effectLst/>
                <a:latin typeface="+mn-lt"/>
                <a:ea typeface="+mn-ea"/>
                <a:cs typeface="+mn-cs"/>
              </a:rPr>
              <a:t>Zero-Resistance</a:t>
            </a:r>
            <a:r>
              <a:rPr lang="en-US" sz="1200" b="0" i="0" kern="1200" dirty="0" smtClean="0">
                <a:solidFill>
                  <a:schemeClr val="tx1"/>
                </a:solidFill>
                <a:effectLst/>
                <a:latin typeface="+mn-lt"/>
                <a:ea typeface="+mn-ea"/>
                <a:cs typeface="+mn-cs"/>
              </a:rPr>
              <a:t>™ bottle system can enhance feeding performance</a:t>
            </a:r>
          </a:p>
          <a:p>
            <a:r>
              <a:rPr lang="en-US" sz="1200" b="0" i="0" kern="1200" dirty="0" smtClean="0">
                <a:solidFill>
                  <a:schemeClr val="tx1"/>
                </a:solidFill>
                <a:effectLst/>
                <a:latin typeface="+mn-lt"/>
                <a:ea typeface="+mn-ea"/>
                <a:cs typeface="+mn-cs"/>
              </a:rPr>
              <a:t>Assists a coordinated suck/swallow/breathe pattern with the use of the Dr. Brown’s® highly recognized slow flow nipple</a:t>
            </a:r>
          </a:p>
          <a:p>
            <a:r>
              <a:rPr lang="en-US" sz="1200" b="0" i="0" kern="1200" dirty="0" smtClean="0">
                <a:solidFill>
                  <a:schemeClr val="tx1"/>
                </a:solidFill>
                <a:effectLst/>
                <a:latin typeface="+mn-lt"/>
                <a:ea typeface="+mn-ea"/>
                <a:cs typeface="+mn-cs"/>
              </a:rPr>
              <a:t>Provides consistency of feeding experiences with an unaltered pressure system in addition to consistent, reliable nipple flow rates</a:t>
            </a:r>
          </a:p>
          <a:p>
            <a:pPr marL="171450" indent="-171450">
              <a:buFontTx/>
              <a:buChar char="-"/>
            </a:pPr>
            <a:endParaRPr lang="en-US" sz="1200" b="0" i="0" kern="1200" dirty="0" smtClean="0">
              <a:solidFill>
                <a:schemeClr val="tx1"/>
              </a:solidFill>
              <a:effectLst/>
              <a:latin typeface="+mn-lt"/>
              <a:ea typeface="+mn-ea"/>
              <a:cs typeface="+mn-cs"/>
            </a:endParaRPr>
          </a:p>
          <a:p>
            <a:r>
              <a:rPr lang="en-US" dirty="0" smtClean="0"/>
              <a:t>DEMO HOW TO ASSEMBLE/PRE-LOAD NIPPLE</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12</a:t>
            </a:fld>
            <a:endParaRPr lang="en-US" noProof="0" dirty="0"/>
          </a:p>
        </p:txBody>
      </p:sp>
    </p:spTree>
    <p:extLst>
      <p:ext uri="{BB962C8B-B14F-4D97-AF65-F5344CB8AC3E}">
        <p14:creationId xmlns:p14="http://schemas.microsoft.com/office/powerpoint/2010/main" val="3761796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a:t>
            </a:r>
            <a:r>
              <a:rPr lang="en-US" dirty="0" err="1" smtClean="0"/>
              <a:t>Similac</a:t>
            </a:r>
            <a:r>
              <a:rPr lang="en-US" baseline="0" dirty="0" smtClean="0"/>
              <a:t> one-time use nipples (used with </a:t>
            </a:r>
            <a:r>
              <a:rPr lang="en-US" baseline="0" dirty="0" err="1" smtClean="0"/>
              <a:t>Volu</a:t>
            </a:r>
            <a:r>
              <a:rPr lang="en-US" baseline="0" dirty="0" smtClean="0"/>
              <a:t>-feed and RTF bottles) we also carry Dr. Brown’s  bottle system. </a:t>
            </a:r>
          </a:p>
          <a:p>
            <a:endParaRPr lang="en-US" baseline="0" dirty="0" smtClean="0"/>
          </a:p>
          <a:p>
            <a:r>
              <a:rPr lang="en-US" baseline="0" dirty="0" smtClean="0"/>
              <a:t>For patients with cleft lip and palate, Dr. Brown’s bottle system can be augmented to help with feeding when anatomy is less functional. Additionally, we also carry the </a:t>
            </a:r>
            <a:r>
              <a:rPr lang="en-US" baseline="0" dirty="0" err="1" smtClean="0"/>
              <a:t>Madela</a:t>
            </a:r>
            <a:r>
              <a:rPr lang="en-US" baseline="0" dirty="0" smtClean="0"/>
              <a:t> Special Needs feeder (formerly </a:t>
            </a:r>
            <a:r>
              <a:rPr lang="en-US" baseline="0" dirty="0" err="1" smtClean="0"/>
              <a:t>Haberman</a:t>
            </a:r>
            <a:r>
              <a:rPr lang="en-US" baseline="0" dirty="0" smtClean="0"/>
              <a:t>) and the Pigeon bottle systems.</a:t>
            </a:r>
          </a:p>
          <a:p>
            <a:endParaRPr lang="en-US" baseline="0" dirty="0" smtClean="0"/>
          </a:p>
          <a:p>
            <a:r>
              <a:rPr lang="en-US" dirty="0" smtClean="0"/>
              <a:t>-Infants with CP cannot suck to extract d/t opening between oral cavity and nose. Tongue can suckle however there is no palate to aid in sucking, resulting in “compression” based sucking</a:t>
            </a:r>
          </a:p>
          <a:p>
            <a:r>
              <a:rPr lang="en-US" dirty="0" smtClean="0"/>
              <a:t>-Orientation</a:t>
            </a:r>
            <a:r>
              <a:rPr lang="en-US" baseline="0" dirty="0" smtClean="0"/>
              <a:t> of the valve is important! The flat side always faces the nipple across all </a:t>
            </a:r>
          </a:p>
          <a:p>
            <a:r>
              <a:rPr lang="en-US" baseline="0" dirty="0" smtClean="0"/>
              <a:t>-Cannot pace by tilting away or tilting baby down because milk/formula stays in nipple. Must remove nipple from mouth.</a:t>
            </a:r>
            <a:endParaRPr lang="en-US" dirty="0" smtClean="0"/>
          </a:p>
          <a:p>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13</a:t>
            </a:fld>
            <a:endParaRPr lang="en-US" noProof="0" dirty="0"/>
          </a:p>
        </p:txBody>
      </p:sp>
    </p:spTree>
    <p:extLst>
      <p:ext uri="{BB962C8B-B14F-4D97-AF65-F5344CB8AC3E}">
        <p14:creationId xmlns:p14="http://schemas.microsoft.com/office/powerpoint/2010/main" val="214027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a:t>
            </a:r>
            <a:r>
              <a:rPr lang="en-US" baseline="0" dirty="0" smtClean="0"/>
              <a:t> ASSEMBLY/USE</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14</a:t>
            </a:fld>
            <a:endParaRPr lang="en-US" noProof="0" dirty="0"/>
          </a:p>
        </p:txBody>
      </p:sp>
    </p:spTree>
    <p:extLst>
      <p:ext uri="{BB962C8B-B14F-4D97-AF65-F5344CB8AC3E}">
        <p14:creationId xmlns:p14="http://schemas.microsoft.com/office/powerpoint/2010/main" val="3261627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video</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15</a:t>
            </a:fld>
            <a:endParaRPr lang="en-US" noProof="0" dirty="0"/>
          </a:p>
        </p:txBody>
      </p:sp>
    </p:spTree>
    <p:extLst>
      <p:ext uri="{BB962C8B-B14F-4D97-AF65-F5344CB8AC3E}">
        <p14:creationId xmlns:p14="http://schemas.microsoft.com/office/powerpoint/2010/main" val="1626102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assembly/use</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16</a:t>
            </a:fld>
            <a:endParaRPr lang="en-US" noProof="0" dirty="0"/>
          </a:p>
        </p:txBody>
      </p:sp>
    </p:spTree>
    <p:extLst>
      <p:ext uri="{BB962C8B-B14F-4D97-AF65-F5344CB8AC3E}">
        <p14:creationId xmlns:p14="http://schemas.microsoft.com/office/powerpoint/2010/main" val="4032499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Laminated</a:t>
            </a:r>
            <a:r>
              <a:rPr lang="en-US" baseline="0" dirty="0" smtClean="0"/>
              <a:t> handout at dc from NICU</a:t>
            </a:r>
          </a:p>
          <a:p>
            <a:r>
              <a:rPr lang="en-US" baseline="0" dirty="0" smtClean="0"/>
              <a:t>Gives nipple flow rates based on </a:t>
            </a:r>
            <a:r>
              <a:rPr lang="en-US" baseline="0" dirty="0" err="1" smtClean="0"/>
              <a:t>Pados</a:t>
            </a:r>
            <a:r>
              <a:rPr lang="en-US" baseline="0" dirty="0" smtClean="0"/>
              <a:t> study, as well as helpful tips: “Newborn: often useful for full term infants who are breastfeeding but are receiving supplemental bottle feeds”</a:t>
            </a:r>
          </a:p>
          <a:p>
            <a:endParaRPr lang="en-US" baseline="0" dirty="0" smtClean="0"/>
          </a:p>
          <a:p>
            <a:r>
              <a:rPr lang="en-US" baseline="0" dirty="0" smtClean="0"/>
              <a:t>“infant works harder with slower flow d/t increased resistance” -&gt; think of teaspoon vs tablespoon</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17</a:t>
            </a:fld>
            <a:endParaRPr lang="en-US" noProof="0" dirty="0"/>
          </a:p>
        </p:txBody>
      </p:sp>
    </p:spTree>
    <p:extLst>
      <p:ext uri="{BB962C8B-B14F-4D97-AF65-F5344CB8AC3E}">
        <p14:creationId xmlns:p14="http://schemas.microsoft.com/office/powerpoint/2010/main" val="319449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Sliding scale</a:t>
            </a:r>
          </a:p>
          <a:p>
            <a:r>
              <a:rPr lang="en-US" dirty="0" smtClean="0"/>
              <a:t>Save old nipples; in case</a:t>
            </a:r>
            <a:r>
              <a:rPr lang="en-US" baseline="0" dirty="0" smtClean="0"/>
              <a:t> of sickness (RSV,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18</a:t>
            </a:fld>
            <a:endParaRPr lang="en-US" noProof="0" dirty="0"/>
          </a:p>
        </p:txBody>
      </p:sp>
    </p:spTree>
    <p:extLst>
      <p:ext uri="{BB962C8B-B14F-4D97-AF65-F5344CB8AC3E}">
        <p14:creationId xmlns:p14="http://schemas.microsoft.com/office/powerpoint/2010/main" val="2234204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78A92-0141-4330-8F3E-FAADFAC23844}" type="slidenum">
              <a:rPr lang="en-US" noProof="0" smtClean="0"/>
              <a:t>19</a:t>
            </a:fld>
            <a:endParaRPr lang="en-US" noProof="0" dirty="0"/>
          </a:p>
        </p:txBody>
      </p:sp>
    </p:spTree>
    <p:extLst>
      <p:ext uri="{BB962C8B-B14F-4D97-AF65-F5344CB8AC3E}">
        <p14:creationId xmlns:p14="http://schemas.microsoft.com/office/powerpoint/2010/main" val="208204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a:t>
            </a:r>
            <a:r>
              <a:rPr lang="en-US" baseline="0" dirty="0" smtClean="0"/>
              <a:t> many different brands of bottle available. It’s hard to know which one is the best fit for an infant. Additionally, there is no obvious differentiation between “slow flow” nipples across brands</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3</a:t>
            </a:fld>
            <a:endParaRPr lang="en-US" noProof="0" dirty="0"/>
          </a:p>
        </p:txBody>
      </p:sp>
    </p:spTree>
    <p:extLst>
      <p:ext uri="{BB962C8B-B14F-4D97-AF65-F5344CB8AC3E}">
        <p14:creationId xmlns:p14="http://schemas.microsoft.com/office/powerpoint/2010/main" val="130109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ABSOLUTELY NOT!</a:t>
            </a:r>
          </a:p>
          <a:p>
            <a:r>
              <a:rPr lang="en-US" dirty="0" smtClean="0"/>
              <a:t>There</a:t>
            </a:r>
            <a:r>
              <a:rPr lang="en-US" baseline="0" dirty="0" smtClean="0"/>
              <a:t> is no current “system” for rating commercial nipple flow rates, which makes for a dizzying comparison shopping experience. Thankfully there is a mounting body of literature comparing nipple flow rates across brands</a:t>
            </a:r>
          </a:p>
          <a:p>
            <a:r>
              <a:rPr lang="en-US" baseline="0" dirty="0" err="1" smtClean="0"/>
              <a:t>Pados</a:t>
            </a:r>
            <a:r>
              <a:rPr lang="en-US" baseline="0" dirty="0" smtClean="0"/>
              <a:t> 2018: </a:t>
            </a:r>
            <a:r>
              <a:rPr lang="en-US" sz="1200" b="1" i="1" kern="1200" dirty="0" smtClean="0">
                <a:solidFill>
                  <a:schemeClr val="tx1"/>
                </a:solidFill>
                <a:effectLst/>
                <a:latin typeface="+mn-lt"/>
                <a:ea typeface="+mn-ea"/>
                <a:cs typeface="+mn-cs"/>
              </a:rPr>
              <a:t>”the flow rates achieved using this standardized approach may or may not reflect the flow rate an infant would be exposed to when feeding with the nipple but can be used to evaluate the relative flow rate across nipple types.”</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4</a:t>
            </a:fld>
            <a:endParaRPr lang="en-US" noProof="0" dirty="0"/>
          </a:p>
        </p:txBody>
      </p:sp>
    </p:spTree>
    <p:extLst>
      <p:ext uri="{BB962C8B-B14F-4D97-AF65-F5344CB8AC3E}">
        <p14:creationId xmlns:p14="http://schemas.microsoft.com/office/powerpoint/2010/main" val="362441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Reason #1</a:t>
            </a:r>
            <a:r>
              <a:rPr lang="en-US" sz="1200" b="0" i="0" kern="1200" dirty="0" smtClean="0">
                <a:solidFill>
                  <a:schemeClr val="tx1"/>
                </a:solidFill>
                <a:effectLst/>
                <a:latin typeface="+mn-lt"/>
                <a:ea typeface="+mn-ea"/>
                <a:cs typeface="+mn-cs"/>
              </a:rPr>
              <a:t> – Each study employs a different methodology to conclude their data. For instance, in the most commonly reported nipple flow rate studies, the suction pressure applied with a breast pump for liquid extraction varies with each. Changes in the pressure applied to extract the liquid can influence the flow rate of all nipples used. This is especially true in a faster flow nipple, such as a level 1 nipple since the hole is larger than the slower flow nipples.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Reason #2</a:t>
            </a:r>
            <a:r>
              <a:rPr lang="en-US" sz="1200" b="0" i="0" kern="1200" dirty="0" smtClean="0">
                <a:solidFill>
                  <a:schemeClr val="tx1"/>
                </a:solidFill>
                <a:effectLst/>
                <a:latin typeface="+mn-lt"/>
                <a:ea typeface="+mn-ea"/>
                <a:cs typeface="+mn-cs"/>
              </a:rPr>
              <a:t> – The angle of the bottle is held at varying degrees.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Reason #3</a:t>
            </a:r>
            <a:r>
              <a:rPr lang="en-US" sz="1200" b="0" i="0" kern="1200" dirty="0" smtClean="0">
                <a:solidFill>
                  <a:schemeClr val="tx1"/>
                </a:solidFill>
                <a:effectLst/>
                <a:latin typeface="+mn-lt"/>
                <a:ea typeface="+mn-ea"/>
                <a:cs typeface="+mn-cs"/>
              </a:rPr>
              <a:t> – Each study tests a different number of nipples for each brand to determine the average flow rate and coefficient of variation.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Reason #4</a:t>
            </a:r>
            <a:r>
              <a:rPr lang="en-US" sz="1200" b="0" i="0" kern="1200" dirty="0" smtClean="0">
                <a:solidFill>
                  <a:schemeClr val="tx1"/>
                </a:solidFill>
                <a:effectLst/>
                <a:latin typeface="+mn-lt"/>
                <a:ea typeface="+mn-ea"/>
                <a:cs typeface="+mn-cs"/>
              </a:rPr>
              <a:t> – Some studies are testing the nipple flow rates with formula and some with water. The viscosity of the liquid being tested will alter flow rates.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Reason #5</a:t>
            </a:r>
            <a:r>
              <a:rPr lang="en-US" sz="1200" b="0" i="0" kern="1200" dirty="0" smtClean="0">
                <a:solidFill>
                  <a:schemeClr val="tx1"/>
                </a:solidFill>
                <a:effectLst/>
                <a:latin typeface="+mn-lt"/>
                <a:ea typeface="+mn-ea"/>
                <a:cs typeface="+mn-cs"/>
              </a:rPr>
              <a:t> – Collar “tightening” or “torqueing” will vary the pressure within the bottle system and can increase or decrease the amount of air allowed in the bottle system. If all bottles are not provided the same amount of torque when testing each nipple, the results will vary.</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Reason #6</a:t>
            </a:r>
            <a:r>
              <a:rPr lang="en-US" sz="1200" b="0" i="0" kern="1200" dirty="0" smtClean="0">
                <a:solidFill>
                  <a:schemeClr val="tx1"/>
                </a:solidFill>
                <a:effectLst/>
                <a:latin typeface="+mn-lt"/>
                <a:ea typeface="+mn-ea"/>
                <a:cs typeface="+mn-cs"/>
              </a:rPr>
              <a:t> – If nipples that are intended to be used with a vented or vacuum-free system are tested in a bottle without the internal vent system, the true flow rates will not be established.</a:t>
            </a:r>
          </a:p>
          <a:p>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5</a:t>
            </a:fld>
            <a:endParaRPr lang="en-US" noProof="0" dirty="0"/>
          </a:p>
        </p:txBody>
      </p:sp>
    </p:spTree>
    <p:extLst>
      <p:ext uri="{BB962C8B-B14F-4D97-AF65-F5344CB8AC3E}">
        <p14:creationId xmlns:p14="http://schemas.microsoft.com/office/powerpoint/2010/main" val="155478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recent literature</a:t>
            </a:r>
            <a:r>
              <a:rPr lang="en-US" baseline="0" dirty="0" smtClean="0"/>
              <a:t> that we use in our practice comes from </a:t>
            </a:r>
            <a:r>
              <a:rPr lang="en-US" baseline="0" dirty="0" err="1" smtClean="0"/>
              <a:t>Pados</a:t>
            </a:r>
            <a:r>
              <a:rPr lang="en-US" baseline="0" dirty="0" smtClean="0"/>
              <a:t> (2019). </a:t>
            </a:r>
          </a:p>
          <a:p>
            <a:r>
              <a:rPr lang="en-US" dirty="0" err="1" smtClean="0"/>
              <a:t>Pados</a:t>
            </a:r>
            <a:r>
              <a:rPr lang="en-US" dirty="0" smtClean="0"/>
              <a:t> tested 25 nipple types. Fastest: </a:t>
            </a:r>
            <a:r>
              <a:rPr lang="en-US" dirty="0" err="1" smtClean="0"/>
              <a:t>Madela</a:t>
            </a:r>
            <a:r>
              <a:rPr lang="en-US" dirty="0" smtClean="0"/>
              <a:t> Calms (37.61 mL/min)</a:t>
            </a:r>
          </a:p>
          <a:p>
            <a:r>
              <a:rPr lang="en-US" dirty="0" smtClean="0"/>
              <a:t>Slowest:</a:t>
            </a:r>
            <a:r>
              <a:rPr lang="en-US" baseline="0" dirty="0" smtClean="0"/>
              <a:t> Phillips </a:t>
            </a:r>
            <a:r>
              <a:rPr lang="en-US" baseline="0" dirty="0" err="1" smtClean="0"/>
              <a:t>Avent</a:t>
            </a:r>
            <a:r>
              <a:rPr lang="en-US" baseline="0" dirty="0" smtClean="0"/>
              <a:t> Natural First Flow (0/86 mL/min)</a:t>
            </a:r>
          </a:p>
          <a:p>
            <a:r>
              <a:rPr lang="en-US" baseline="0" dirty="0" err="1" smtClean="0"/>
              <a:t>Tommee</a:t>
            </a:r>
            <a:r>
              <a:rPr lang="en-US" baseline="0" dirty="0" smtClean="0"/>
              <a:t> </a:t>
            </a:r>
            <a:r>
              <a:rPr lang="en-US" baseline="0" dirty="0" err="1" smtClean="0"/>
              <a:t>Tippee</a:t>
            </a:r>
            <a:r>
              <a:rPr lang="en-US" baseline="0" dirty="0" smtClean="0"/>
              <a:t> and </a:t>
            </a:r>
            <a:r>
              <a:rPr lang="en-US" baseline="0" dirty="0" err="1" smtClean="0"/>
              <a:t>Avent</a:t>
            </a:r>
            <a:r>
              <a:rPr lang="en-US" baseline="0" dirty="0" smtClean="0"/>
              <a:t>,  have nipples rated for “0 months” but flow rate varies: </a:t>
            </a:r>
          </a:p>
          <a:p>
            <a:r>
              <a:rPr lang="en-US" baseline="0" dirty="0" smtClean="0"/>
              <a:t>15.90/16.23 mL/min </a:t>
            </a:r>
            <a:r>
              <a:rPr lang="en-US" baseline="0" dirty="0" err="1" smtClean="0"/>
              <a:t>Tommee</a:t>
            </a:r>
            <a:r>
              <a:rPr lang="en-US" baseline="0" dirty="0" smtClean="0"/>
              <a:t> </a:t>
            </a:r>
            <a:r>
              <a:rPr lang="en-US" baseline="0" dirty="0" err="1" smtClean="0"/>
              <a:t>Tippee</a:t>
            </a:r>
            <a:r>
              <a:rPr lang="en-US" baseline="0" dirty="0" smtClean="0"/>
              <a:t> depending on whether it’s “closure to nature” or “anti-colic”</a:t>
            </a:r>
          </a:p>
          <a:p>
            <a:r>
              <a:rPr lang="en-US" baseline="0" dirty="0" smtClean="0"/>
              <a:t>2.25/17.44 ml/min </a:t>
            </a:r>
            <a:r>
              <a:rPr lang="en-US" baseline="0" dirty="0" err="1" smtClean="0"/>
              <a:t>Avent</a:t>
            </a:r>
            <a:r>
              <a:rPr lang="en-US" baseline="0" dirty="0" smtClean="0"/>
              <a:t> depending on whether it’s “natural” or “anti-colic”, </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6</a:t>
            </a:fld>
            <a:endParaRPr lang="en-US" noProof="0" dirty="0"/>
          </a:p>
        </p:txBody>
      </p:sp>
    </p:spTree>
    <p:extLst>
      <p:ext uri="{BB962C8B-B14F-4D97-AF65-F5344CB8AC3E}">
        <p14:creationId xmlns:p14="http://schemas.microsoft.com/office/powerpoint/2010/main" val="201746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Highlighted</a:t>
            </a:r>
            <a:r>
              <a:rPr lang="en-US" baseline="0" dirty="0" smtClean="0"/>
              <a:t> are the nipples that we typically use at ANMC (and send home with families at discharge)</a:t>
            </a:r>
          </a:p>
          <a:p>
            <a:r>
              <a:rPr lang="en-US" baseline="0" dirty="0" err="1" smtClean="0"/>
              <a:t>Similac</a:t>
            </a:r>
            <a:r>
              <a:rPr lang="en-US" baseline="0" dirty="0" smtClean="0"/>
              <a:t> single-use standard flow is faster (18.49 mL/min) than Dr. Brown’s Level 1 (13 mL/min)</a:t>
            </a:r>
          </a:p>
          <a:p>
            <a:r>
              <a:rPr lang="en-US" baseline="0" dirty="0" err="1" smtClean="0"/>
              <a:t>Similac</a:t>
            </a:r>
            <a:r>
              <a:rPr lang="en-US" baseline="0" dirty="0" smtClean="0"/>
              <a:t> single-use slow flow is faster (8.04 mL/min) than Dr. Brown’s preemie (7.22 mL/min</a:t>
            </a:r>
            <a:r>
              <a:rPr lang="en-US" baseline="0" dirty="0" smtClean="0"/>
              <a:t>)</a:t>
            </a:r>
          </a:p>
          <a:p>
            <a:r>
              <a:rPr lang="en-US" baseline="0" dirty="0" smtClean="0"/>
              <a:t>*At the time of this publishing, Dr. Brown’s had not yet released Newborn/Transitional nipple</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7</a:t>
            </a:fld>
            <a:endParaRPr lang="en-US" noProof="0" dirty="0"/>
          </a:p>
        </p:txBody>
      </p:sp>
    </p:spTree>
    <p:extLst>
      <p:ext uri="{BB962C8B-B14F-4D97-AF65-F5344CB8AC3E}">
        <p14:creationId xmlns:p14="http://schemas.microsoft.com/office/powerpoint/2010/main" val="2393883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Favorite chart! </a:t>
            </a:r>
            <a:r>
              <a:rPr lang="en-US" dirty="0" err="1" smtClean="0"/>
              <a:t>Pados</a:t>
            </a:r>
            <a:r>
              <a:rPr lang="en-US" dirty="0" smtClean="0"/>
              <a:t> looked at the variability of each nipple flow rate</a:t>
            </a:r>
            <a:r>
              <a:rPr lang="en-US" baseline="0" dirty="0" smtClean="0"/>
              <a:t> (i.e. comparing multiple level 1 nipples, multiple single-use slow flow nipples, </a:t>
            </a:r>
            <a:r>
              <a:rPr lang="en-US" baseline="0" dirty="0" err="1" smtClean="0"/>
              <a:t>etc</a:t>
            </a:r>
            <a:r>
              <a:rPr lang="en-US" baseline="0" dirty="0" smtClean="0"/>
              <a:t>). Use this article to help guide families</a:t>
            </a:r>
          </a:p>
          <a:p>
            <a:r>
              <a:rPr lang="en-US" baseline="0" dirty="0" smtClean="0"/>
              <a:t>GREEN = LOW VARIABILITY</a:t>
            </a:r>
          </a:p>
          <a:p>
            <a:r>
              <a:rPr lang="en-US" baseline="0" dirty="0" smtClean="0"/>
              <a:t>RED = MODERATE VARIABILITY</a:t>
            </a:r>
          </a:p>
          <a:p>
            <a:r>
              <a:rPr lang="en-US" baseline="0" dirty="0" smtClean="0"/>
              <a:t>BLACK = HIGH VARIABILITY</a:t>
            </a:r>
          </a:p>
          <a:p>
            <a:endParaRPr lang="en-US" baseline="0" dirty="0" smtClean="0"/>
          </a:p>
          <a:p>
            <a:r>
              <a:rPr lang="en-US" baseline="0" dirty="0" smtClean="0"/>
              <a:t>Dr. Browns: low to moderate </a:t>
            </a:r>
          </a:p>
          <a:p>
            <a:r>
              <a:rPr lang="en-US" baseline="0" dirty="0" err="1" smtClean="0"/>
              <a:t>Emfamil</a:t>
            </a:r>
            <a:r>
              <a:rPr lang="en-US" baseline="0" dirty="0" smtClean="0"/>
              <a:t>: low to moderate</a:t>
            </a:r>
          </a:p>
          <a:p>
            <a:r>
              <a:rPr lang="en-US" baseline="0" dirty="0" err="1" smtClean="0"/>
              <a:t>Avent</a:t>
            </a:r>
            <a:r>
              <a:rPr lang="en-US" baseline="0" dirty="0" smtClean="0"/>
              <a:t>: low, moderate, and high</a:t>
            </a:r>
          </a:p>
          <a:p>
            <a:r>
              <a:rPr lang="en-US" baseline="0" dirty="0" smtClean="0"/>
              <a:t>Playtex: moderate</a:t>
            </a:r>
          </a:p>
          <a:p>
            <a:r>
              <a:rPr lang="en-US" baseline="0" dirty="0" err="1" smtClean="0"/>
              <a:t>Similac</a:t>
            </a:r>
            <a:r>
              <a:rPr lang="en-US" baseline="0" dirty="0" smtClean="0"/>
              <a:t>: moderate to high</a:t>
            </a:r>
          </a:p>
          <a:p>
            <a:r>
              <a:rPr lang="en-US" baseline="0" dirty="0" err="1" smtClean="0"/>
              <a:t>Tommee</a:t>
            </a:r>
            <a:r>
              <a:rPr lang="en-US" baseline="0" dirty="0" smtClean="0"/>
              <a:t> </a:t>
            </a:r>
            <a:r>
              <a:rPr lang="en-US" baseline="0" dirty="0" err="1" smtClean="0"/>
              <a:t>Tippee</a:t>
            </a:r>
            <a:r>
              <a:rPr lang="en-US" baseline="0" dirty="0" smtClean="0"/>
              <a:t>: low to moderate</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8</a:t>
            </a:fld>
            <a:endParaRPr lang="en-US" noProof="0" dirty="0"/>
          </a:p>
        </p:txBody>
      </p:sp>
    </p:spTree>
    <p:extLst>
      <p:ext uri="{BB962C8B-B14F-4D97-AF65-F5344CB8AC3E}">
        <p14:creationId xmlns:p14="http://schemas.microsoft.com/office/powerpoint/2010/main" val="29744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bottle feeding is </a:t>
            </a:r>
            <a:r>
              <a:rPr lang="en-US" sz="1200" b="1" i="1" kern="1200" dirty="0" smtClean="0">
                <a:solidFill>
                  <a:schemeClr val="tx1"/>
                </a:solidFill>
                <a:effectLst/>
                <a:latin typeface="+mn-lt"/>
                <a:ea typeface="+mn-ea"/>
                <a:cs typeface="+mn-cs"/>
              </a:rPr>
              <a:t>NOT</a:t>
            </a:r>
            <a:r>
              <a:rPr lang="en-US" sz="1200" b="0" i="0" kern="1200" dirty="0" smtClean="0">
                <a:solidFill>
                  <a:schemeClr val="tx1"/>
                </a:solidFill>
                <a:effectLst/>
                <a:latin typeface="+mn-lt"/>
                <a:ea typeface="+mn-ea"/>
                <a:cs typeface="+mn-cs"/>
              </a:rPr>
              <a:t> just about the nipples. Taking into consideration the bottle system and physics of bottle feeding is just as important as the nipple flow rates. When a nipple is placed on a bottle vessel as in a traditional bottle system and the infant begins to suck, sub-atmospheric pressure develops in the bottle vessel.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Studies by Lau (2000) and </a:t>
            </a:r>
            <a:r>
              <a:rPr lang="en-US" sz="1200" b="0" i="0" kern="1200" dirty="0" err="1" smtClean="0">
                <a:solidFill>
                  <a:schemeClr val="tx1"/>
                </a:solidFill>
                <a:effectLst/>
                <a:latin typeface="+mn-lt"/>
                <a:ea typeface="+mn-ea"/>
                <a:cs typeface="+mn-cs"/>
              </a:rPr>
              <a:t>Fucile</a:t>
            </a:r>
            <a:r>
              <a:rPr lang="en-US" sz="1200" b="0" i="0" kern="1200" dirty="0" smtClean="0">
                <a:solidFill>
                  <a:schemeClr val="tx1"/>
                </a:solidFill>
                <a:effectLst/>
                <a:latin typeface="+mn-lt"/>
                <a:ea typeface="+mn-ea"/>
                <a:cs typeface="+mn-cs"/>
              </a:rPr>
              <a:t> (2009) have speculated, </a:t>
            </a:r>
            <a:r>
              <a:rPr lang="en-US" sz="1200" b="0" i="1" kern="1200" dirty="0" smtClean="0">
                <a:solidFill>
                  <a:schemeClr val="tx1"/>
                </a:solidFill>
                <a:effectLst/>
                <a:latin typeface="+mn-lt"/>
                <a:ea typeface="+mn-ea"/>
                <a:cs typeface="+mn-cs"/>
              </a:rPr>
              <a:t>the presence of sub-atmospheric pressure in a bottle system may have negative effects on an infant’s feeding and may result in the infant expending more energy, causing the feeding experience to be less efficient.</a:t>
            </a:r>
            <a:r>
              <a:rPr lang="en-US" sz="1200" b="0" i="0" kern="1200" dirty="0" smtClean="0">
                <a:solidFill>
                  <a:schemeClr val="tx1"/>
                </a:solidFill>
                <a:effectLst/>
                <a:latin typeface="+mn-lt"/>
                <a:ea typeface="+mn-ea"/>
                <a:cs typeface="+mn-cs"/>
              </a:rPr>
              <a:t> In fact, during their research when a vacuum-free bottle system was used, the premature infants exhibited more efficient feeding and more mature sucking skills than with the other bottle systems being tested.  </a:t>
            </a:r>
            <a:endParaRPr lang="en-US" dirty="0" smtClean="0"/>
          </a:p>
          <a:p>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9</a:t>
            </a:fld>
            <a:endParaRPr lang="en-US" noProof="0" dirty="0"/>
          </a:p>
        </p:txBody>
      </p:sp>
    </p:spTree>
    <p:extLst>
      <p:ext uri="{BB962C8B-B14F-4D97-AF65-F5344CB8AC3E}">
        <p14:creationId xmlns:p14="http://schemas.microsoft.com/office/powerpoint/2010/main" val="83772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use of a Standard Bottle, vacuum builds up within the bottle as an infant withdraws milk [Lau,</a:t>
            </a:r>
            <a:r>
              <a:rPr lang="en-US" baseline="0" dirty="0" smtClean="0"/>
              <a:t> 2001</a:t>
            </a:r>
            <a:r>
              <a:rPr lang="en-US" dirty="0" smtClean="0"/>
              <a:t>]. As a feed progresses, this negative pressure/force increases, opposing the suction exerted by the infant, until the nipple seal is broken to allow equilibration inside and outside the bottle. For the infant, this situation leads to difficulty in generating suction and/or results in a net decrease in suction amplitude, hence, a decrease in the rate of milk flow. </a:t>
            </a:r>
          </a:p>
          <a:p>
            <a:r>
              <a:rPr lang="en-US" dirty="0" smtClean="0"/>
              <a:t>Consequently, the elimination of vacuum build-up offered by a Controlled Flow Vacuum Free</a:t>
            </a:r>
            <a:r>
              <a:rPr lang="en-US" baseline="0" dirty="0" smtClean="0"/>
              <a:t> </a:t>
            </a:r>
            <a:r>
              <a:rPr lang="en-US" dirty="0" smtClean="0"/>
              <a:t>Bottle mechanically would be expected to increase suction efficiency and thus improve oral feeding performance as demonstrated in our results. In addition, the elimination of the hydrostatic pressure within the bottle, further offered by a Controlled Flow Vacuum Free Bottle, allows the infant to control intake, as milk would flow only when sucking occurs and thus enhances safety.</a:t>
            </a:r>
          </a:p>
          <a:p>
            <a:endParaRPr lang="en-US" dirty="0" smtClean="0"/>
          </a:p>
          <a:p>
            <a:r>
              <a:rPr lang="en-US" dirty="0" smtClean="0"/>
              <a:t>A controlled-flow vacuum-free bottle system (CFVFB) vs. a standard bottle (SB) facilitates overall transfer and rate of milk transfer, and shortens oral feeding duration in very-</a:t>
            </a:r>
            <a:r>
              <a:rPr lang="en-US" dirty="0" err="1" smtClean="0"/>
              <a:t>lowbirth</a:t>
            </a:r>
            <a:r>
              <a:rPr lang="en-US" dirty="0" smtClean="0"/>
              <a:t>-weight (VLBW) infants</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10</a:t>
            </a:fld>
            <a:endParaRPr lang="en-US" noProof="0" dirty="0"/>
          </a:p>
        </p:txBody>
      </p:sp>
    </p:spTree>
    <p:extLst>
      <p:ext uri="{BB962C8B-B14F-4D97-AF65-F5344CB8AC3E}">
        <p14:creationId xmlns:p14="http://schemas.microsoft.com/office/powerpoint/2010/main" val="209332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smtClean="0"/>
              <a:t>Click to edit Master subtitle style</a:t>
            </a:r>
            <a:endParaRPr lang="en-US" noProof="0"/>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smtClean="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C23D1-BE9A-4E52-9BEF-D55C4CB7574F}"/>
              </a:ext>
              <a:ext uri="{C183D7F6-B498-43B3-948B-1728B52AA6E4}">
                <adec:decorative xmlns=""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 xmlns:adec="http://schemas.microsoft.com/office/drawing/2017/decorative"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smtClean="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mlorion@anthc.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p:txBody>
          <a:bodyPr/>
          <a:lstStyle/>
          <a:p>
            <a:r>
              <a:rPr lang="en-US" dirty="0" smtClean="0"/>
              <a:t>KNOW  THE  FLOW</a:t>
            </a:r>
            <a:endParaRPr lang="ru-RU" dirty="0"/>
          </a:p>
        </p:txBody>
      </p:sp>
      <p:sp>
        <p:nvSpPr>
          <p:cNvPr id="5" name="Text Placeholder 4">
            <a:extLst>
              <a:ext uri="{FF2B5EF4-FFF2-40B4-BE49-F238E27FC236}">
                <a16:creationId xmlns:a16="http://schemas.microsoft.com/office/drawing/2014/main" id="{B623514F-9C9F-4868-A7D9-66CAA07E615D}"/>
              </a:ext>
            </a:extLst>
          </p:cNvPr>
          <p:cNvSpPr>
            <a:spLocks noGrp="1"/>
          </p:cNvSpPr>
          <p:nvPr>
            <p:ph type="body" sz="quarter" idx="13"/>
          </p:nvPr>
        </p:nvSpPr>
        <p:spPr/>
        <p:txBody>
          <a:bodyPr/>
          <a:lstStyle/>
          <a:p>
            <a:r>
              <a:rPr lang="en-US" dirty="0" smtClean="0"/>
              <a:t>A GUIDE TO NIPPLE FLOW RATES</a:t>
            </a:r>
          </a:p>
          <a:p>
            <a:r>
              <a:rPr lang="en-US" dirty="0" smtClean="0"/>
              <a:t>Meg Orion, MS, CCC-SLP</a:t>
            </a:r>
          </a:p>
          <a:p>
            <a:r>
              <a:rPr lang="en-US" dirty="0" smtClean="0">
                <a:hlinkClick r:id="rId2"/>
              </a:rPr>
              <a:t>mlorion@anthc.org</a:t>
            </a:r>
            <a:endParaRPr lang="en-US" dirty="0" smtClean="0"/>
          </a:p>
          <a:p>
            <a:endParaRPr lang="ru-RU" dirty="0"/>
          </a:p>
        </p:txBody>
      </p:sp>
    </p:spTree>
    <p:extLst>
      <p:ext uri="{BB962C8B-B14F-4D97-AF65-F5344CB8AC3E}">
        <p14:creationId xmlns:p14="http://schemas.microsoft.com/office/powerpoint/2010/main" val="21423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3B30A82-8E4A-471C-A080-278975C952AA}"/>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8D8F9E36-CD39-4DDD-927C-C07E8C070A17}"/>
              </a:ext>
            </a:extLst>
          </p:cNvPr>
          <p:cNvSpPr>
            <a:spLocks noGrp="1"/>
          </p:cNvSpPr>
          <p:nvPr>
            <p:ph type="sldNum" sz="quarter" idx="10"/>
          </p:nvPr>
        </p:nvSpPr>
        <p:spPr/>
        <p:txBody>
          <a:bodyPr/>
          <a:lstStyle/>
          <a:p>
            <a:fld id="{D495E168-DA5E-4888-8D8A-92B118324C14}" type="slidenum">
              <a:rPr lang="en-US" smtClean="0"/>
              <a:pPr/>
              <a:t>10</a:t>
            </a:fld>
            <a:endParaRPr lang="en-US" dirty="0"/>
          </a:p>
        </p:txBody>
      </p:sp>
      <p:pic>
        <p:nvPicPr>
          <p:cNvPr id="6" name="Picture 5"/>
          <p:cNvPicPr>
            <a:picLocks noChangeAspect="1"/>
          </p:cNvPicPr>
          <p:nvPr/>
        </p:nvPicPr>
        <p:blipFill>
          <a:blip r:embed="rId3"/>
          <a:stretch>
            <a:fillRect/>
          </a:stretch>
        </p:blipFill>
        <p:spPr>
          <a:xfrm>
            <a:off x="2938462" y="1624012"/>
            <a:ext cx="6315075" cy="3609975"/>
          </a:xfrm>
          <a:prstGeom prst="rect">
            <a:avLst/>
          </a:prstGeom>
        </p:spPr>
      </p:pic>
      <p:sp>
        <p:nvSpPr>
          <p:cNvPr id="8" name="Title 7"/>
          <p:cNvSpPr>
            <a:spLocks noGrp="1"/>
          </p:cNvSpPr>
          <p:nvPr>
            <p:ph type="title"/>
          </p:nvPr>
        </p:nvSpPr>
        <p:spPr/>
        <p:txBody>
          <a:bodyPr/>
          <a:lstStyle/>
          <a:p>
            <a:r>
              <a:rPr lang="en-US" dirty="0" smtClean="0"/>
              <a:t>Standard vs Controlled (vacuum free)</a:t>
            </a:r>
            <a:endParaRPr lang="en-US" dirty="0"/>
          </a:p>
        </p:txBody>
      </p:sp>
    </p:spTree>
    <p:extLst>
      <p:ext uri="{BB962C8B-B14F-4D97-AF65-F5344CB8AC3E}">
        <p14:creationId xmlns:p14="http://schemas.microsoft.com/office/powerpoint/2010/main" val="2296574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3B30A82-8E4A-471C-A080-278975C952AA}"/>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8D8F9E36-CD39-4DDD-927C-C07E8C070A17}"/>
              </a:ext>
            </a:extLst>
          </p:cNvPr>
          <p:cNvSpPr>
            <a:spLocks noGrp="1"/>
          </p:cNvSpPr>
          <p:nvPr>
            <p:ph type="sldNum" sz="quarter" idx="10"/>
          </p:nvPr>
        </p:nvSpPr>
        <p:spPr/>
        <p:txBody>
          <a:bodyPr/>
          <a:lstStyle/>
          <a:p>
            <a:fld id="{D495E168-DA5E-4888-8D8A-92B118324C14}" type="slidenum">
              <a:rPr lang="en-US" smtClean="0"/>
              <a:pPr/>
              <a:t>11</a:t>
            </a:fld>
            <a:endParaRPr lang="en-US" dirty="0"/>
          </a:p>
        </p:txBody>
      </p:sp>
      <p:pic>
        <p:nvPicPr>
          <p:cNvPr id="3074" name="Picture 2" descr="https://i5.walmartimages.com/asr/24a34f67-0a7b-490c-a5bf-e503b9f2ca12_1.aabc8585a409aa7908c358720ebcdb49.jpeg?odnWidth=undefined&amp;odnHeight=undefined&amp;odnBg=ffff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95328"/>
            <a:ext cx="4951330" cy="52882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r. Brown's Natural Flow® Options+™ Anti-Colic Baby Bottle, 8 oz/250 ml | Dr.  Brown's Ba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470" y="1195328"/>
            <a:ext cx="5036130" cy="528828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7"/>
          <p:cNvSpPr txBox="1">
            <a:spLocks/>
          </p:cNvSpPr>
          <p:nvPr/>
        </p:nvSpPr>
        <p:spPr>
          <a:xfrm>
            <a:off x="1112921" y="0"/>
            <a:ext cx="10515600" cy="1325563"/>
          </a:xfrm>
          <a:prstGeom prst="rect">
            <a:avLst/>
          </a:prstGeom>
        </p:spPr>
        <p:txBody>
          <a:bodyPr vert="horz" lIns="0" tIns="45720" rIns="0" bIns="45720" rtlCol="0" anchor="ctr">
            <a:normAutofit/>
          </a:bodyPr>
          <a:lstStyle>
            <a:lvl1pPr algn="ctr" defTabSz="914400" rtl="0" eaLnBrk="1" latinLnBrk="0" hangingPunct="1">
              <a:lnSpc>
                <a:spcPct val="90000"/>
              </a:lnSpc>
              <a:spcBef>
                <a:spcPct val="0"/>
              </a:spcBef>
              <a:buNone/>
              <a:defRPr sz="5000" b="0" kern="1200">
                <a:solidFill>
                  <a:schemeClr val="bg1"/>
                </a:solidFill>
                <a:latin typeface="+mj-lt"/>
                <a:ea typeface="+mj-ea"/>
                <a:cs typeface="+mj-cs"/>
              </a:defRPr>
            </a:lvl1pPr>
          </a:lstStyle>
          <a:p>
            <a:r>
              <a:rPr lang="en-US" dirty="0" smtClean="0"/>
              <a:t>Standard vs Controlled (vacuum free)</a:t>
            </a:r>
            <a:endParaRPr lang="en-US" dirty="0"/>
          </a:p>
        </p:txBody>
      </p:sp>
    </p:spTree>
    <p:extLst>
      <p:ext uri="{BB962C8B-B14F-4D97-AF65-F5344CB8AC3E}">
        <p14:creationId xmlns:p14="http://schemas.microsoft.com/office/powerpoint/2010/main" val="262001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r-Brown's-Bottles-Feeding-Vent-System-Expla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19" y="1276576"/>
            <a:ext cx="8769231" cy="48419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C2806C0-8AE3-4975-9946-CCD70055F494}"/>
              </a:ext>
            </a:extLst>
          </p:cNvPr>
          <p:cNvSpPr>
            <a:spLocks noGrp="1"/>
          </p:cNvSpPr>
          <p:nvPr>
            <p:ph type="title"/>
          </p:nvPr>
        </p:nvSpPr>
        <p:spPr>
          <a:xfrm>
            <a:off x="838200" y="121916"/>
            <a:ext cx="10515600" cy="1325563"/>
          </a:xfrm>
        </p:spPr>
        <p:txBody>
          <a:bodyPr/>
          <a:lstStyle/>
          <a:p>
            <a:r>
              <a:rPr lang="en-US" dirty="0" smtClean="0"/>
              <a:t>Dr. Browns bottle system</a:t>
            </a:r>
            <a:endParaRPr lang="en-US" dirty="0"/>
          </a:p>
        </p:txBody>
      </p:sp>
      <p:sp>
        <p:nvSpPr>
          <p:cNvPr id="3" name="Footer Placeholder 2">
            <a:extLst>
              <a:ext uri="{FF2B5EF4-FFF2-40B4-BE49-F238E27FC236}">
                <a16:creationId xmlns:a16="http://schemas.microsoft.com/office/drawing/2014/main" id="{F3B30A82-8E4A-471C-A080-278975C952AA}"/>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8D8F9E36-CD39-4DDD-927C-C07E8C070A17}"/>
              </a:ext>
            </a:extLst>
          </p:cNvPr>
          <p:cNvSpPr>
            <a:spLocks noGrp="1"/>
          </p:cNvSpPr>
          <p:nvPr>
            <p:ph type="sldNum" sz="quarter" idx="10"/>
          </p:nvPr>
        </p:nvSpPr>
        <p:spPr/>
        <p:txBody>
          <a:bodyPr/>
          <a:lstStyle/>
          <a:p>
            <a:fld id="{D495E168-DA5E-4888-8D8A-92B118324C14}" type="slidenum">
              <a:rPr lang="en-US" smtClean="0"/>
              <a:pPr/>
              <a:t>12</a:t>
            </a:fld>
            <a:endParaRPr lang="en-US" dirty="0"/>
          </a:p>
        </p:txBody>
      </p:sp>
      <p:sp>
        <p:nvSpPr>
          <p:cNvPr id="5" name="Rectangle 4"/>
          <p:cNvSpPr/>
          <p:nvPr/>
        </p:nvSpPr>
        <p:spPr>
          <a:xfrm>
            <a:off x="8572500" y="2934413"/>
            <a:ext cx="4087586" cy="369332"/>
          </a:xfrm>
          <a:prstGeom prst="rect">
            <a:avLst/>
          </a:prstGeom>
        </p:spPr>
        <p:txBody>
          <a:bodyPr wrap="square">
            <a:spAutoFit/>
          </a:bodyPr>
          <a:lstStyle/>
          <a:p>
            <a:r>
              <a:rPr lang="en-US" b="1" dirty="0">
                <a:solidFill>
                  <a:schemeClr val="accent6"/>
                </a:solidFill>
              </a:rPr>
              <a:t>https://youtu.be/ne6E27xwRec</a:t>
            </a:r>
          </a:p>
        </p:txBody>
      </p:sp>
      <p:sp>
        <p:nvSpPr>
          <p:cNvPr id="8" name="Rectangle 7"/>
          <p:cNvSpPr/>
          <p:nvPr/>
        </p:nvSpPr>
        <p:spPr>
          <a:xfrm>
            <a:off x="6753138" y="5334391"/>
            <a:ext cx="5184496" cy="369332"/>
          </a:xfrm>
          <a:prstGeom prst="rect">
            <a:avLst/>
          </a:prstGeom>
        </p:spPr>
        <p:txBody>
          <a:bodyPr wrap="none">
            <a:spAutoFit/>
          </a:bodyPr>
          <a:lstStyle/>
          <a:p>
            <a:r>
              <a:rPr lang="en-US" b="1" dirty="0">
                <a:solidFill>
                  <a:schemeClr val="accent6"/>
                </a:solidFill>
              </a:rPr>
              <a:t>https://www.youtube.com/watch?v=0EPkgG772wk</a:t>
            </a:r>
          </a:p>
        </p:txBody>
      </p:sp>
    </p:spTree>
    <p:extLst>
      <p:ext uri="{BB962C8B-B14F-4D97-AF65-F5344CB8AC3E}">
        <p14:creationId xmlns:p14="http://schemas.microsoft.com/office/powerpoint/2010/main" val="38095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a:xfrm>
            <a:off x="841248" y="363637"/>
            <a:ext cx="5529473" cy="782638"/>
          </a:xfrm>
        </p:spPr>
        <p:txBody>
          <a:bodyPr>
            <a:normAutofit fontScale="90000"/>
          </a:bodyPr>
          <a:lstStyle/>
          <a:p>
            <a:r>
              <a:rPr lang="en-US" dirty="0" smtClean="0"/>
              <a:t>Bottles used at ANMC</a:t>
            </a:r>
            <a:endParaRPr lang="en-US" dirty="0"/>
          </a:p>
        </p:txBody>
      </p:sp>
      <p:sp>
        <p:nvSpPr>
          <p:cNvPr id="4" name="Footer Placeholder 3">
            <a:extLst>
              <a:ext uri="{FF2B5EF4-FFF2-40B4-BE49-F238E27FC236}">
                <a16:creationId xmlns:a16="http://schemas.microsoft.com/office/drawing/2014/main" id="{FF626BF0-5F0E-4D61-B97D-E6ED486CD89E}"/>
              </a:ext>
            </a:extLst>
          </p:cNvPr>
          <p:cNvSpPr>
            <a:spLocks noGrp="1"/>
          </p:cNvSpPr>
          <p:nvPr>
            <p:ph type="ftr" sz="quarter" idx="12"/>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13</a:t>
            </a:fld>
            <a:endParaRPr lang="en-US" dirty="0"/>
          </a:p>
        </p:txBody>
      </p:sp>
      <p:pic>
        <p:nvPicPr>
          <p:cNvPr id="9" name="Picture 2" descr="Image result for haberman bottle for cleft pa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67" y="2330135"/>
            <a:ext cx="1504659" cy="15046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Dr. Brown for cleft pal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555" y="2330135"/>
            <a:ext cx="2828304" cy="15046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pigeon bottle for cleft pala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9489" y="4159365"/>
            <a:ext cx="1788131" cy="178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52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err="1" smtClean="0"/>
              <a:t>Medela</a:t>
            </a:r>
            <a:r>
              <a:rPr lang="en-US" dirty="0" smtClean="0"/>
              <a:t> Special Needs Feeder</a:t>
            </a:r>
            <a:endParaRPr lang="en-US" dirty="0"/>
          </a:p>
        </p:txBody>
      </p:sp>
      <p:sp>
        <p:nvSpPr>
          <p:cNvPr id="3" name="Footer Placeholder 2">
            <a:extLst>
              <a:ext uri="{FF2B5EF4-FFF2-40B4-BE49-F238E27FC236}">
                <a16:creationId xmlns:a16="http://schemas.microsoft.com/office/drawing/2014/main" id="{0CEF9153-8777-40BE-856A-F36D008F5B26}"/>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14</a:t>
            </a:fld>
            <a:endParaRPr lang="en-US" dirty="0"/>
          </a:p>
        </p:txBody>
      </p:sp>
      <p:pic>
        <p:nvPicPr>
          <p:cNvPr id="16" name="Picture 2" descr="Image result for haberman bottle for cleft pa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96" y="1883193"/>
            <a:ext cx="4235292" cy="42352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5"/>
          <p:cNvSpPr>
            <a:spLocks noGrp="1"/>
          </p:cNvSpPr>
          <p:nvPr>
            <p:ph type="body" sz="half" idx="4294967295"/>
          </p:nvPr>
        </p:nvSpPr>
        <p:spPr>
          <a:xfrm>
            <a:off x="6096000" y="1763486"/>
            <a:ext cx="5797466" cy="4354998"/>
          </a:xfrm>
          <a:prstGeom prst="rect">
            <a:avLst/>
          </a:prstGeom>
        </p:spPr>
        <p:txBody>
          <a:bodyPr>
            <a:noAutofit/>
          </a:bodyPr>
          <a:lstStyle/>
          <a:p>
            <a:pPr marL="285750" indent="-285750">
              <a:buFont typeface="Arial" panose="020B0604020202020204" pitchFamily="34" charset="0"/>
              <a:buChar char="•"/>
            </a:pPr>
            <a:r>
              <a:rPr lang="en-US" sz="2400" b="1" dirty="0" smtClean="0">
                <a:solidFill>
                  <a:schemeClr val="bg1"/>
                </a:solidFill>
              </a:rPr>
              <a:t>Unidirectional flow valve</a:t>
            </a:r>
          </a:p>
          <a:p>
            <a:pPr marL="742950" lvl="1" indent="-285750">
              <a:buFont typeface="Arial" panose="020B0604020202020204" pitchFamily="34" charset="0"/>
              <a:buChar char="•"/>
            </a:pPr>
            <a:r>
              <a:rPr lang="en-US" sz="2000" b="1" dirty="0" smtClean="0">
                <a:solidFill>
                  <a:schemeClr val="bg1"/>
                </a:solidFill>
              </a:rPr>
              <a:t>Has 2 parts: membrane and valve plate</a:t>
            </a:r>
          </a:p>
          <a:p>
            <a:pPr marL="742950" lvl="1" indent="-285750">
              <a:buFont typeface="Arial" panose="020B0604020202020204" pitchFamily="34" charset="0"/>
              <a:buChar char="•"/>
            </a:pPr>
            <a:r>
              <a:rPr lang="en-US" sz="2000" b="1" dirty="0" smtClean="0">
                <a:solidFill>
                  <a:schemeClr val="bg1"/>
                </a:solidFill>
              </a:rPr>
              <a:t>Keep membrane side facing nipple</a:t>
            </a:r>
          </a:p>
          <a:p>
            <a:pPr marL="285750" indent="-285750">
              <a:buFont typeface="Arial" panose="020B0604020202020204" pitchFamily="34" charset="0"/>
              <a:buChar char="•"/>
            </a:pPr>
            <a:r>
              <a:rPr lang="en-US" sz="2400" b="1" dirty="0" smtClean="0">
                <a:solidFill>
                  <a:schemeClr val="bg1"/>
                </a:solidFill>
              </a:rPr>
              <a:t>Nipple is pre-filled completely and is transferred with compression based sucking</a:t>
            </a:r>
          </a:p>
          <a:p>
            <a:pPr marL="285750" indent="-285750">
              <a:buFont typeface="Arial" panose="020B0604020202020204" pitchFamily="34" charset="0"/>
              <a:buChar char="•"/>
            </a:pPr>
            <a:r>
              <a:rPr lang="en-US" sz="2400" b="1" dirty="0" smtClean="0">
                <a:solidFill>
                  <a:schemeClr val="bg1"/>
                </a:solidFill>
              </a:rPr>
              <a:t>Rotating nipple allows for different levels of flow. Align nose with line.</a:t>
            </a:r>
          </a:p>
          <a:p>
            <a:pPr marL="742950" lvl="1" indent="-285750">
              <a:buFont typeface="Arial" panose="020B0604020202020204" pitchFamily="34" charset="0"/>
              <a:buChar char="•"/>
            </a:pPr>
            <a:r>
              <a:rPr lang="en-US" sz="2000" b="1" dirty="0" smtClean="0">
                <a:solidFill>
                  <a:schemeClr val="bg1"/>
                </a:solidFill>
              </a:rPr>
              <a:t>Smallest line: zero flow</a:t>
            </a:r>
          </a:p>
          <a:p>
            <a:pPr marL="742950" lvl="1" indent="-285750">
              <a:buFont typeface="Arial" panose="020B0604020202020204" pitchFamily="34" charset="0"/>
              <a:buChar char="•"/>
            </a:pPr>
            <a:r>
              <a:rPr lang="en-US" sz="2000" b="1" dirty="0" smtClean="0">
                <a:solidFill>
                  <a:schemeClr val="bg1"/>
                </a:solidFill>
              </a:rPr>
              <a:t>Middle line: medium flow</a:t>
            </a:r>
          </a:p>
          <a:p>
            <a:pPr marL="742950" lvl="1" indent="-285750">
              <a:buFont typeface="Arial" panose="020B0604020202020204" pitchFamily="34" charset="0"/>
              <a:buChar char="•"/>
            </a:pPr>
            <a:r>
              <a:rPr lang="en-US" sz="2000" b="1" dirty="0" smtClean="0">
                <a:solidFill>
                  <a:schemeClr val="bg1"/>
                </a:solidFill>
              </a:rPr>
              <a:t>Longest line: maximum flow</a:t>
            </a:r>
          </a:p>
          <a:p>
            <a:pPr marL="285750" indent="-285750">
              <a:buFont typeface="Arial" panose="020B0604020202020204" pitchFamily="34" charset="0"/>
              <a:buChar char="•"/>
            </a:pPr>
            <a:r>
              <a:rPr lang="en-US" sz="2400" b="1" dirty="0" smtClean="0">
                <a:solidFill>
                  <a:schemeClr val="bg1"/>
                </a:solidFill>
              </a:rPr>
              <a:t>No squeezing is needed, however feeder can gently squeeze teat to assist in flow</a:t>
            </a:r>
            <a:endParaRPr lang="en-US" sz="2400" b="1" dirty="0">
              <a:solidFill>
                <a:schemeClr val="bg1"/>
              </a:solidFill>
            </a:endParaRPr>
          </a:p>
        </p:txBody>
      </p:sp>
    </p:spTree>
    <p:extLst>
      <p:ext uri="{BB962C8B-B14F-4D97-AF65-F5344CB8AC3E}">
        <p14:creationId xmlns:p14="http://schemas.microsoft.com/office/powerpoint/2010/main" val="18768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smtClean="0"/>
              <a:t>Pigeon</a:t>
            </a:r>
            <a:endParaRPr lang="en-US" dirty="0"/>
          </a:p>
        </p:txBody>
      </p:sp>
      <p:sp>
        <p:nvSpPr>
          <p:cNvPr id="3" name="Footer Placeholder 2">
            <a:extLst>
              <a:ext uri="{FF2B5EF4-FFF2-40B4-BE49-F238E27FC236}">
                <a16:creationId xmlns:a16="http://schemas.microsoft.com/office/drawing/2014/main" id="{0CEF9153-8777-40BE-856A-F36D008F5B26}"/>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15</a:t>
            </a:fld>
            <a:endParaRPr lang="en-US" dirty="0"/>
          </a:p>
        </p:txBody>
      </p:sp>
      <p:pic>
        <p:nvPicPr>
          <p:cNvPr id="15" name="Picture 4" descr="Image result for pigeon bottle for cleft pa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9351" y="2024120"/>
            <a:ext cx="3974449" cy="39744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7"/>
          <p:cNvSpPr>
            <a:spLocks noGrp="1"/>
          </p:cNvSpPr>
          <p:nvPr>
            <p:ph type="body" sz="half" idx="4294967295"/>
          </p:nvPr>
        </p:nvSpPr>
        <p:spPr>
          <a:xfrm>
            <a:off x="720271" y="1831748"/>
            <a:ext cx="6252029" cy="4469298"/>
          </a:xfrm>
          <a:prstGeom prst="rect">
            <a:avLst/>
          </a:prstGeom>
        </p:spPr>
        <p:txBody>
          <a:bodyPr>
            <a:normAutofit fontScale="70000" lnSpcReduction="20000"/>
          </a:bodyPr>
          <a:lstStyle/>
          <a:p>
            <a:pPr marL="285750" indent="-285750">
              <a:buFont typeface="Arial" panose="020B0604020202020204" pitchFamily="34" charset="0"/>
              <a:buChar char="•"/>
            </a:pPr>
            <a:r>
              <a:rPr lang="en-US" b="1" dirty="0" smtClean="0">
                <a:solidFill>
                  <a:schemeClr val="bg1"/>
                </a:solidFill>
              </a:rPr>
              <a:t>Unidirectional flow valve</a:t>
            </a:r>
          </a:p>
          <a:p>
            <a:pPr marL="285750" indent="-285750">
              <a:buFont typeface="Arial" panose="020B0604020202020204" pitchFamily="34" charset="0"/>
              <a:buChar char="•"/>
            </a:pPr>
            <a:r>
              <a:rPr lang="en-US" b="1" dirty="0" smtClean="0">
                <a:solidFill>
                  <a:schemeClr val="bg1"/>
                </a:solidFill>
              </a:rPr>
              <a:t>Nipple has firm side which is placed at roof of mouth, soft side which is placed on tongue to facilitate compression based sucking</a:t>
            </a:r>
          </a:p>
          <a:p>
            <a:pPr marL="742950" lvl="1" indent="-285750">
              <a:buFont typeface="Arial" panose="020B0604020202020204" pitchFamily="34" charset="0"/>
              <a:buChar char="•"/>
            </a:pPr>
            <a:r>
              <a:rPr lang="en-US" b="1" dirty="0" smtClean="0">
                <a:solidFill>
                  <a:schemeClr val="bg1"/>
                </a:solidFill>
              </a:rPr>
              <a:t>Align notch to nose</a:t>
            </a:r>
          </a:p>
          <a:p>
            <a:pPr marL="285750" indent="-285750">
              <a:buFont typeface="Arial" panose="020B0604020202020204" pitchFamily="34" charset="0"/>
              <a:buChar char="•"/>
            </a:pPr>
            <a:r>
              <a:rPr lang="en-US" b="1" dirty="0" smtClean="0">
                <a:solidFill>
                  <a:schemeClr val="bg1"/>
                </a:solidFill>
              </a:rPr>
              <a:t>Nipple is pre-filled an transferred with compression based sucking</a:t>
            </a:r>
          </a:p>
          <a:p>
            <a:pPr marL="285750" indent="-285750">
              <a:buFont typeface="Arial" panose="020B0604020202020204" pitchFamily="34" charset="0"/>
              <a:buChar char="•"/>
            </a:pPr>
            <a:r>
              <a:rPr lang="en-US" b="1" dirty="0" smtClean="0">
                <a:solidFill>
                  <a:schemeClr val="bg1"/>
                </a:solidFill>
              </a:rPr>
              <a:t>No squeezing</a:t>
            </a:r>
          </a:p>
          <a:p>
            <a:pPr marL="285750" indent="-285750">
              <a:buFont typeface="Arial" panose="020B0604020202020204" pitchFamily="34" charset="0"/>
              <a:buChar char="•"/>
            </a:pPr>
            <a:r>
              <a:rPr lang="en-US" b="1" dirty="0" smtClean="0">
                <a:solidFill>
                  <a:schemeClr val="bg1"/>
                </a:solidFill>
              </a:rPr>
              <a:t>Flow adjusted by tightening or loosening nipple collar (too tight = valve collapse)</a:t>
            </a:r>
          </a:p>
          <a:p>
            <a:pPr marL="742950" lvl="1" indent="-285750">
              <a:buFont typeface="Arial" panose="020B0604020202020204" pitchFamily="34" charset="0"/>
              <a:buChar char="•"/>
            </a:pPr>
            <a:r>
              <a:rPr lang="en-US" b="1" dirty="0" smtClean="0">
                <a:solidFill>
                  <a:schemeClr val="bg1"/>
                </a:solidFill>
              </a:rPr>
              <a:t>Watch for bubbles to ensure transfer</a:t>
            </a:r>
          </a:p>
          <a:p>
            <a:pPr marL="285750" indent="-285750">
              <a:buFont typeface="Arial" panose="020B0604020202020204" pitchFamily="34" charset="0"/>
              <a:buChar char="•"/>
            </a:pPr>
            <a:r>
              <a:rPr lang="en-US" b="1" dirty="0" smtClean="0">
                <a:solidFill>
                  <a:schemeClr val="bg1"/>
                </a:solidFill>
              </a:rPr>
              <a:t>2 nipple types:</a:t>
            </a:r>
          </a:p>
          <a:p>
            <a:pPr marL="742950" lvl="1" indent="-285750">
              <a:buFont typeface="Arial" panose="020B0604020202020204" pitchFamily="34" charset="0"/>
              <a:buChar char="•"/>
            </a:pPr>
            <a:r>
              <a:rPr lang="en-US" b="1" dirty="0" smtClean="0">
                <a:solidFill>
                  <a:schemeClr val="bg1"/>
                </a:solidFill>
              </a:rPr>
              <a:t>Standard (R)</a:t>
            </a:r>
          </a:p>
          <a:p>
            <a:pPr marL="742950" lvl="1" indent="-285750">
              <a:buFont typeface="Arial" panose="020B0604020202020204" pitchFamily="34" charset="0"/>
              <a:buChar char="•"/>
            </a:pPr>
            <a:r>
              <a:rPr lang="en-US" b="1" dirty="0" smtClean="0">
                <a:solidFill>
                  <a:schemeClr val="bg1"/>
                </a:solidFill>
              </a:rPr>
              <a:t>Small (S)</a:t>
            </a:r>
          </a:p>
          <a:p>
            <a:pPr marL="285750" indent="-285750">
              <a:buFont typeface="Arial" panose="020B0604020202020204" pitchFamily="34" charset="0"/>
              <a:buChar char="•"/>
            </a:pPr>
            <a:r>
              <a:rPr lang="en-US" b="1" dirty="0" smtClean="0">
                <a:solidFill>
                  <a:schemeClr val="bg1"/>
                </a:solidFill>
              </a:rPr>
              <a:t>Faster flow than </a:t>
            </a:r>
            <a:r>
              <a:rPr lang="en-US" b="1" dirty="0" err="1" smtClean="0">
                <a:solidFill>
                  <a:schemeClr val="bg1"/>
                </a:solidFill>
              </a:rPr>
              <a:t>Medela</a:t>
            </a:r>
            <a:r>
              <a:rPr lang="en-US" b="1" dirty="0" smtClean="0">
                <a:solidFill>
                  <a:schemeClr val="bg1"/>
                </a:solidFill>
              </a:rPr>
              <a:t> bottles</a:t>
            </a:r>
            <a:endParaRPr lang="en-US" b="1" dirty="0">
              <a:solidFill>
                <a:schemeClr val="bg1"/>
              </a:solidFill>
            </a:endParaRPr>
          </a:p>
        </p:txBody>
      </p:sp>
      <p:sp>
        <p:nvSpPr>
          <p:cNvPr id="17" name="Rectangle 16"/>
          <p:cNvSpPr/>
          <p:nvPr/>
        </p:nvSpPr>
        <p:spPr>
          <a:xfrm>
            <a:off x="6795703" y="6072642"/>
            <a:ext cx="4734694" cy="369332"/>
          </a:xfrm>
          <a:prstGeom prst="rect">
            <a:avLst/>
          </a:prstGeom>
        </p:spPr>
        <p:txBody>
          <a:bodyPr wrap="none">
            <a:spAutoFit/>
          </a:bodyPr>
          <a:lstStyle/>
          <a:p>
            <a:r>
              <a:rPr lang="en-US" dirty="0"/>
              <a:t>https://www.youtube.com/watch?v=--Iuzt-j0wA</a:t>
            </a:r>
          </a:p>
        </p:txBody>
      </p:sp>
    </p:spTree>
    <p:extLst>
      <p:ext uri="{BB962C8B-B14F-4D97-AF65-F5344CB8AC3E}">
        <p14:creationId xmlns:p14="http://schemas.microsoft.com/office/powerpoint/2010/main" val="3964343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normAutofit fontScale="90000"/>
          </a:bodyPr>
          <a:lstStyle/>
          <a:p>
            <a:r>
              <a:rPr lang="en-US" dirty="0" smtClean="0"/>
              <a:t>Dr. Brown Bottle + infant-paced feeding valve</a:t>
            </a:r>
            <a:endParaRPr lang="en-US" dirty="0"/>
          </a:p>
        </p:txBody>
      </p:sp>
      <p:sp>
        <p:nvSpPr>
          <p:cNvPr id="3" name="Footer Placeholder 2">
            <a:extLst>
              <a:ext uri="{FF2B5EF4-FFF2-40B4-BE49-F238E27FC236}">
                <a16:creationId xmlns:a16="http://schemas.microsoft.com/office/drawing/2014/main" id="{0CEF9153-8777-40BE-856A-F36D008F5B26}"/>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16</a:t>
            </a:fld>
            <a:endParaRPr lang="en-US" dirty="0"/>
          </a:p>
        </p:txBody>
      </p:sp>
      <p:pic>
        <p:nvPicPr>
          <p:cNvPr id="16" name="Picture 6" descr="Image result for Dr. Brown for cleft pa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90" y="2565158"/>
            <a:ext cx="3825845" cy="2035351"/>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3"/>
          <p:cNvSpPr>
            <a:spLocks noGrp="1"/>
          </p:cNvSpPr>
          <p:nvPr>
            <p:ph type="body" sz="half" idx="4294967295"/>
          </p:nvPr>
        </p:nvSpPr>
        <p:spPr>
          <a:xfrm>
            <a:off x="4888979" y="1883192"/>
            <a:ext cx="6932907" cy="4011422"/>
          </a:xfrm>
          <a:prstGeom prst="rect">
            <a:avLst/>
          </a:prstGeom>
        </p:spPr>
        <p:txBody>
          <a:bodyPr/>
          <a:lstStyle/>
          <a:p>
            <a:pPr marL="285750" indent="-285750">
              <a:buFont typeface="Arial" panose="020B0604020202020204" pitchFamily="34" charset="0"/>
              <a:buChar char="•"/>
            </a:pPr>
            <a:r>
              <a:rPr lang="en-US" b="1" dirty="0">
                <a:solidFill>
                  <a:schemeClr val="bg1"/>
                </a:solidFill>
              </a:rPr>
              <a:t>U</a:t>
            </a:r>
            <a:r>
              <a:rPr lang="en-US" b="1" dirty="0" smtClean="0">
                <a:solidFill>
                  <a:schemeClr val="bg1"/>
                </a:solidFill>
              </a:rPr>
              <a:t>nidirectional flow valve: “infant-paced feeding valve”</a:t>
            </a:r>
          </a:p>
          <a:p>
            <a:pPr marL="285750" indent="-285750">
              <a:buFont typeface="Arial" panose="020B0604020202020204" pitchFamily="34" charset="0"/>
              <a:buChar char="•"/>
            </a:pPr>
            <a:r>
              <a:rPr lang="en-US" b="1" dirty="0" smtClean="0">
                <a:solidFill>
                  <a:schemeClr val="bg1"/>
                </a:solidFill>
              </a:rPr>
              <a:t>Nipple is pre-filled and is transferred with compression based sucking</a:t>
            </a:r>
          </a:p>
          <a:p>
            <a:pPr marL="742950" lvl="1" indent="-285750">
              <a:buFont typeface="Arial" panose="020B0604020202020204" pitchFamily="34" charset="0"/>
              <a:buChar char="•"/>
            </a:pPr>
            <a:r>
              <a:rPr lang="en-US" b="1" dirty="0" smtClean="0">
                <a:solidFill>
                  <a:schemeClr val="bg1"/>
                </a:solidFill>
              </a:rPr>
              <a:t>No squeezing</a:t>
            </a:r>
          </a:p>
          <a:p>
            <a:pPr marL="742950" lvl="1" indent="-285750">
              <a:buFont typeface="Arial" panose="020B0604020202020204" pitchFamily="34" charset="0"/>
              <a:buChar char="•"/>
            </a:pPr>
            <a:r>
              <a:rPr lang="en-US" b="1" dirty="0" smtClean="0">
                <a:solidFill>
                  <a:schemeClr val="bg1"/>
                </a:solidFill>
              </a:rPr>
              <a:t>No twisting</a:t>
            </a:r>
          </a:p>
          <a:p>
            <a:pPr marL="285750" indent="-285750">
              <a:buFont typeface="Arial" panose="020B0604020202020204" pitchFamily="34" charset="0"/>
              <a:buChar char="•"/>
            </a:pPr>
            <a:r>
              <a:rPr lang="en-US" b="1" dirty="0" smtClean="0">
                <a:solidFill>
                  <a:schemeClr val="bg1"/>
                </a:solidFill>
              </a:rPr>
              <a:t>Valve compatible with Dr. Brown nipples (exception: wide neck nipples)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3470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normAutofit/>
          </a:bodyPr>
          <a:lstStyle/>
          <a:p>
            <a:r>
              <a:rPr lang="en-US" dirty="0" smtClean="0"/>
              <a:t>Dr. Brown Bottle system</a:t>
            </a:r>
            <a:endParaRPr lang="en-US" dirty="0"/>
          </a:p>
        </p:txBody>
      </p:sp>
      <p:sp>
        <p:nvSpPr>
          <p:cNvPr id="3" name="Footer Placeholder 2">
            <a:extLst>
              <a:ext uri="{FF2B5EF4-FFF2-40B4-BE49-F238E27FC236}">
                <a16:creationId xmlns:a16="http://schemas.microsoft.com/office/drawing/2014/main" id="{0CEF9153-8777-40BE-856A-F36D008F5B26}"/>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17</a:t>
            </a:fld>
            <a:endParaRPr lang="en-US" dirty="0"/>
          </a:p>
        </p:txBody>
      </p:sp>
      <p:pic>
        <p:nvPicPr>
          <p:cNvPr id="4" name="Picture 3"/>
          <p:cNvPicPr>
            <a:picLocks noChangeAspect="1"/>
          </p:cNvPicPr>
          <p:nvPr/>
        </p:nvPicPr>
        <p:blipFill>
          <a:blip r:embed="rId3"/>
          <a:stretch>
            <a:fillRect/>
          </a:stretch>
        </p:blipFill>
        <p:spPr>
          <a:xfrm>
            <a:off x="1094945" y="1585912"/>
            <a:ext cx="10002110" cy="4532572"/>
          </a:xfrm>
          <a:prstGeom prst="rect">
            <a:avLst/>
          </a:prstGeom>
        </p:spPr>
      </p:pic>
    </p:spTree>
    <p:extLst>
      <p:ext uri="{BB962C8B-B14F-4D97-AF65-F5344CB8AC3E}">
        <p14:creationId xmlns:p14="http://schemas.microsoft.com/office/powerpoint/2010/main" val="2992590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normAutofit/>
          </a:bodyPr>
          <a:lstStyle/>
          <a:p>
            <a:r>
              <a:rPr lang="en-US" dirty="0" smtClean="0"/>
              <a:t>Dr. Brown Bottle system</a:t>
            </a:r>
            <a:endParaRPr lang="en-US" dirty="0"/>
          </a:p>
        </p:txBody>
      </p:sp>
      <p:sp>
        <p:nvSpPr>
          <p:cNvPr id="3" name="Footer Placeholder 2">
            <a:extLst>
              <a:ext uri="{FF2B5EF4-FFF2-40B4-BE49-F238E27FC236}">
                <a16:creationId xmlns:a16="http://schemas.microsoft.com/office/drawing/2014/main" id="{0CEF9153-8777-40BE-856A-F36D008F5B26}"/>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18</a:t>
            </a:fld>
            <a:endParaRPr lang="en-US" dirty="0"/>
          </a:p>
        </p:txBody>
      </p:sp>
      <p:pic>
        <p:nvPicPr>
          <p:cNvPr id="5" name="Picture 4"/>
          <p:cNvPicPr>
            <a:picLocks noChangeAspect="1"/>
          </p:cNvPicPr>
          <p:nvPr/>
        </p:nvPicPr>
        <p:blipFill>
          <a:blip r:embed="rId3"/>
          <a:stretch>
            <a:fillRect/>
          </a:stretch>
        </p:blipFill>
        <p:spPr>
          <a:xfrm>
            <a:off x="2213667" y="1883191"/>
            <a:ext cx="8154976" cy="4235293"/>
          </a:xfrm>
          <a:prstGeom prst="rect">
            <a:avLst/>
          </a:prstGeom>
        </p:spPr>
      </p:pic>
    </p:spTree>
    <p:extLst>
      <p:ext uri="{BB962C8B-B14F-4D97-AF65-F5344CB8AC3E}">
        <p14:creationId xmlns:p14="http://schemas.microsoft.com/office/powerpoint/2010/main" val="1051085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E14719-D011-4E0B-9362-CD19FF22FEB5}"/>
              </a:ext>
            </a:extLst>
          </p:cNvPr>
          <p:cNvSpPr>
            <a:spLocks noGrp="1"/>
          </p:cNvSpPr>
          <p:nvPr>
            <p:ph type="body" sz="quarter" idx="22"/>
          </p:nvPr>
        </p:nvSpPr>
        <p:spPr>
          <a:xfrm>
            <a:off x="473529" y="440870"/>
            <a:ext cx="11103428" cy="6119949"/>
          </a:xfrm>
        </p:spPr>
        <p:txBody>
          <a:bodyPr/>
          <a:lstStyle/>
          <a:p>
            <a:pPr marL="342900" indent="-342900" algn="l">
              <a:buFont typeface="Arial" panose="020B0604020202020204" pitchFamily="34" charset="0"/>
              <a:buChar char="•"/>
            </a:pPr>
            <a:r>
              <a:rPr lang="en-US" sz="2000" dirty="0"/>
              <a:t>Bell N &amp; Harding C. An investigation of the flow rates of disposable bottle teats used to feed preterm and medically fragile infants in neonatal units across the UK in comparison with flow rates of commercially available bottle tests. </a:t>
            </a:r>
            <a:r>
              <a:rPr lang="en-US" sz="2000" i="1" dirty="0"/>
              <a:t>Speech, Language, and Hearing</a:t>
            </a:r>
            <a:r>
              <a:rPr lang="en-US" sz="2000" dirty="0"/>
              <a:t>. 2019. DOI: </a:t>
            </a:r>
            <a:r>
              <a:rPr lang="en-US" sz="2000" dirty="0" smtClean="0"/>
              <a:t>10.1080/2050571X.2019.1646463</a:t>
            </a:r>
          </a:p>
          <a:p>
            <a:pPr marL="342900" indent="-342900" algn="l">
              <a:buFont typeface="Arial" panose="020B0604020202020204" pitchFamily="34" charset="0"/>
              <a:buChar char="•"/>
            </a:pPr>
            <a:r>
              <a:rPr lang="en-US" sz="2000" dirty="0"/>
              <a:t>Jackman K. Go with the flow: Choosing a feeding system for infants in the neonatal intensive care unit and beyond based on flow performance. </a:t>
            </a:r>
            <a:r>
              <a:rPr lang="en-US" sz="2000" i="1" dirty="0"/>
              <a:t>Newborn &amp; Infant Nursing Reviews</a:t>
            </a:r>
            <a:r>
              <a:rPr lang="en-US" sz="2000" dirty="0"/>
              <a:t>. </a:t>
            </a:r>
            <a:r>
              <a:rPr lang="en-US" sz="2000" dirty="0" smtClean="0"/>
              <a:t>2013;13:31-34.</a:t>
            </a:r>
          </a:p>
          <a:p>
            <a:pPr marL="342900" indent="-342900" algn="l">
              <a:buFont typeface="Arial" panose="020B0604020202020204" pitchFamily="34" charset="0"/>
              <a:buChar char="•"/>
            </a:pPr>
            <a:r>
              <a:rPr lang="en-US" sz="2000" dirty="0" smtClean="0"/>
              <a:t>Kumar </a:t>
            </a:r>
            <a:r>
              <a:rPr lang="en-US" sz="2000" dirty="0"/>
              <a:t>R, Madden M. Lost and overwhelmed in the nipple aisle? A comparison of bottle nipple flow rates and viscosities for clinicians. Poster presented at </a:t>
            </a:r>
            <a:r>
              <a:rPr lang="en-US" sz="2000" i="1" dirty="0"/>
              <a:t>Feeding Matters</a:t>
            </a:r>
            <a:r>
              <a:rPr lang="en-US" sz="2000" dirty="0"/>
              <a:t> Conference, January 2017</a:t>
            </a:r>
            <a:r>
              <a:rPr lang="en-US" sz="2000" dirty="0" smtClean="0"/>
              <a:t>.</a:t>
            </a:r>
          </a:p>
          <a:p>
            <a:pPr marL="342900" indent="-342900" algn="l">
              <a:buFont typeface="Arial" panose="020B0604020202020204" pitchFamily="34" charset="0"/>
              <a:buChar char="•"/>
            </a:pPr>
            <a:r>
              <a:rPr lang="en-US" sz="2000" dirty="0" err="1"/>
              <a:t>Pados</a:t>
            </a:r>
            <a:r>
              <a:rPr lang="en-US" sz="2000" dirty="0"/>
              <a:t> B, Park J, </a:t>
            </a:r>
            <a:r>
              <a:rPr lang="en-US" sz="2000" dirty="0" err="1"/>
              <a:t>Thoyre</a:t>
            </a:r>
            <a:r>
              <a:rPr lang="en-US" sz="2000" dirty="0"/>
              <a:t> S, </a:t>
            </a:r>
            <a:r>
              <a:rPr lang="en-US" sz="2000" dirty="0" err="1"/>
              <a:t>Estrem</a:t>
            </a:r>
            <a:r>
              <a:rPr lang="en-US" sz="2000" dirty="0"/>
              <a:t> H, Nix WB. Milk flow rates from bottle nipples used for feeding infants who are hospitalized. </a:t>
            </a:r>
            <a:r>
              <a:rPr lang="en-US" sz="2000" i="1" dirty="0"/>
              <a:t>American Journal of Speech-Language Pathology.</a:t>
            </a:r>
            <a:r>
              <a:rPr lang="en-US" sz="2000" dirty="0"/>
              <a:t> 2015;24:671-679</a:t>
            </a:r>
            <a:r>
              <a:rPr lang="en-US" sz="2000" dirty="0" smtClean="0"/>
              <a:t>.</a:t>
            </a:r>
          </a:p>
          <a:p>
            <a:pPr marL="342900" indent="-342900" algn="l">
              <a:buFont typeface="Arial" panose="020B0604020202020204" pitchFamily="34" charset="0"/>
              <a:buChar char="•"/>
            </a:pPr>
            <a:r>
              <a:rPr lang="en-US" sz="2000" dirty="0" err="1"/>
              <a:t>Pados</a:t>
            </a:r>
            <a:r>
              <a:rPr lang="en-US" sz="2000" dirty="0"/>
              <a:t> B, Park J, </a:t>
            </a:r>
            <a:r>
              <a:rPr lang="en-US" sz="2000" dirty="0" err="1"/>
              <a:t>Dodrill</a:t>
            </a:r>
            <a:r>
              <a:rPr lang="en-US" sz="2000" dirty="0"/>
              <a:t> P. Know the flow: Milk flow rates from bottle nipples used in the hospital and after discharge. </a:t>
            </a:r>
            <a:r>
              <a:rPr lang="en-US" sz="2000" i="1" dirty="0"/>
              <a:t>Advances in Neonatal Care</a:t>
            </a:r>
            <a:r>
              <a:rPr lang="en-US" sz="2000" dirty="0"/>
              <a:t>. 2019;19(1):32-41</a:t>
            </a:r>
            <a:r>
              <a:rPr lang="en-US" sz="2000" dirty="0" smtClean="0"/>
              <a:t>.</a:t>
            </a:r>
          </a:p>
          <a:p>
            <a:pPr marL="342900" indent="-342900" algn="l">
              <a:buFont typeface="Arial" panose="020B0604020202020204" pitchFamily="34" charset="0"/>
              <a:buChar char="•"/>
            </a:pPr>
            <a:r>
              <a:rPr lang="en-US" sz="2000" dirty="0" err="1"/>
              <a:t>Fucile</a:t>
            </a:r>
            <a:r>
              <a:rPr lang="en-US" sz="2000" dirty="0"/>
              <a:t>, Sandra &amp; </a:t>
            </a:r>
            <a:r>
              <a:rPr lang="en-US" sz="2000" dirty="0" err="1"/>
              <a:t>Gisel</a:t>
            </a:r>
            <a:r>
              <a:rPr lang="en-US" sz="2000" dirty="0"/>
              <a:t>, Erika &amp; </a:t>
            </a:r>
            <a:r>
              <a:rPr lang="en-US" sz="2000" dirty="0" err="1"/>
              <a:t>Schanler</a:t>
            </a:r>
            <a:r>
              <a:rPr lang="en-US" sz="2000" dirty="0"/>
              <a:t>, Richard &amp; Lau, Chantal. (2008). A Controlled-flow Vacuum-free Bottle System Enhances Preterm Infants’ Nutritive Sucking Skills. Dysphagia. 24. 145-51. 10.1007/s00455-008-9182-z. </a:t>
            </a:r>
            <a:endParaRPr lang="en-US" sz="2000" dirty="0" smtClean="0"/>
          </a:p>
          <a:p>
            <a:pPr marL="342900" indent="-342900" algn="l">
              <a:buFont typeface="Arial" panose="020B0604020202020204" pitchFamily="34" charset="0"/>
              <a:buChar char="•"/>
            </a:pPr>
            <a:r>
              <a:rPr lang="en-US" sz="2000" dirty="0" smtClean="0"/>
              <a:t>Lau </a:t>
            </a:r>
            <a:r>
              <a:rPr lang="en-US" sz="2000" dirty="0"/>
              <a:t>C, </a:t>
            </a:r>
            <a:r>
              <a:rPr lang="en-US" sz="2000" dirty="0" err="1"/>
              <a:t>Kusnierczyk</a:t>
            </a:r>
            <a:r>
              <a:rPr lang="en-US" sz="2000" dirty="0"/>
              <a:t> I. Quantitative evaluation of infants nonnutritive and nutritive sucking. Dysphagia 2001;16:58–67. [PubMed: 11213247]</a:t>
            </a:r>
          </a:p>
          <a:p>
            <a:r>
              <a:rPr lang="en-US" sz="2000" dirty="0"/>
              <a:t/>
            </a:r>
            <a:br>
              <a:rPr lang="en-US" sz="2000" dirty="0"/>
            </a:br>
            <a:endParaRPr lang="en-US" sz="2000" dirty="0" smtClean="0"/>
          </a:p>
          <a:p>
            <a:endParaRPr lang="en-US" sz="2000" dirty="0"/>
          </a:p>
          <a:p>
            <a:pPr algn="l"/>
            <a:r>
              <a:rPr lang="en-US" dirty="0"/>
              <a:t/>
            </a:r>
            <a:br>
              <a:rPr lang="en-US" dirty="0"/>
            </a:br>
            <a:endParaRPr lang="en-US" dirty="0"/>
          </a:p>
        </p:txBody>
      </p:sp>
    </p:spTree>
    <p:extLst>
      <p:ext uri="{BB962C8B-B14F-4D97-AF65-F5344CB8AC3E}">
        <p14:creationId xmlns:p14="http://schemas.microsoft.com/office/powerpoint/2010/main" val="330927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p:txBody>
          <a:bodyPr/>
          <a:lstStyle/>
          <a:p>
            <a:r>
              <a:rPr lang="en-US" dirty="0" smtClean="0"/>
              <a:t>WHY DOES FLOW MATTER?</a:t>
            </a:r>
            <a:endParaRPr lang="ru-RU" dirty="0"/>
          </a:p>
        </p:txBody>
      </p:sp>
    </p:spTree>
    <p:extLst>
      <p:ext uri="{BB962C8B-B14F-4D97-AF65-F5344CB8AC3E}">
        <p14:creationId xmlns:p14="http://schemas.microsoft.com/office/powerpoint/2010/main" val="345262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DF0-23DD-491B-8755-2E19692F9B18}"/>
              </a:ext>
            </a:extLst>
          </p:cNvPr>
          <p:cNvSpPr>
            <a:spLocks noGrp="1"/>
          </p:cNvSpPr>
          <p:nvPr>
            <p:ph type="title"/>
          </p:nvPr>
        </p:nvSpPr>
        <p:spPr/>
        <p:txBody>
          <a:bodyPr/>
          <a:lstStyle/>
          <a:p>
            <a:r>
              <a:rPr lang="en-US" dirty="0"/>
              <a:t>DIVIDER SLIDE</a:t>
            </a:r>
          </a:p>
        </p:txBody>
      </p:sp>
      <p:sp>
        <p:nvSpPr>
          <p:cNvPr id="3" name="Slide Number Placeholder 2">
            <a:extLst>
              <a:ext uri="{FF2B5EF4-FFF2-40B4-BE49-F238E27FC236}">
                <a16:creationId xmlns:a16="http://schemas.microsoft.com/office/drawing/2014/main" id="{73E7209B-EA97-4E46-B935-409525612C95}"/>
              </a:ext>
            </a:extLst>
          </p:cNvPr>
          <p:cNvSpPr>
            <a:spLocks noGrp="1"/>
          </p:cNvSpPr>
          <p:nvPr>
            <p:ph type="sldNum" sz="quarter" idx="10"/>
          </p:nvPr>
        </p:nvSpPr>
        <p:spPr/>
        <p:txBody>
          <a:bodyPr/>
          <a:lstStyle/>
          <a:p>
            <a:fld id="{D495E168-DA5E-4888-8D8A-92B118324C14}" type="slidenum">
              <a:rPr lang="en-US" smtClean="0"/>
              <a:pPr/>
              <a:t>3</a:t>
            </a:fld>
            <a:endParaRPr lang="en-US" dirty="0"/>
          </a:p>
        </p:txBody>
      </p:sp>
      <p:sp>
        <p:nvSpPr>
          <p:cNvPr id="4" name="Footer Placeholder 3">
            <a:extLst>
              <a:ext uri="{FF2B5EF4-FFF2-40B4-BE49-F238E27FC236}">
                <a16:creationId xmlns:a16="http://schemas.microsoft.com/office/drawing/2014/main" id="{E7E3D7C1-6919-4785-9AEE-1F6673CA07C3}"/>
              </a:ext>
            </a:extLst>
          </p:cNvPr>
          <p:cNvSpPr>
            <a:spLocks noGrp="1"/>
          </p:cNvSpPr>
          <p:nvPr>
            <p:ph type="ftr" sz="quarter" idx="12"/>
          </p:nvPr>
        </p:nvSpPr>
        <p:spPr/>
        <p:txBody>
          <a:bodyPr/>
          <a:lstStyle/>
          <a:p>
            <a:r>
              <a:rPr lang="en-US" dirty="0"/>
              <a:t>ADD A FOOTER</a:t>
            </a:r>
          </a:p>
        </p:txBody>
      </p:sp>
      <p:sp>
        <p:nvSpPr>
          <p:cNvPr id="5" name="Text Placeholder 4">
            <a:extLst>
              <a:ext uri="{FF2B5EF4-FFF2-40B4-BE49-F238E27FC236}">
                <a16:creationId xmlns:a16="http://schemas.microsoft.com/office/drawing/2014/main" id="{171A006E-2552-45AA-81E6-9D6D26A503C2}"/>
              </a:ext>
            </a:extLst>
          </p:cNvPr>
          <p:cNvSpPr>
            <a:spLocks noGrp="1"/>
          </p:cNvSpPr>
          <p:nvPr>
            <p:ph type="body" sz="quarter" idx="1"/>
          </p:nvPr>
        </p:nvSpPr>
        <p:spPr/>
        <p:txBody>
          <a:bodyPr/>
          <a:lstStyle/>
          <a:p>
            <a:r>
              <a:rPr lang="en-US" dirty="0"/>
              <a:t>Lorem ipsum dolor sit amet, consectetuer adipiscing elit</a:t>
            </a:r>
          </a:p>
        </p:txBody>
      </p:sp>
      <p:pic>
        <p:nvPicPr>
          <p:cNvPr id="6" name="Picture 5"/>
          <p:cNvPicPr>
            <a:picLocks noChangeAspect="1"/>
          </p:cNvPicPr>
          <p:nvPr/>
        </p:nvPicPr>
        <p:blipFill>
          <a:blip r:embed="rId3"/>
          <a:stretch>
            <a:fillRect/>
          </a:stretch>
        </p:blipFill>
        <p:spPr>
          <a:xfrm>
            <a:off x="838200" y="3017927"/>
            <a:ext cx="10661187" cy="2876828"/>
          </a:xfrm>
          <a:prstGeom prst="rect">
            <a:avLst/>
          </a:prstGeom>
        </p:spPr>
      </p:pic>
    </p:spTree>
    <p:extLst>
      <p:ext uri="{BB962C8B-B14F-4D97-AF65-F5344CB8AC3E}">
        <p14:creationId xmlns:p14="http://schemas.microsoft.com/office/powerpoint/2010/main" val="43438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a:xfrm>
            <a:off x="838200" y="361686"/>
            <a:ext cx="10515600" cy="1325563"/>
          </a:xfrm>
        </p:spPr>
        <p:txBody>
          <a:bodyPr>
            <a:normAutofit fontScale="90000"/>
          </a:bodyPr>
          <a:lstStyle/>
          <a:p>
            <a:r>
              <a:rPr lang="en-US" dirty="0" smtClean="0"/>
              <a:t>IS “SLOW FLOW” THE SAME ACROSS BRANDS?</a:t>
            </a:r>
            <a:endParaRPr lang="en-US" dirty="0"/>
          </a:p>
        </p:txBody>
      </p:sp>
      <p:sp>
        <p:nvSpPr>
          <p:cNvPr id="3" name="Footer Placeholder 2">
            <a:extLst>
              <a:ext uri="{FF2B5EF4-FFF2-40B4-BE49-F238E27FC236}">
                <a16:creationId xmlns:a16="http://schemas.microsoft.com/office/drawing/2014/main" id="{20ED71B1-7851-43AD-8F7D-18071590E8BF}"/>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p:txBody>
          <a:bodyPr/>
          <a:lstStyle/>
          <a:p>
            <a:fld id="{D495E168-DA5E-4888-8D8A-92B118324C14}" type="slidenum">
              <a:rPr lang="en-US" smtClean="0"/>
              <a:pPr/>
              <a:t>4</a:t>
            </a:fld>
            <a:endParaRPr lang="en-US" dirty="0"/>
          </a:p>
        </p:txBody>
      </p:sp>
      <p:pic>
        <p:nvPicPr>
          <p:cNvPr id="7" name="Picture 6"/>
          <p:cNvPicPr>
            <a:picLocks noChangeAspect="1"/>
          </p:cNvPicPr>
          <p:nvPr/>
        </p:nvPicPr>
        <p:blipFill>
          <a:blip r:embed="rId3"/>
          <a:stretch>
            <a:fillRect/>
          </a:stretch>
        </p:blipFill>
        <p:spPr>
          <a:xfrm>
            <a:off x="636660" y="1973880"/>
            <a:ext cx="5734061" cy="3857972"/>
          </a:xfrm>
          <a:prstGeom prst="rect">
            <a:avLst/>
          </a:prstGeom>
        </p:spPr>
      </p:pic>
      <p:pic>
        <p:nvPicPr>
          <p:cNvPr id="8" name="Content Placeholder 3"/>
          <p:cNvPicPr>
            <a:picLocks noChangeAspect="1"/>
          </p:cNvPicPr>
          <p:nvPr/>
        </p:nvPicPr>
        <p:blipFill>
          <a:blip r:embed="rId4"/>
          <a:stretch>
            <a:fillRect/>
          </a:stretch>
        </p:blipFill>
        <p:spPr>
          <a:xfrm>
            <a:off x="7073086" y="1973880"/>
            <a:ext cx="4614423" cy="4312620"/>
          </a:xfrm>
          <a:prstGeom prst="rect">
            <a:avLst/>
          </a:prstGeom>
        </p:spPr>
      </p:pic>
    </p:spTree>
    <p:extLst>
      <p:ext uri="{BB962C8B-B14F-4D97-AF65-F5344CB8AC3E}">
        <p14:creationId xmlns:p14="http://schemas.microsoft.com/office/powerpoint/2010/main" val="424390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a:xfrm>
            <a:off x="838200" y="361686"/>
            <a:ext cx="10515600" cy="1325563"/>
          </a:xfrm>
        </p:spPr>
        <p:txBody>
          <a:bodyPr>
            <a:normAutofit/>
          </a:bodyPr>
          <a:lstStyle/>
          <a:p>
            <a:r>
              <a:rPr lang="en-US" dirty="0" smtClean="0"/>
              <a:t>Why so different?</a:t>
            </a:r>
            <a:endParaRPr lang="en-US" dirty="0"/>
          </a:p>
        </p:txBody>
      </p:sp>
      <p:sp>
        <p:nvSpPr>
          <p:cNvPr id="3" name="Footer Placeholder 2">
            <a:extLst>
              <a:ext uri="{FF2B5EF4-FFF2-40B4-BE49-F238E27FC236}">
                <a16:creationId xmlns:a16="http://schemas.microsoft.com/office/drawing/2014/main" id="{20ED71B1-7851-43AD-8F7D-18071590E8BF}"/>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p:txBody>
          <a:bodyPr/>
          <a:lstStyle/>
          <a:p>
            <a:fld id="{D495E168-DA5E-4888-8D8A-92B118324C14}" type="slidenum">
              <a:rPr lang="en-US" smtClean="0"/>
              <a:pPr/>
              <a:t>5</a:t>
            </a:fld>
            <a:endParaRPr lang="en-US" dirty="0"/>
          </a:p>
        </p:txBody>
      </p:sp>
      <p:pic>
        <p:nvPicPr>
          <p:cNvPr id="1026" name="Picture 2" descr="https://neonataltherapists.com/wp-content/uploads/2019/10/nip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2245405"/>
            <a:ext cx="7029450" cy="2876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26527" y="5174936"/>
            <a:ext cx="5403273" cy="369332"/>
          </a:xfrm>
          <a:prstGeom prst="rect">
            <a:avLst/>
          </a:prstGeom>
          <a:noFill/>
        </p:spPr>
        <p:txBody>
          <a:bodyPr wrap="square" rtlCol="0">
            <a:spAutoFit/>
          </a:bodyPr>
          <a:lstStyle/>
          <a:p>
            <a:r>
              <a:rPr lang="en-US" dirty="0" smtClean="0"/>
              <a:t>www.nationalassociationofneonataltherapists.org</a:t>
            </a:r>
            <a:endParaRPr lang="en-US" dirty="0"/>
          </a:p>
        </p:txBody>
      </p:sp>
    </p:spTree>
    <p:extLst>
      <p:ext uri="{BB962C8B-B14F-4D97-AF65-F5344CB8AC3E}">
        <p14:creationId xmlns:p14="http://schemas.microsoft.com/office/powerpoint/2010/main" val="177475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2806C0-8AE3-4975-9946-CCD70055F494}"/>
              </a:ext>
            </a:extLst>
          </p:cNvPr>
          <p:cNvSpPr>
            <a:spLocks noGrp="1"/>
          </p:cNvSpPr>
          <p:nvPr>
            <p:ph type="title"/>
          </p:nvPr>
        </p:nvSpPr>
        <p:spPr>
          <a:xfrm>
            <a:off x="838200" y="121916"/>
            <a:ext cx="10515600" cy="1325563"/>
          </a:xfrm>
        </p:spPr>
        <p:txBody>
          <a:bodyPr/>
          <a:lstStyle/>
          <a:p>
            <a:r>
              <a:rPr lang="en-US" dirty="0" err="1" smtClean="0"/>
              <a:t>Pados</a:t>
            </a:r>
            <a:r>
              <a:rPr lang="en-US" dirty="0" smtClean="0"/>
              <a:t> et al (2019)</a:t>
            </a:r>
            <a:endParaRPr lang="en-US" dirty="0"/>
          </a:p>
        </p:txBody>
      </p:sp>
      <p:sp>
        <p:nvSpPr>
          <p:cNvPr id="3" name="Footer Placeholder 2">
            <a:extLst>
              <a:ext uri="{FF2B5EF4-FFF2-40B4-BE49-F238E27FC236}">
                <a16:creationId xmlns:a16="http://schemas.microsoft.com/office/drawing/2014/main" id="{F3B30A82-8E4A-471C-A080-278975C952AA}"/>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8D8F9E36-CD39-4DDD-927C-C07E8C070A17}"/>
              </a:ext>
            </a:extLst>
          </p:cNvPr>
          <p:cNvSpPr>
            <a:spLocks noGrp="1"/>
          </p:cNvSpPr>
          <p:nvPr>
            <p:ph type="sldNum" sz="quarter" idx="10"/>
          </p:nvPr>
        </p:nvSpPr>
        <p:spPr/>
        <p:txBody>
          <a:bodyPr/>
          <a:lstStyle/>
          <a:p>
            <a:fld id="{D495E168-DA5E-4888-8D8A-92B118324C14}" type="slidenum">
              <a:rPr lang="en-US" smtClean="0"/>
              <a:pPr/>
              <a:t>6</a:t>
            </a:fld>
            <a:endParaRPr lang="en-US" dirty="0"/>
          </a:p>
        </p:txBody>
      </p:sp>
      <p:pic>
        <p:nvPicPr>
          <p:cNvPr id="6" name="Picture 5"/>
          <p:cNvPicPr>
            <a:picLocks noChangeAspect="1"/>
          </p:cNvPicPr>
          <p:nvPr/>
        </p:nvPicPr>
        <p:blipFill>
          <a:blip r:embed="rId3"/>
          <a:stretch>
            <a:fillRect/>
          </a:stretch>
        </p:blipFill>
        <p:spPr>
          <a:xfrm>
            <a:off x="3035928" y="1268987"/>
            <a:ext cx="6120143" cy="5174947"/>
          </a:xfrm>
          <a:prstGeom prst="rect">
            <a:avLst/>
          </a:prstGeom>
        </p:spPr>
      </p:pic>
    </p:spTree>
    <p:extLst>
      <p:ext uri="{BB962C8B-B14F-4D97-AF65-F5344CB8AC3E}">
        <p14:creationId xmlns:p14="http://schemas.microsoft.com/office/powerpoint/2010/main" val="491993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2806C0-8AE3-4975-9946-CCD70055F494}"/>
              </a:ext>
            </a:extLst>
          </p:cNvPr>
          <p:cNvSpPr>
            <a:spLocks noGrp="1"/>
          </p:cNvSpPr>
          <p:nvPr>
            <p:ph type="title"/>
          </p:nvPr>
        </p:nvSpPr>
        <p:spPr>
          <a:xfrm>
            <a:off x="838200" y="121916"/>
            <a:ext cx="10515600" cy="1325563"/>
          </a:xfrm>
        </p:spPr>
        <p:txBody>
          <a:bodyPr/>
          <a:lstStyle/>
          <a:p>
            <a:r>
              <a:rPr lang="en-US" dirty="0" err="1" smtClean="0"/>
              <a:t>Pados</a:t>
            </a:r>
            <a:r>
              <a:rPr lang="en-US" dirty="0" smtClean="0"/>
              <a:t> et al (2019)</a:t>
            </a:r>
            <a:endParaRPr lang="en-US" dirty="0"/>
          </a:p>
        </p:txBody>
      </p:sp>
      <p:sp>
        <p:nvSpPr>
          <p:cNvPr id="3" name="Footer Placeholder 2">
            <a:extLst>
              <a:ext uri="{FF2B5EF4-FFF2-40B4-BE49-F238E27FC236}">
                <a16:creationId xmlns:a16="http://schemas.microsoft.com/office/drawing/2014/main" id="{F3B30A82-8E4A-471C-A080-278975C952AA}"/>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8D8F9E36-CD39-4DDD-927C-C07E8C070A17}"/>
              </a:ext>
            </a:extLst>
          </p:cNvPr>
          <p:cNvSpPr>
            <a:spLocks noGrp="1"/>
          </p:cNvSpPr>
          <p:nvPr>
            <p:ph type="sldNum" sz="quarter" idx="10"/>
          </p:nvPr>
        </p:nvSpPr>
        <p:spPr/>
        <p:txBody>
          <a:bodyPr/>
          <a:lstStyle/>
          <a:p>
            <a:fld id="{D495E168-DA5E-4888-8D8A-92B118324C14}" type="slidenum">
              <a:rPr lang="en-US" smtClean="0"/>
              <a:pPr/>
              <a:t>7</a:t>
            </a:fld>
            <a:endParaRPr lang="en-US" dirty="0"/>
          </a:p>
        </p:txBody>
      </p:sp>
      <p:pic>
        <p:nvPicPr>
          <p:cNvPr id="7" name="Picture 6"/>
          <p:cNvPicPr>
            <a:picLocks noChangeAspect="1"/>
          </p:cNvPicPr>
          <p:nvPr/>
        </p:nvPicPr>
        <p:blipFill>
          <a:blip r:embed="rId3"/>
          <a:stretch>
            <a:fillRect/>
          </a:stretch>
        </p:blipFill>
        <p:spPr>
          <a:xfrm>
            <a:off x="2481975" y="1157949"/>
            <a:ext cx="7228050" cy="4829906"/>
          </a:xfrm>
          <a:prstGeom prst="rect">
            <a:avLst/>
          </a:prstGeom>
        </p:spPr>
      </p:pic>
    </p:spTree>
    <p:extLst>
      <p:ext uri="{BB962C8B-B14F-4D97-AF65-F5344CB8AC3E}">
        <p14:creationId xmlns:p14="http://schemas.microsoft.com/office/powerpoint/2010/main" val="48180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2806C0-8AE3-4975-9946-CCD70055F494}"/>
              </a:ext>
            </a:extLst>
          </p:cNvPr>
          <p:cNvSpPr>
            <a:spLocks noGrp="1"/>
          </p:cNvSpPr>
          <p:nvPr>
            <p:ph type="title"/>
          </p:nvPr>
        </p:nvSpPr>
        <p:spPr>
          <a:xfrm>
            <a:off x="838200" y="121916"/>
            <a:ext cx="10515600" cy="1325563"/>
          </a:xfrm>
        </p:spPr>
        <p:txBody>
          <a:bodyPr/>
          <a:lstStyle/>
          <a:p>
            <a:r>
              <a:rPr lang="en-US" dirty="0" err="1" smtClean="0"/>
              <a:t>Pados</a:t>
            </a:r>
            <a:r>
              <a:rPr lang="en-US" dirty="0" smtClean="0"/>
              <a:t> et al (2019)</a:t>
            </a:r>
            <a:endParaRPr lang="en-US" dirty="0"/>
          </a:p>
        </p:txBody>
      </p:sp>
      <p:sp>
        <p:nvSpPr>
          <p:cNvPr id="3" name="Footer Placeholder 2">
            <a:extLst>
              <a:ext uri="{FF2B5EF4-FFF2-40B4-BE49-F238E27FC236}">
                <a16:creationId xmlns:a16="http://schemas.microsoft.com/office/drawing/2014/main" id="{F3B30A82-8E4A-471C-A080-278975C952AA}"/>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8D8F9E36-CD39-4DDD-927C-C07E8C070A17}"/>
              </a:ext>
            </a:extLst>
          </p:cNvPr>
          <p:cNvSpPr>
            <a:spLocks noGrp="1"/>
          </p:cNvSpPr>
          <p:nvPr>
            <p:ph type="sldNum" sz="quarter" idx="10"/>
          </p:nvPr>
        </p:nvSpPr>
        <p:spPr/>
        <p:txBody>
          <a:bodyPr/>
          <a:lstStyle/>
          <a:p>
            <a:fld id="{D495E168-DA5E-4888-8D8A-92B118324C14}" type="slidenum">
              <a:rPr lang="en-US" smtClean="0"/>
              <a:pPr/>
              <a:t>8</a:t>
            </a:fld>
            <a:endParaRPr lang="en-US" dirty="0"/>
          </a:p>
        </p:txBody>
      </p:sp>
      <p:pic>
        <p:nvPicPr>
          <p:cNvPr id="7" name="Picture 6"/>
          <p:cNvPicPr>
            <a:picLocks noChangeAspect="1"/>
          </p:cNvPicPr>
          <p:nvPr/>
        </p:nvPicPr>
        <p:blipFill>
          <a:blip r:embed="rId3"/>
          <a:stretch>
            <a:fillRect/>
          </a:stretch>
        </p:blipFill>
        <p:spPr>
          <a:xfrm>
            <a:off x="2928397" y="1133323"/>
            <a:ext cx="6335206" cy="5350286"/>
          </a:xfrm>
          <a:prstGeom prst="rect">
            <a:avLst/>
          </a:prstGeom>
        </p:spPr>
      </p:pic>
    </p:spTree>
    <p:extLst>
      <p:ext uri="{BB962C8B-B14F-4D97-AF65-F5344CB8AC3E}">
        <p14:creationId xmlns:p14="http://schemas.microsoft.com/office/powerpoint/2010/main" val="303167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9</a:t>
            </a:fld>
            <a:endParaRPr lang="en-US" noProof="0" dirty="0"/>
          </a:p>
        </p:txBody>
      </p:sp>
      <p:sp>
        <p:nvSpPr>
          <p:cNvPr id="3" name="Footer Placeholder 2"/>
          <p:cNvSpPr>
            <a:spLocks noGrp="1"/>
          </p:cNvSpPr>
          <p:nvPr>
            <p:ph type="ftr" sz="quarter" idx="12"/>
          </p:nvPr>
        </p:nvSpPr>
        <p:spPr/>
        <p:txBody>
          <a:bodyPr/>
          <a:lstStyle/>
          <a:p>
            <a:r>
              <a:rPr lang="en-US" noProof="0" smtClean="0"/>
              <a:t>ADD A FOOTER</a:t>
            </a:r>
            <a:endParaRPr lang="en-US" noProof="0" dirty="0"/>
          </a:p>
        </p:txBody>
      </p:sp>
      <p:sp>
        <p:nvSpPr>
          <p:cNvPr id="5" name="Title 3">
            <a:extLst>
              <a:ext uri="{FF2B5EF4-FFF2-40B4-BE49-F238E27FC236}">
                <a16:creationId xmlns:a16="http://schemas.microsoft.com/office/drawing/2014/main" id="{5C2806C0-8AE3-4975-9946-CCD70055F494}"/>
              </a:ext>
            </a:extLst>
          </p:cNvPr>
          <p:cNvSpPr>
            <a:spLocks noGrp="1"/>
          </p:cNvSpPr>
          <p:nvPr>
            <p:ph type="title"/>
          </p:nvPr>
        </p:nvSpPr>
        <p:spPr/>
        <p:txBody>
          <a:bodyPr/>
          <a:lstStyle/>
          <a:p>
            <a:r>
              <a:rPr lang="en-US" dirty="0" smtClean="0"/>
              <a:t>What about the rest of the bottle?</a:t>
            </a:r>
            <a:endParaRPr lang="en-US" dirty="0"/>
          </a:p>
        </p:txBody>
      </p:sp>
      <p:pic>
        <p:nvPicPr>
          <p:cNvPr id="4098" name="Picture 2" descr="Baby Feeding Chart: How Much and When to Feed Infants the First Year |  Par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119" y="1521835"/>
            <a:ext cx="6265761" cy="41761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65911" y="5749152"/>
            <a:ext cx="2313991" cy="369332"/>
          </a:xfrm>
          <a:prstGeom prst="rect">
            <a:avLst/>
          </a:prstGeom>
          <a:noFill/>
        </p:spPr>
        <p:txBody>
          <a:bodyPr wrap="square" rtlCol="0">
            <a:spAutoFit/>
          </a:bodyPr>
          <a:lstStyle/>
          <a:p>
            <a:r>
              <a:rPr lang="en-US" dirty="0" err="1" smtClean="0"/>
              <a:t>wwww.parents</a:t>
            </a:r>
            <a:r>
              <a:rPr lang="en-US" dirty="0" smtClean="0"/>
              <a:t>/com</a:t>
            </a:r>
          </a:p>
        </p:txBody>
      </p:sp>
    </p:spTree>
    <p:extLst>
      <p:ext uri="{BB962C8B-B14F-4D97-AF65-F5344CB8AC3E}">
        <p14:creationId xmlns:p14="http://schemas.microsoft.com/office/powerpoint/2010/main" val="3392883762"/>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6A71AF-4CF2-4B95-BFB6-5C27500258C6}">
  <ds:schemaRefs>
    <ds:schemaRef ds:uri="http://www.w3.org/XML/1998/namespace"/>
    <ds:schemaRef ds:uri="71af3243-3dd4-4a8d-8c0d-dd76da1f02a5"/>
    <ds:schemaRef ds:uri="16c05727-aa75-4e4a-9b5f-8a80a1165891"/>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60B100-7079-4DE7-AF7C-20BFB1D62C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Outdoors presentation</Template>
  <TotalTime>0</TotalTime>
  <Words>1597</Words>
  <Application>Microsoft Office PowerPoint</Application>
  <PresentationFormat>Widescreen</PresentationFormat>
  <Paragraphs>203</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Franklin Gothic Book</vt:lpstr>
      <vt:lpstr>Gill Sans MT</vt:lpstr>
      <vt:lpstr>Office Theme</vt:lpstr>
      <vt:lpstr>KNOW  THE  FLOW</vt:lpstr>
      <vt:lpstr>WHY DOES FLOW MATTER?</vt:lpstr>
      <vt:lpstr>DIVIDER SLIDE</vt:lpstr>
      <vt:lpstr>IS “SLOW FLOW” THE SAME ACROSS BRANDS?</vt:lpstr>
      <vt:lpstr>Why so different?</vt:lpstr>
      <vt:lpstr>Pados et al (2019)</vt:lpstr>
      <vt:lpstr>Pados et al (2019)</vt:lpstr>
      <vt:lpstr>Pados et al (2019)</vt:lpstr>
      <vt:lpstr>What about the rest of the bottle?</vt:lpstr>
      <vt:lpstr>Standard vs Controlled (vacuum free)</vt:lpstr>
      <vt:lpstr>PowerPoint Presentation</vt:lpstr>
      <vt:lpstr>Dr. Browns bottle system</vt:lpstr>
      <vt:lpstr>Bottles used at ANMC</vt:lpstr>
      <vt:lpstr>Medela Special Needs Feeder</vt:lpstr>
      <vt:lpstr>Pigeon</vt:lpstr>
      <vt:lpstr>Dr. Brown Bottle + infant-paced feeding valve</vt:lpstr>
      <vt:lpstr>Dr. Brown Bottle system</vt:lpstr>
      <vt:lpstr>Dr. Brown Bottle system</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2021-04-07T21:28:38Z</dcterms:created>
  <dcterms:modified xsi:type="dcterms:W3CDTF">2021-04-14T23:08:22Z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