
<file path=[Content_Types].xml><?xml version="1.0" encoding="utf-8"?>
<Types xmlns="http://schemas.openxmlformats.org/package/2006/content-types">
  <Default Extension="png" ContentType="image/png"/>
  <Default Extension="jfif" ContentType="image/jpe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34"/>
  </p:notesMasterIdLst>
  <p:sldIdLst>
    <p:sldId id="338" r:id="rId3"/>
    <p:sldId id="277" r:id="rId4"/>
    <p:sldId id="373" r:id="rId5"/>
    <p:sldId id="299" r:id="rId6"/>
    <p:sldId id="374" r:id="rId7"/>
    <p:sldId id="378" r:id="rId8"/>
    <p:sldId id="376" r:id="rId9"/>
    <p:sldId id="377" r:id="rId10"/>
    <p:sldId id="325" r:id="rId11"/>
    <p:sldId id="371" r:id="rId12"/>
    <p:sldId id="367" r:id="rId13"/>
    <p:sldId id="271" r:id="rId14"/>
    <p:sldId id="258" r:id="rId15"/>
    <p:sldId id="260" r:id="rId16"/>
    <p:sldId id="270" r:id="rId17"/>
    <p:sldId id="372" r:id="rId18"/>
    <p:sldId id="340" r:id="rId19"/>
    <p:sldId id="366" r:id="rId20"/>
    <p:sldId id="375" r:id="rId21"/>
    <p:sldId id="370" r:id="rId22"/>
    <p:sldId id="368" r:id="rId23"/>
    <p:sldId id="346" r:id="rId24"/>
    <p:sldId id="351" r:id="rId25"/>
    <p:sldId id="349" r:id="rId26"/>
    <p:sldId id="350" r:id="rId27"/>
    <p:sldId id="347" r:id="rId28"/>
    <p:sldId id="348" r:id="rId29"/>
    <p:sldId id="369" r:id="rId30"/>
    <p:sldId id="360" r:id="rId31"/>
    <p:sldId id="363" r:id="rId32"/>
    <p:sldId id="36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0344" autoAdjust="0"/>
  </p:normalViewPr>
  <p:slideViewPr>
    <p:cSldViewPr snapToGrid="0">
      <p:cViewPr varScale="1">
        <p:scale>
          <a:sx n="70" d="100"/>
          <a:sy n="70" d="100"/>
        </p:scale>
        <p:origin x="187" y="58"/>
      </p:cViewPr>
      <p:guideLst/>
    </p:cSldViewPr>
  </p:slideViewPr>
  <p:notesTextViewPr>
    <p:cViewPr>
      <p:scale>
        <a:sx n="1" d="1"/>
        <a:sy n="1" d="1"/>
      </p:scale>
      <p:origin x="0" y="0"/>
    </p:cViewPr>
  </p:notesTextViewPr>
  <p:sorterViewPr>
    <p:cViewPr>
      <p:scale>
        <a:sx n="70" d="100"/>
        <a:sy n="70" d="100"/>
      </p:scale>
      <p:origin x="0" y="-594"/>
    </p:cViewPr>
  </p:sorterViewPr>
  <p:notesViewPr>
    <p:cSldViewPr snapToGrid="0">
      <p:cViewPr varScale="1">
        <p:scale>
          <a:sx n="52" d="100"/>
          <a:sy n="52" d="100"/>
        </p:scale>
        <p:origin x="1824"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15255905511811E-2"/>
          <c:y val="0.12036466051534225"/>
          <c:w val="0.95476123404833013"/>
          <c:h val="0.734233797315621"/>
        </c:manualLayout>
      </c:layout>
      <c:barChart>
        <c:barDir val="col"/>
        <c:grouping val="stacked"/>
        <c:varyColors val="0"/>
        <c:ser>
          <c:idx val="0"/>
          <c:order val="0"/>
          <c:tx>
            <c:strRef>
              <c:f>Sheet1!$B$1</c:f>
              <c:strCache>
                <c:ptCount val="1"/>
                <c:pt idx="0">
                  <c:v>Men</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Sheet1!$A$2:$A$3</c:f>
              <c:strCache>
                <c:ptCount val="2"/>
                <c:pt idx="0">
                  <c:v>Moderate AUD</c:v>
                </c:pt>
                <c:pt idx="1">
                  <c:v>Severe AUD</c:v>
                </c:pt>
              </c:strCache>
            </c:strRef>
          </c:cat>
          <c:val>
            <c:numRef>
              <c:f>Sheet1!$B$2:$B$3</c:f>
              <c:numCache>
                <c:formatCode>General</c:formatCode>
                <c:ptCount val="2"/>
                <c:pt idx="0">
                  <c:v>4</c:v>
                </c:pt>
                <c:pt idx="1">
                  <c:v>19</c:v>
                </c:pt>
              </c:numCache>
            </c:numRef>
          </c:val>
          <c:extLst>
            <c:ext xmlns:c16="http://schemas.microsoft.com/office/drawing/2014/chart" uri="{C3380CC4-5D6E-409C-BE32-E72D297353CC}">
              <c16:uniqueId val="{00000000-E755-46DB-80A6-7A97A1515C96}"/>
            </c:ext>
          </c:extLst>
        </c:ser>
        <c:ser>
          <c:idx val="1"/>
          <c:order val="1"/>
          <c:tx>
            <c:strRef>
              <c:f>Sheet1!$C$1</c:f>
              <c:strCache>
                <c:ptCount val="1"/>
                <c:pt idx="0">
                  <c:v>Women</c:v>
                </c:pt>
              </c:strCache>
            </c:strRef>
          </c:tx>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chemeClr>
              </a:solidFill>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Sheet1!$A$2:$A$3</c:f>
              <c:strCache>
                <c:ptCount val="2"/>
                <c:pt idx="0">
                  <c:v>Moderate AUD</c:v>
                </c:pt>
                <c:pt idx="1">
                  <c:v>Severe AUD</c:v>
                </c:pt>
              </c:strCache>
            </c:strRef>
          </c:cat>
          <c:val>
            <c:numRef>
              <c:f>Sheet1!$C$2:$C$3</c:f>
              <c:numCache>
                <c:formatCode>General</c:formatCode>
                <c:ptCount val="2"/>
                <c:pt idx="0">
                  <c:v>6</c:v>
                </c:pt>
                <c:pt idx="1">
                  <c:v>22</c:v>
                </c:pt>
              </c:numCache>
            </c:numRef>
          </c:val>
          <c:extLst>
            <c:ext xmlns:c16="http://schemas.microsoft.com/office/drawing/2014/chart" uri="{C3380CC4-5D6E-409C-BE32-E72D297353CC}">
              <c16:uniqueId val="{00000001-E755-46DB-80A6-7A97A1515C96}"/>
            </c:ext>
          </c:extLst>
        </c:ser>
        <c:dLbls>
          <c:dLblPos val="ctr"/>
          <c:showLegendKey val="0"/>
          <c:showVal val="1"/>
          <c:showCatName val="0"/>
          <c:showSerName val="0"/>
          <c:showPercent val="0"/>
          <c:showBubbleSize val="0"/>
        </c:dLbls>
        <c:gapWidth val="100"/>
        <c:overlap val="100"/>
        <c:axId val="439251000"/>
        <c:axId val="439251656"/>
      </c:barChart>
      <c:catAx>
        <c:axId val="439251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50000"/>
                    <a:lumOff val="50000"/>
                  </a:schemeClr>
                </a:solidFill>
                <a:latin typeface="+mn-lt"/>
                <a:ea typeface="+mn-ea"/>
                <a:cs typeface="+mn-cs"/>
              </a:defRPr>
            </a:pPr>
            <a:endParaRPr lang="en-US"/>
          </a:p>
        </c:txPr>
        <c:crossAx val="439251656"/>
        <c:crosses val="autoZero"/>
        <c:auto val="1"/>
        <c:lblAlgn val="ctr"/>
        <c:lblOffset val="100"/>
        <c:noMultiLvlLbl val="0"/>
      </c:catAx>
      <c:valAx>
        <c:axId val="4392516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439251000"/>
        <c:crosses val="autoZero"/>
        <c:crossBetween val="between"/>
      </c:valAx>
      <c:spPr>
        <a:noFill/>
        <a:ln>
          <a:noFill/>
        </a:ln>
        <a:effectLst/>
      </c:spPr>
    </c:plotArea>
    <c:legend>
      <c:legendPos val="b"/>
      <c:layout>
        <c:manualLayout>
          <c:xMode val="edge"/>
          <c:yMode val="edge"/>
          <c:x val="0.3670125828991101"/>
          <c:y val="1.5373993978252695E-3"/>
          <c:w val="0.1990586621988763"/>
          <c:h val="0.12707783310852994"/>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FCE5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Tobacco</c:v>
                </c:pt>
                <c:pt idx="1">
                  <c:v>Marijuana</c:v>
                </c:pt>
                <c:pt idx="2">
                  <c:v>Opioids</c:v>
                </c:pt>
                <c:pt idx="3">
                  <c:v>Cocaine</c:v>
                </c:pt>
                <c:pt idx="4">
                  <c:v>Other</c:v>
                </c:pt>
                <c:pt idx="5">
                  <c:v>None</c:v>
                </c:pt>
              </c:strCache>
            </c:strRef>
          </c:cat>
          <c:val>
            <c:numRef>
              <c:f>Sheet1!$B$2:$B$7</c:f>
              <c:numCache>
                <c:formatCode>0%</c:formatCode>
                <c:ptCount val="6"/>
                <c:pt idx="0">
                  <c:v>0.48</c:v>
                </c:pt>
                <c:pt idx="1">
                  <c:v>0.66</c:v>
                </c:pt>
                <c:pt idx="2">
                  <c:v>0.18</c:v>
                </c:pt>
                <c:pt idx="3">
                  <c:v>0.22</c:v>
                </c:pt>
                <c:pt idx="4">
                  <c:v>0.12</c:v>
                </c:pt>
                <c:pt idx="5">
                  <c:v>0.14000000000000001</c:v>
                </c:pt>
              </c:numCache>
            </c:numRef>
          </c:val>
          <c:extLst>
            <c:ext xmlns:c16="http://schemas.microsoft.com/office/drawing/2014/chart" uri="{C3380CC4-5D6E-409C-BE32-E72D297353CC}">
              <c16:uniqueId val="{00000000-70E3-43FE-9E53-779B6D16DCE6}"/>
            </c:ext>
          </c:extLst>
        </c:ser>
        <c:dLbls>
          <c:showLegendKey val="0"/>
          <c:showVal val="1"/>
          <c:showCatName val="0"/>
          <c:showSerName val="0"/>
          <c:showPercent val="0"/>
          <c:showBubbleSize val="0"/>
        </c:dLbls>
        <c:gapWidth val="150"/>
        <c:axId val="2032029416"/>
        <c:axId val="2112914600"/>
      </c:barChart>
      <c:catAx>
        <c:axId val="2032029416"/>
        <c:scaling>
          <c:orientation val="minMax"/>
        </c:scaling>
        <c:delete val="0"/>
        <c:axPos val="b"/>
        <c:numFmt formatCode="General" sourceLinked="0"/>
        <c:majorTickMark val="out"/>
        <c:minorTickMark val="none"/>
        <c:tickLblPos val="nextTo"/>
        <c:crossAx val="2112914600"/>
        <c:crosses val="autoZero"/>
        <c:auto val="1"/>
        <c:lblAlgn val="ctr"/>
        <c:lblOffset val="100"/>
        <c:noMultiLvlLbl val="0"/>
      </c:catAx>
      <c:valAx>
        <c:axId val="2112914600"/>
        <c:scaling>
          <c:orientation val="minMax"/>
        </c:scaling>
        <c:delete val="0"/>
        <c:axPos val="l"/>
        <c:numFmt formatCode="0%" sourceLinked="1"/>
        <c:majorTickMark val="out"/>
        <c:minorTickMark val="none"/>
        <c:tickLblPos val="nextTo"/>
        <c:crossAx val="2032029416"/>
        <c:crosses val="autoZero"/>
        <c:crossBetween val="between"/>
      </c:valAx>
    </c:plotArea>
    <c:plotVisOnly val="1"/>
    <c:dispBlanksAs val="gap"/>
    <c:showDLblsOverMax val="0"/>
  </c:chart>
  <c:txPr>
    <a:bodyPr/>
    <a:lstStyle/>
    <a:p>
      <a:pPr>
        <a:defRPr sz="1800">
          <a:solidFill>
            <a:schemeClr val="tx1"/>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FCE5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Anxiety</c:v>
                </c:pt>
                <c:pt idx="1">
                  <c:v>Bipolar </c:v>
                </c:pt>
                <c:pt idx="2">
                  <c:v>Depression</c:v>
                </c:pt>
                <c:pt idx="3">
                  <c:v>Trauma</c:v>
                </c:pt>
                <c:pt idx="4">
                  <c:v>Other</c:v>
                </c:pt>
                <c:pt idx="5">
                  <c:v>None</c:v>
                </c:pt>
              </c:strCache>
            </c:strRef>
          </c:cat>
          <c:val>
            <c:numRef>
              <c:f>Sheet1!$B$2:$B$7</c:f>
              <c:numCache>
                <c:formatCode>0%</c:formatCode>
                <c:ptCount val="6"/>
                <c:pt idx="0">
                  <c:v>0.74</c:v>
                </c:pt>
                <c:pt idx="1">
                  <c:v>0.02</c:v>
                </c:pt>
                <c:pt idx="2">
                  <c:v>0.34</c:v>
                </c:pt>
                <c:pt idx="3">
                  <c:v>0.3</c:v>
                </c:pt>
                <c:pt idx="4">
                  <c:v>0.22</c:v>
                </c:pt>
                <c:pt idx="5">
                  <c:v>0.14000000000000001</c:v>
                </c:pt>
              </c:numCache>
            </c:numRef>
          </c:val>
          <c:extLst>
            <c:ext xmlns:c16="http://schemas.microsoft.com/office/drawing/2014/chart" uri="{C3380CC4-5D6E-409C-BE32-E72D297353CC}">
              <c16:uniqueId val="{00000000-0799-4FB1-B9A2-A5275E158148}"/>
            </c:ext>
          </c:extLst>
        </c:ser>
        <c:dLbls>
          <c:showLegendKey val="0"/>
          <c:showVal val="1"/>
          <c:showCatName val="0"/>
          <c:showSerName val="0"/>
          <c:showPercent val="0"/>
          <c:showBubbleSize val="0"/>
        </c:dLbls>
        <c:gapWidth val="150"/>
        <c:axId val="2135016872"/>
        <c:axId val="2135019896"/>
      </c:barChart>
      <c:catAx>
        <c:axId val="2135016872"/>
        <c:scaling>
          <c:orientation val="minMax"/>
        </c:scaling>
        <c:delete val="0"/>
        <c:axPos val="b"/>
        <c:numFmt formatCode="General" sourceLinked="0"/>
        <c:majorTickMark val="out"/>
        <c:minorTickMark val="none"/>
        <c:tickLblPos val="nextTo"/>
        <c:crossAx val="2135019896"/>
        <c:crosses val="autoZero"/>
        <c:auto val="1"/>
        <c:lblAlgn val="ctr"/>
        <c:lblOffset val="100"/>
        <c:noMultiLvlLbl val="0"/>
      </c:catAx>
      <c:valAx>
        <c:axId val="2135019896"/>
        <c:scaling>
          <c:orientation val="minMax"/>
        </c:scaling>
        <c:delete val="0"/>
        <c:axPos val="l"/>
        <c:numFmt formatCode="0%" sourceLinked="1"/>
        <c:majorTickMark val="out"/>
        <c:minorTickMark val="none"/>
        <c:tickLblPos val="nextTo"/>
        <c:crossAx val="2135016872"/>
        <c:crosses val="autoZero"/>
        <c:crossBetween val="between"/>
      </c:valAx>
    </c:plotArea>
    <c:plotVisOnly val="1"/>
    <c:dispBlanksAs val="gap"/>
    <c:showDLblsOverMax val="0"/>
  </c:chart>
  <c:txPr>
    <a:bodyPr/>
    <a:lstStyle/>
    <a:p>
      <a:pPr>
        <a:defRPr sz="1800">
          <a:solidFill>
            <a:schemeClr val="tx1"/>
          </a:solidFil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fif"/><Relationship Id="rId1" Type="http://schemas.openxmlformats.org/officeDocument/2006/relationships/image" Target="../media/image7.jpg"/><Relationship Id="rId6" Type="http://schemas.openxmlformats.org/officeDocument/2006/relationships/image" Target="../media/image12.jpeg"/><Relationship Id="rId5" Type="http://schemas.openxmlformats.org/officeDocument/2006/relationships/image" Target="../media/image11.jpg"/><Relationship Id="rId4" Type="http://schemas.openxmlformats.org/officeDocument/2006/relationships/image" Target="../media/image10.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fif"/><Relationship Id="rId1" Type="http://schemas.openxmlformats.org/officeDocument/2006/relationships/image" Target="../media/image7.jpg"/><Relationship Id="rId6" Type="http://schemas.openxmlformats.org/officeDocument/2006/relationships/image" Target="../media/image12.jpeg"/><Relationship Id="rId5" Type="http://schemas.openxmlformats.org/officeDocument/2006/relationships/image" Target="../media/image11.jpg"/><Relationship Id="rId4"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3F31AF-0E2A-4ABD-B79D-7DC380D49C30}"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5F5E3AF7-D64B-49B8-AE68-5C25869496F1}">
      <dgm:prSet phldrT="[Text]"/>
      <dgm:spPr/>
      <dgm:t>
        <a:bodyPr/>
        <a:lstStyle/>
        <a:p>
          <a:r>
            <a:rPr lang="en-US" dirty="0" smtClean="0"/>
            <a:t>Standard model</a:t>
          </a:r>
          <a:endParaRPr lang="en-US" dirty="0"/>
        </a:p>
      </dgm:t>
    </dgm:pt>
    <dgm:pt modelId="{CE3F642F-CF03-42AC-97BA-7F12D9D57037}" type="parTrans" cxnId="{FE6DFEF1-9E61-4AEE-B390-C80EFB336122}">
      <dgm:prSet/>
      <dgm:spPr/>
      <dgm:t>
        <a:bodyPr/>
        <a:lstStyle/>
        <a:p>
          <a:endParaRPr lang="en-US"/>
        </a:p>
      </dgm:t>
    </dgm:pt>
    <dgm:pt modelId="{EA9EA86C-4D6E-46F9-AAC5-1AA29F0E7429}" type="sibTrans" cxnId="{FE6DFEF1-9E61-4AEE-B390-C80EFB336122}">
      <dgm:prSet/>
      <dgm:spPr/>
      <dgm:t>
        <a:bodyPr/>
        <a:lstStyle/>
        <a:p>
          <a:endParaRPr lang="en-US"/>
        </a:p>
      </dgm:t>
    </dgm:pt>
    <dgm:pt modelId="{1C2DE8F0-B8F1-469F-A6C5-19B813E56FDF}">
      <dgm:prSet phldrT="[Text]"/>
      <dgm:spPr>
        <a:solidFill>
          <a:schemeClr val="tx2">
            <a:lumMod val="20000"/>
            <a:lumOff val="80000"/>
            <a:alpha val="90000"/>
          </a:schemeClr>
        </a:solidFill>
      </dgm:spPr>
      <dgm:t>
        <a:bodyPr/>
        <a:lstStyle/>
        <a:p>
          <a:r>
            <a:rPr lang="en-US" dirty="0" smtClean="0"/>
            <a:t>Psychological insight increases</a:t>
          </a:r>
        </a:p>
      </dgm:t>
    </dgm:pt>
    <dgm:pt modelId="{DFBBE30C-872A-4072-9590-6DD409EC3DA6}" type="parTrans" cxnId="{28DED101-623E-4D60-87F8-E9C37E7C7737}">
      <dgm:prSet/>
      <dgm:spPr/>
      <dgm:t>
        <a:bodyPr/>
        <a:lstStyle/>
        <a:p>
          <a:endParaRPr lang="en-US"/>
        </a:p>
      </dgm:t>
    </dgm:pt>
    <dgm:pt modelId="{8454760F-58A5-4377-9AD9-C6FBA6148823}" type="sibTrans" cxnId="{28DED101-623E-4D60-87F8-E9C37E7C7737}">
      <dgm:prSet/>
      <dgm:spPr/>
      <dgm:t>
        <a:bodyPr/>
        <a:lstStyle/>
        <a:p>
          <a:endParaRPr lang="en-US"/>
        </a:p>
      </dgm:t>
    </dgm:pt>
    <dgm:pt modelId="{C8669378-902C-4235-A1BD-32CEED2BC839}">
      <dgm:prSet phldrT="[Text]"/>
      <dgm:spPr/>
      <dgm:t>
        <a:bodyPr/>
        <a:lstStyle/>
        <a:p>
          <a:r>
            <a:rPr lang="en-US" dirty="0" smtClean="0"/>
            <a:t>ALD patient model</a:t>
          </a:r>
          <a:endParaRPr lang="en-US" dirty="0"/>
        </a:p>
      </dgm:t>
    </dgm:pt>
    <dgm:pt modelId="{A2FE00EE-6DAE-48B4-86F9-D18D7CF089C9}" type="parTrans" cxnId="{A5AD8D08-F6F1-49F2-A508-8F99423DB5B1}">
      <dgm:prSet/>
      <dgm:spPr/>
      <dgm:t>
        <a:bodyPr/>
        <a:lstStyle/>
        <a:p>
          <a:endParaRPr lang="en-US"/>
        </a:p>
      </dgm:t>
    </dgm:pt>
    <dgm:pt modelId="{6CA80341-1B29-4051-A438-EAC073EBAF7F}" type="sibTrans" cxnId="{A5AD8D08-F6F1-49F2-A508-8F99423DB5B1}">
      <dgm:prSet/>
      <dgm:spPr/>
      <dgm:t>
        <a:bodyPr/>
        <a:lstStyle/>
        <a:p>
          <a:endParaRPr lang="en-US"/>
        </a:p>
      </dgm:t>
    </dgm:pt>
    <dgm:pt modelId="{836B320F-AE6C-4C43-93FD-464D48049705}">
      <dgm:prSet phldrT="[Text]"/>
      <dgm:spPr>
        <a:solidFill>
          <a:srgbClr val="92D050">
            <a:alpha val="90000"/>
          </a:srgb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Alcohol cessation</a:t>
          </a:r>
        </a:p>
        <a:p>
          <a:pPr lvl="0" defTabSz="755650">
            <a:lnSpc>
              <a:spcPct val="90000"/>
            </a:lnSpc>
            <a:spcBef>
              <a:spcPct val="0"/>
            </a:spcBef>
            <a:spcAft>
              <a:spcPct val="35000"/>
            </a:spcAft>
          </a:pPr>
          <a:endParaRPr lang="en-US" dirty="0"/>
        </a:p>
      </dgm:t>
    </dgm:pt>
    <dgm:pt modelId="{61B637E4-C451-4BD2-B3F1-B976B203A2C8}" type="parTrans" cxnId="{1DD2583D-52AD-4F40-9BCF-A4E5021B1ED4}">
      <dgm:prSet/>
      <dgm:spPr/>
      <dgm:t>
        <a:bodyPr/>
        <a:lstStyle/>
        <a:p>
          <a:endParaRPr lang="en-US"/>
        </a:p>
      </dgm:t>
    </dgm:pt>
    <dgm:pt modelId="{2668BEA4-AB55-4FBE-BE72-2E2E9D8F5500}" type="sibTrans" cxnId="{1DD2583D-52AD-4F40-9BCF-A4E5021B1ED4}">
      <dgm:prSet/>
      <dgm:spPr/>
      <dgm:t>
        <a:bodyPr/>
        <a:lstStyle/>
        <a:p>
          <a:endParaRPr lang="en-US"/>
        </a:p>
      </dgm:t>
    </dgm:pt>
    <dgm:pt modelId="{1C2FBD83-4AB3-48F3-A81D-3B1C72A05873}">
      <dgm:prSet phldrT="[Text]"/>
      <dgm:spPr>
        <a:solidFill>
          <a:srgbClr val="92D050">
            <a:alpha val="90000"/>
          </a:srgbClr>
        </a:solidFill>
      </dgm:spPr>
      <dgm:t>
        <a:bodyPr/>
        <a:lstStyle/>
        <a:p>
          <a:r>
            <a:rPr lang="en-US" dirty="0" smtClean="0"/>
            <a:t>Alcohol </a:t>
          </a:r>
          <a:r>
            <a:rPr lang="en-US" dirty="0" smtClean="0"/>
            <a:t>cessation</a:t>
          </a:r>
          <a:endParaRPr lang="en-US" dirty="0" smtClean="0"/>
        </a:p>
      </dgm:t>
    </dgm:pt>
    <dgm:pt modelId="{66F436D3-4D74-46C0-8E8E-A9E367132D09}" type="parTrans" cxnId="{BA5BB103-7DC9-439C-BA40-FFDAE44C036C}">
      <dgm:prSet/>
      <dgm:spPr/>
      <dgm:t>
        <a:bodyPr/>
        <a:lstStyle/>
        <a:p>
          <a:endParaRPr lang="en-US"/>
        </a:p>
      </dgm:t>
    </dgm:pt>
    <dgm:pt modelId="{8BCAE808-9747-4B1E-89A0-40806EFB6DE2}" type="sibTrans" cxnId="{BA5BB103-7DC9-439C-BA40-FFDAE44C036C}">
      <dgm:prSet/>
      <dgm:spPr/>
      <dgm:t>
        <a:bodyPr/>
        <a:lstStyle/>
        <a:p>
          <a:endParaRPr lang="en-US"/>
        </a:p>
      </dgm:t>
    </dgm:pt>
    <dgm:pt modelId="{64F8B3C9-77D2-40C6-B2A8-121C657557F2}">
      <dgm:prSet phldrT="[Text]"/>
      <dgm:spPr>
        <a:solidFill>
          <a:schemeClr val="tx2">
            <a:lumMod val="20000"/>
            <a:lumOff val="80000"/>
            <a:alpha val="90000"/>
          </a:schemeClr>
        </a:solidFill>
      </dgm:spPr>
      <dgm:t>
        <a:bodyPr/>
        <a:lstStyle/>
        <a:p>
          <a:r>
            <a:rPr lang="en-US" dirty="0" smtClean="0"/>
            <a:t>Psychological insight increases</a:t>
          </a:r>
          <a:endParaRPr lang="en-US" dirty="0"/>
        </a:p>
      </dgm:t>
    </dgm:pt>
    <dgm:pt modelId="{676EBC8F-9EA9-4F8D-8507-20F73BCA8CE1}" type="parTrans" cxnId="{65986459-E906-4455-A7A4-304F3AB93427}">
      <dgm:prSet/>
      <dgm:spPr/>
      <dgm:t>
        <a:bodyPr/>
        <a:lstStyle/>
        <a:p>
          <a:endParaRPr lang="en-US"/>
        </a:p>
      </dgm:t>
    </dgm:pt>
    <dgm:pt modelId="{F0FF18E0-4A17-4EC2-8C47-4807C5036DDE}" type="sibTrans" cxnId="{65986459-E906-4455-A7A4-304F3AB93427}">
      <dgm:prSet/>
      <dgm:spPr/>
      <dgm:t>
        <a:bodyPr/>
        <a:lstStyle/>
        <a:p>
          <a:endParaRPr lang="en-US"/>
        </a:p>
      </dgm:t>
    </dgm:pt>
    <dgm:pt modelId="{8C850E00-F589-4DE0-AAB5-3882A9F935F1}">
      <dgm:prSet phldrT="[Text]"/>
      <dgm:spPr/>
      <dgm:t>
        <a:bodyPr/>
        <a:lstStyle/>
        <a:p>
          <a:r>
            <a:rPr lang="en-US" dirty="0" smtClean="0"/>
            <a:t>Motivation </a:t>
          </a:r>
          <a:r>
            <a:rPr lang="en-US" b="1" u="sng" dirty="0" smtClean="0"/>
            <a:t>gradually</a:t>
          </a:r>
          <a:r>
            <a:rPr lang="en-US" u="sng" dirty="0" smtClean="0"/>
            <a:t> </a:t>
          </a:r>
          <a:r>
            <a:rPr lang="en-US" dirty="0" smtClean="0"/>
            <a:t>increases</a:t>
          </a:r>
          <a:endParaRPr lang="en-US" dirty="0"/>
        </a:p>
      </dgm:t>
    </dgm:pt>
    <dgm:pt modelId="{CD1E4E97-4C56-47D0-A1EB-768D3BD5CC80}" type="parTrans" cxnId="{B3CC8869-63F0-4415-B24C-736D8F608598}">
      <dgm:prSet/>
      <dgm:spPr/>
      <dgm:t>
        <a:bodyPr/>
        <a:lstStyle/>
        <a:p>
          <a:endParaRPr lang="en-US"/>
        </a:p>
      </dgm:t>
    </dgm:pt>
    <dgm:pt modelId="{DFFE5A7F-C331-4EB8-9161-D5ED994619A5}" type="sibTrans" cxnId="{B3CC8869-63F0-4415-B24C-736D8F608598}">
      <dgm:prSet/>
      <dgm:spPr/>
      <dgm:t>
        <a:bodyPr/>
        <a:lstStyle/>
        <a:p>
          <a:endParaRPr lang="en-US"/>
        </a:p>
      </dgm:t>
    </dgm:pt>
    <dgm:pt modelId="{80FBCD2D-4274-4D53-BEF3-7EC85CE428FE}">
      <dgm:prSet phldrT="[Text]"/>
      <dgm:spPr>
        <a:solidFill>
          <a:schemeClr val="bg1">
            <a:alpha val="90000"/>
          </a:schemeClr>
        </a:solidFill>
      </dgm:spPr>
      <dgm:t>
        <a:bodyPr/>
        <a:lstStyle/>
        <a:p>
          <a:pPr lvl="0" defTabSz="755650">
            <a:lnSpc>
              <a:spcPct val="90000"/>
            </a:lnSpc>
            <a:spcBef>
              <a:spcPct val="0"/>
            </a:spcBef>
            <a:spcAft>
              <a:spcPct val="35000"/>
            </a:spcAft>
          </a:pPr>
          <a:r>
            <a:rPr lang="en-US" dirty="0" smtClean="0"/>
            <a:t>Motivation </a:t>
          </a:r>
          <a:r>
            <a:rPr lang="en-US" b="1" u="sng" dirty="0" smtClean="0"/>
            <a:t>suddenly</a:t>
          </a:r>
          <a:r>
            <a:rPr lang="en-US" u="sng" dirty="0" smtClean="0"/>
            <a:t> </a:t>
          </a:r>
          <a:r>
            <a:rPr lang="en-US" dirty="0" smtClean="0"/>
            <a:t>increases</a:t>
          </a:r>
          <a:endParaRPr lang="en-US" dirty="0"/>
        </a:p>
      </dgm:t>
    </dgm:pt>
    <dgm:pt modelId="{514D3F9F-BACC-4C4F-B1C6-3567D80BBEFB}" type="parTrans" cxnId="{1647476D-E6B5-4138-AA65-4D7343AE4E6A}">
      <dgm:prSet/>
      <dgm:spPr/>
      <dgm:t>
        <a:bodyPr/>
        <a:lstStyle/>
        <a:p>
          <a:endParaRPr lang="en-US"/>
        </a:p>
      </dgm:t>
    </dgm:pt>
    <dgm:pt modelId="{A528E301-7BA2-4C6A-B658-3FBAD8E3553C}" type="sibTrans" cxnId="{1647476D-E6B5-4138-AA65-4D7343AE4E6A}">
      <dgm:prSet/>
      <dgm:spPr/>
      <dgm:t>
        <a:bodyPr/>
        <a:lstStyle/>
        <a:p>
          <a:endParaRPr lang="en-US"/>
        </a:p>
      </dgm:t>
    </dgm:pt>
    <dgm:pt modelId="{C55253FF-438E-4160-B2AA-E324C02663BF}" type="pres">
      <dgm:prSet presAssocID="{6F3F31AF-0E2A-4ABD-B79D-7DC380D49C30}" presName="diagram" presStyleCnt="0">
        <dgm:presLayoutVars>
          <dgm:chPref val="1"/>
          <dgm:dir/>
          <dgm:animOne val="branch"/>
          <dgm:animLvl val="lvl"/>
          <dgm:resizeHandles/>
        </dgm:presLayoutVars>
      </dgm:prSet>
      <dgm:spPr/>
      <dgm:t>
        <a:bodyPr/>
        <a:lstStyle/>
        <a:p>
          <a:endParaRPr lang="en-US"/>
        </a:p>
      </dgm:t>
    </dgm:pt>
    <dgm:pt modelId="{A70D541C-FC91-4BA6-B1AB-D62BA2B670D3}" type="pres">
      <dgm:prSet presAssocID="{5F5E3AF7-D64B-49B8-AE68-5C25869496F1}" presName="root" presStyleCnt="0"/>
      <dgm:spPr/>
    </dgm:pt>
    <dgm:pt modelId="{AE28C992-E268-4DA1-9008-C5F6E5E7DD68}" type="pres">
      <dgm:prSet presAssocID="{5F5E3AF7-D64B-49B8-AE68-5C25869496F1}" presName="rootComposite" presStyleCnt="0"/>
      <dgm:spPr/>
    </dgm:pt>
    <dgm:pt modelId="{CB307534-5555-4DE0-BCC6-32F4B6E04899}" type="pres">
      <dgm:prSet presAssocID="{5F5E3AF7-D64B-49B8-AE68-5C25869496F1}" presName="rootText" presStyleLbl="node1" presStyleIdx="0" presStyleCnt="2"/>
      <dgm:spPr/>
      <dgm:t>
        <a:bodyPr/>
        <a:lstStyle/>
        <a:p>
          <a:endParaRPr lang="en-US"/>
        </a:p>
      </dgm:t>
    </dgm:pt>
    <dgm:pt modelId="{425AEAB7-CDF0-4A3F-839D-75CAC936BAEF}" type="pres">
      <dgm:prSet presAssocID="{5F5E3AF7-D64B-49B8-AE68-5C25869496F1}" presName="rootConnector" presStyleLbl="node1" presStyleIdx="0" presStyleCnt="2"/>
      <dgm:spPr/>
      <dgm:t>
        <a:bodyPr/>
        <a:lstStyle/>
        <a:p>
          <a:endParaRPr lang="en-US"/>
        </a:p>
      </dgm:t>
    </dgm:pt>
    <dgm:pt modelId="{DC71F9E3-A492-4683-BF80-05784F362073}" type="pres">
      <dgm:prSet presAssocID="{5F5E3AF7-D64B-49B8-AE68-5C25869496F1}" presName="childShape" presStyleCnt="0"/>
      <dgm:spPr/>
    </dgm:pt>
    <dgm:pt modelId="{19ABD9D0-57C7-4495-94EF-9CEE7E8F355B}" type="pres">
      <dgm:prSet presAssocID="{CD1E4E97-4C56-47D0-A1EB-768D3BD5CC80}" presName="Name13" presStyleLbl="parChTrans1D2" presStyleIdx="0" presStyleCnt="6"/>
      <dgm:spPr/>
      <dgm:t>
        <a:bodyPr/>
        <a:lstStyle/>
        <a:p>
          <a:endParaRPr lang="en-US"/>
        </a:p>
      </dgm:t>
    </dgm:pt>
    <dgm:pt modelId="{08C2BF5E-13AA-456E-8E88-9F70FC843848}" type="pres">
      <dgm:prSet presAssocID="{8C850E00-F589-4DE0-AAB5-3882A9F935F1}" presName="childText" presStyleLbl="bgAcc1" presStyleIdx="0" presStyleCnt="6">
        <dgm:presLayoutVars>
          <dgm:bulletEnabled val="1"/>
        </dgm:presLayoutVars>
      </dgm:prSet>
      <dgm:spPr/>
      <dgm:t>
        <a:bodyPr/>
        <a:lstStyle/>
        <a:p>
          <a:endParaRPr lang="en-US"/>
        </a:p>
      </dgm:t>
    </dgm:pt>
    <dgm:pt modelId="{5941852E-7751-41EF-89D0-F64A1068BD6E}" type="pres">
      <dgm:prSet presAssocID="{DFBBE30C-872A-4072-9590-6DD409EC3DA6}" presName="Name13" presStyleLbl="parChTrans1D2" presStyleIdx="1" presStyleCnt="6"/>
      <dgm:spPr/>
      <dgm:t>
        <a:bodyPr/>
        <a:lstStyle/>
        <a:p>
          <a:endParaRPr lang="en-US"/>
        </a:p>
      </dgm:t>
    </dgm:pt>
    <dgm:pt modelId="{E1193841-E2C9-47AB-8061-00ADC265D293}" type="pres">
      <dgm:prSet presAssocID="{1C2DE8F0-B8F1-469F-A6C5-19B813E56FDF}" presName="childText" presStyleLbl="bgAcc1" presStyleIdx="1" presStyleCnt="6">
        <dgm:presLayoutVars>
          <dgm:bulletEnabled val="1"/>
        </dgm:presLayoutVars>
      </dgm:prSet>
      <dgm:spPr/>
      <dgm:t>
        <a:bodyPr/>
        <a:lstStyle/>
        <a:p>
          <a:endParaRPr lang="en-US"/>
        </a:p>
      </dgm:t>
    </dgm:pt>
    <dgm:pt modelId="{E1254413-FDA1-4FD2-AF89-399AA7B9B7D8}" type="pres">
      <dgm:prSet presAssocID="{66F436D3-4D74-46C0-8E8E-A9E367132D09}" presName="Name13" presStyleLbl="parChTrans1D2" presStyleIdx="2" presStyleCnt="6"/>
      <dgm:spPr/>
      <dgm:t>
        <a:bodyPr/>
        <a:lstStyle/>
        <a:p>
          <a:endParaRPr lang="en-US"/>
        </a:p>
      </dgm:t>
    </dgm:pt>
    <dgm:pt modelId="{F767B269-5327-40DC-97AD-2EF50ED014DE}" type="pres">
      <dgm:prSet presAssocID="{1C2FBD83-4AB3-48F3-A81D-3B1C72A05873}" presName="childText" presStyleLbl="bgAcc1" presStyleIdx="2" presStyleCnt="6">
        <dgm:presLayoutVars>
          <dgm:bulletEnabled val="1"/>
        </dgm:presLayoutVars>
      </dgm:prSet>
      <dgm:spPr/>
      <dgm:t>
        <a:bodyPr/>
        <a:lstStyle/>
        <a:p>
          <a:endParaRPr lang="en-US"/>
        </a:p>
      </dgm:t>
    </dgm:pt>
    <dgm:pt modelId="{A0FF672B-C66C-4D28-8614-9A876F349B68}" type="pres">
      <dgm:prSet presAssocID="{C8669378-902C-4235-A1BD-32CEED2BC839}" presName="root" presStyleCnt="0"/>
      <dgm:spPr/>
    </dgm:pt>
    <dgm:pt modelId="{87E36710-9D03-46E2-9E2B-416C90CF1B2E}" type="pres">
      <dgm:prSet presAssocID="{C8669378-902C-4235-A1BD-32CEED2BC839}" presName="rootComposite" presStyleCnt="0"/>
      <dgm:spPr/>
    </dgm:pt>
    <dgm:pt modelId="{E0E450F7-EB94-47EC-9595-0F4CA70A372E}" type="pres">
      <dgm:prSet presAssocID="{C8669378-902C-4235-A1BD-32CEED2BC839}" presName="rootText" presStyleLbl="node1" presStyleIdx="1" presStyleCnt="2"/>
      <dgm:spPr/>
      <dgm:t>
        <a:bodyPr/>
        <a:lstStyle/>
        <a:p>
          <a:endParaRPr lang="en-US"/>
        </a:p>
      </dgm:t>
    </dgm:pt>
    <dgm:pt modelId="{1F2AD86A-D4AF-41C0-8A9F-B8576321F727}" type="pres">
      <dgm:prSet presAssocID="{C8669378-902C-4235-A1BD-32CEED2BC839}" presName="rootConnector" presStyleLbl="node1" presStyleIdx="1" presStyleCnt="2"/>
      <dgm:spPr/>
      <dgm:t>
        <a:bodyPr/>
        <a:lstStyle/>
        <a:p>
          <a:endParaRPr lang="en-US"/>
        </a:p>
      </dgm:t>
    </dgm:pt>
    <dgm:pt modelId="{7AE7EE3F-DCD5-46CE-9711-16743FA302A2}" type="pres">
      <dgm:prSet presAssocID="{C8669378-902C-4235-A1BD-32CEED2BC839}" presName="childShape" presStyleCnt="0"/>
      <dgm:spPr/>
    </dgm:pt>
    <dgm:pt modelId="{F9B4B538-B5AF-4C4C-B1D0-E8EBB57E9E9C}" type="pres">
      <dgm:prSet presAssocID="{514D3F9F-BACC-4C4F-B1C6-3567D80BBEFB}" presName="Name13" presStyleLbl="parChTrans1D2" presStyleIdx="3" presStyleCnt="6"/>
      <dgm:spPr/>
      <dgm:t>
        <a:bodyPr/>
        <a:lstStyle/>
        <a:p>
          <a:endParaRPr lang="en-US"/>
        </a:p>
      </dgm:t>
    </dgm:pt>
    <dgm:pt modelId="{EBC4488C-2BE1-4C6A-A430-6FC920F213CF}" type="pres">
      <dgm:prSet presAssocID="{80FBCD2D-4274-4D53-BEF3-7EC85CE428FE}" presName="childText" presStyleLbl="bgAcc1" presStyleIdx="3" presStyleCnt="6">
        <dgm:presLayoutVars>
          <dgm:bulletEnabled val="1"/>
        </dgm:presLayoutVars>
      </dgm:prSet>
      <dgm:spPr/>
      <dgm:t>
        <a:bodyPr/>
        <a:lstStyle/>
        <a:p>
          <a:endParaRPr lang="en-US"/>
        </a:p>
      </dgm:t>
    </dgm:pt>
    <dgm:pt modelId="{C0A92243-6336-4920-82AD-772A962E26E7}" type="pres">
      <dgm:prSet presAssocID="{61B637E4-C451-4BD2-B3F1-B976B203A2C8}" presName="Name13" presStyleLbl="parChTrans1D2" presStyleIdx="4" presStyleCnt="6"/>
      <dgm:spPr/>
      <dgm:t>
        <a:bodyPr/>
        <a:lstStyle/>
        <a:p>
          <a:endParaRPr lang="en-US"/>
        </a:p>
      </dgm:t>
    </dgm:pt>
    <dgm:pt modelId="{2BECF192-0890-444D-8002-6BADDAD35A3A}" type="pres">
      <dgm:prSet presAssocID="{836B320F-AE6C-4C43-93FD-464D48049705}" presName="childText" presStyleLbl="bgAcc1" presStyleIdx="4" presStyleCnt="6">
        <dgm:presLayoutVars>
          <dgm:bulletEnabled val="1"/>
        </dgm:presLayoutVars>
      </dgm:prSet>
      <dgm:spPr/>
      <dgm:t>
        <a:bodyPr/>
        <a:lstStyle/>
        <a:p>
          <a:endParaRPr lang="en-US"/>
        </a:p>
      </dgm:t>
    </dgm:pt>
    <dgm:pt modelId="{6FFA37FB-50BC-4A06-9F32-A4B60D6758AD}" type="pres">
      <dgm:prSet presAssocID="{676EBC8F-9EA9-4F8D-8507-20F73BCA8CE1}" presName="Name13" presStyleLbl="parChTrans1D2" presStyleIdx="5" presStyleCnt="6"/>
      <dgm:spPr/>
      <dgm:t>
        <a:bodyPr/>
        <a:lstStyle/>
        <a:p>
          <a:endParaRPr lang="en-US"/>
        </a:p>
      </dgm:t>
    </dgm:pt>
    <dgm:pt modelId="{B0EEC8BB-0FE4-4A4A-BA80-8627564DE4B0}" type="pres">
      <dgm:prSet presAssocID="{64F8B3C9-77D2-40C6-B2A8-121C657557F2}" presName="childText" presStyleLbl="bgAcc1" presStyleIdx="5" presStyleCnt="6">
        <dgm:presLayoutVars>
          <dgm:bulletEnabled val="1"/>
        </dgm:presLayoutVars>
      </dgm:prSet>
      <dgm:spPr/>
      <dgm:t>
        <a:bodyPr/>
        <a:lstStyle/>
        <a:p>
          <a:endParaRPr lang="en-US"/>
        </a:p>
      </dgm:t>
    </dgm:pt>
  </dgm:ptLst>
  <dgm:cxnLst>
    <dgm:cxn modelId="{BA5BB103-7DC9-439C-BA40-FFDAE44C036C}" srcId="{5F5E3AF7-D64B-49B8-AE68-5C25869496F1}" destId="{1C2FBD83-4AB3-48F3-A81D-3B1C72A05873}" srcOrd="2" destOrd="0" parTransId="{66F436D3-4D74-46C0-8E8E-A9E367132D09}" sibTransId="{8BCAE808-9747-4B1E-89A0-40806EFB6DE2}"/>
    <dgm:cxn modelId="{6FD4D6CA-D6A0-4696-93D5-6C3B66254D43}" type="presOf" srcId="{66F436D3-4D74-46C0-8E8E-A9E367132D09}" destId="{E1254413-FDA1-4FD2-AF89-399AA7B9B7D8}" srcOrd="0" destOrd="0" presId="urn:microsoft.com/office/officeart/2005/8/layout/hierarchy3"/>
    <dgm:cxn modelId="{F9F2469A-0943-4BB3-AEEF-B20F1E3E9375}" type="presOf" srcId="{5F5E3AF7-D64B-49B8-AE68-5C25869496F1}" destId="{CB307534-5555-4DE0-BCC6-32F4B6E04899}" srcOrd="0" destOrd="0" presId="urn:microsoft.com/office/officeart/2005/8/layout/hierarchy3"/>
    <dgm:cxn modelId="{0D0B5031-2602-4E3F-9DBA-1A887892401D}" type="presOf" srcId="{5F5E3AF7-D64B-49B8-AE68-5C25869496F1}" destId="{425AEAB7-CDF0-4A3F-839D-75CAC936BAEF}" srcOrd="1" destOrd="0" presId="urn:microsoft.com/office/officeart/2005/8/layout/hierarchy3"/>
    <dgm:cxn modelId="{B0FB4B20-0726-443F-B914-12257FD2B20F}" type="presOf" srcId="{676EBC8F-9EA9-4F8D-8507-20F73BCA8CE1}" destId="{6FFA37FB-50BC-4A06-9F32-A4B60D6758AD}" srcOrd="0" destOrd="0" presId="urn:microsoft.com/office/officeart/2005/8/layout/hierarchy3"/>
    <dgm:cxn modelId="{FE6DFEF1-9E61-4AEE-B390-C80EFB336122}" srcId="{6F3F31AF-0E2A-4ABD-B79D-7DC380D49C30}" destId="{5F5E3AF7-D64B-49B8-AE68-5C25869496F1}" srcOrd="0" destOrd="0" parTransId="{CE3F642F-CF03-42AC-97BA-7F12D9D57037}" sibTransId="{EA9EA86C-4D6E-46F9-AAC5-1AA29F0E7429}"/>
    <dgm:cxn modelId="{C045A9E9-CBAF-4320-9899-16F3F26D7F25}" type="presOf" srcId="{8C850E00-F589-4DE0-AAB5-3882A9F935F1}" destId="{08C2BF5E-13AA-456E-8E88-9F70FC843848}" srcOrd="0" destOrd="0" presId="urn:microsoft.com/office/officeart/2005/8/layout/hierarchy3"/>
    <dgm:cxn modelId="{BF2556C2-DC57-481D-B805-5331635DEF2A}" type="presOf" srcId="{836B320F-AE6C-4C43-93FD-464D48049705}" destId="{2BECF192-0890-444D-8002-6BADDAD35A3A}" srcOrd="0" destOrd="0" presId="urn:microsoft.com/office/officeart/2005/8/layout/hierarchy3"/>
    <dgm:cxn modelId="{A40DAB19-3CFD-407A-BDB8-167B6591A595}" type="presOf" srcId="{61B637E4-C451-4BD2-B3F1-B976B203A2C8}" destId="{C0A92243-6336-4920-82AD-772A962E26E7}" srcOrd="0" destOrd="0" presId="urn:microsoft.com/office/officeart/2005/8/layout/hierarchy3"/>
    <dgm:cxn modelId="{38C020E7-9C82-4D55-8463-BC0DF4C49A89}" type="presOf" srcId="{C8669378-902C-4235-A1BD-32CEED2BC839}" destId="{E0E450F7-EB94-47EC-9595-0F4CA70A372E}" srcOrd="0" destOrd="0" presId="urn:microsoft.com/office/officeart/2005/8/layout/hierarchy3"/>
    <dgm:cxn modelId="{1647476D-E6B5-4138-AA65-4D7343AE4E6A}" srcId="{C8669378-902C-4235-A1BD-32CEED2BC839}" destId="{80FBCD2D-4274-4D53-BEF3-7EC85CE428FE}" srcOrd="0" destOrd="0" parTransId="{514D3F9F-BACC-4C4F-B1C6-3567D80BBEFB}" sibTransId="{A528E301-7BA2-4C6A-B658-3FBAD8E3553C}"/>
    <dgm:cxn modelId="{9113E190-25F4-43B1-821E-3396975DC417}" type="presOf" srcId="{80FBCD2D-4274-4D53-BEF3-7EC85CE428FE}" destId="{EBC4488C-2BE1-4C6A-A430-6FC920F213CF}" srcOrd="0" destOrd="0" presId="urn:microsoft.com/office/officeart/2005/8/layout/hierarchy3"/>
    <dgm:cxn modelId="{2F5C3E7D-DA02-4489-900A-45D360886C3C}" type="presOf" srcId="{CD1E4E97-4C56-47D0-A1EB-768D3BD5CC80}" destId="{19ABD9D0-57C7-4495-94EF-9CEE7E8F355B}" srcOrd="0" destOrd="0" presId="urn:microsoft.com/office/officeart/2005/8/layout/hierarchy3"/>
    <dgm:cxn modelId="{A5AD8D08-F6F1-49F2-A508-8F99423DB5B1}" srcId="{6F3F31AF-0E2A-4ABD-B79D-7DC380D49C30}" destId="{C8669378-902C-4235-A1BD-32CEED2BC839}" srcOrd="1" destOrd="0" parTransId="{A2FE00EE-6DAE-48B4-86F9-D18D7CF089C9}" sibTransId="{6CA80341-1B29-4051-A438-EAC073EBAF7F}"/>
    <dgm:cxn modelId="{02ED0733-1700-4F72-9C59-2C4259FB73C5}" type="presOf" srcId="{C8669378-902C-4235-A1BD-32CEED2BC839}" destId="{1F2AD86A-D4AF-41C0-8A9F-B8576321F727}" srcOrd="1" destOrd="0" presId="urn:microsoft.com/office/officeart/2005/8/layout/hierarchy3"/>
    <dgm:cxn modelId="{17A6E3A8-4BC8-4757-ADE6-49F20721006F}" type="presOf" srcId="{64F8B3C9-77D2-40C6-B2A8-121C657557F2}" destId="{B0EEC8BB-0FE4-4A4A-BA80-8627564DE4B0}" srcOrd="0" destOrd="0" presId="urn:microsoft.com/office/officeart/2005/8/layout/hierarchy3"/>
    <dgm:cxn modelId="{28DED101-623E-4D60-87F8-E9C37E7C7737}" srcId="{5F5E3AF7-D64B-49B8-AE68-5C25869496F1}" destId="{1C2DE8F0-B8F1-469F-A6C5-19B813E56FDF}" srcOrd="1" destOrd="0" parTransId="{DFBBE30C-872A-4072-9590-6DD409EC3DA6}" sibTransId="{8454760F-58A5-4377-9AD9-C6FBA6148823}"/>
    <dgm:cxn modelId="{B3CC8869-63F0-4415-B24C-736D8F608598}" srcId="{5F5E3AF7-D64B-49B8-AE68-5C25869496F1}" destId="{8C850E00-F589-4DE0-AAB5-3882A9F935F1}" srcOrd="0" destOrd="0" parTransId="{CD1E4E97-4C56-47D0-A1EB-768D3BD5CC80}" sibTransId="{DFFE5A7F-C331-4EB8-9161-D5ED994619A5}"/>
    <dgm:cxn modelId="{128A3EB9-5E08-4DF0-9C62-3A093CC2EBE4}" type="presOf" srcId="{DFBBE30C-872A-4072-9590-6DD409EC3DA6}" destId="{5941852E-7751-41EF-89D0-F64A1068BD6E}" srcOrd="0" destOrd="0" presId="urn:microsoft.com/office/officeart/2005/8/layout/hierarchy3"/>
    <dgm:cxn modelId="{1843B7F3-FB3C-4A61-81ED-F083102D8E0A}" type="presOf" srcId="{1C2DE8F0-B8F1-469F-A6C5-19B813E56FDF}" destId="{E1193841-E2C9-47AB-8061-00ADC265D293}" srcOrd="0" destOrd="0" presId="urn:microsoft.com/office/officeart/2005/8/layout/hierarchy3"/>
    <dgm:cxn modelId="{1DD2583D-52AD-4F40-9BCF-A4E5021B1ED4}" srcId="{C8669378-902C-4235-A1BD-32CEED2BC839}" destId="{836B320F-AE6C-4C43-93FD-464D48049705}" srcOrd="1" destOrd="0" parTransId="{61B637E4-C451-4BD2-B3F1-B976B203A2C8}" sibTransId="{2668BEA4-AB55-4FBE-BE72-2E2E9D8F5500}"/>
    <dgm:cxn modelId="{79395B1A-9742-4256-933C-AFB1DA93F214}" type="presOf" srcId="{6F3F31AF-0E2A-4ABD-B79D-7DC380D49C30}" destId="{C55253FF-438E-4160-B2AA-E324C02663BF}" srcOrd="0" destOrd="0" presId="urn:microsoft.com/office/officeart/2005/8/layout/hierarchy3"/>
    <dgm:cxn modelId="{65986459-E906-4455-A7A4-304F3AB93427}" srcId="{C8669378-902C-4235-A1BD-32CEED2BC839}" destId="{64F8B3C9-77D2-40C6-B2A8-121C657557F2}" srcOrd="2" destOrd="0" parTransId="{676EBC8F-9EA9-4F8D-8507-20F73BCA8CE1}" sibTransId="{F0FF18E0-4A17-4EC2-8C47-4807C5036DDE}"/>
    <dgm:cxn modelId="{71819801-D895-49F2-AD2D-4DE21C8979B4}" type="presOf" srcId="{514D3F9F-BACC-4C4F-B1C6-3567D80BBEFB}" destId="{F9B4B538-B5AF-4C4C-B1D0-E8EBB57E9E9C}" srcOrd="0" destOrd="0" presId="urn:microsoft.com/office/officeart/2005/8/layout/hierarchy3"/>
    <dgm:cxn modelId="{2B9C3E76-75A0-4B92-99F7-5A761B751A68}" type="presOf" srcId="{1C2FBD83-4AB3-48F3-A81D-3B1C72A05873}" destId="{F767B269-5327-40DC-97AD-2EF50ED014DE}" srcOrd="0" destOrd="0" presId="urn:microsoft.com/office/officeart/2005/8/layout/hierarchy3"/>
    <dgm:cxn modelId="{FAE4EC2F-E9BC-4FBD-82D9-806B594F97E0}" type="presParOf" srcId="{C55253FF-438E-4160-B2AA-E324C02663BF}" destId="{A70D541C-FC91-4BA6-B1AB-D62BA2B670D3}" srcOrd="0" destOrd="0" presId="urn:microsoft.com/office/officeart/2005/8/layout/hierarchy3"/>
    <dgm:cxn modelId="{461899D0-907B-4A01-8FC4-583974F43906}" type="presParOf" srcId="{A70D541C-FC91-4BA6-B1AB-D62BA2B670D3}" destId="{AE28C992-E268-4DA1-9008-C5F6E5E7DD68}" srcOrd="0" destOrd="0" presId="urn:microsoft.com/office/officeart/2005/8/layout/hierarchy3"/>
    <dgm:cxn modelId="{A54DA25F-54EE-4867-B6E4-E0B5BCFCCCC1}" type="presParOf" srcId="{AE28C992-E268-4DA1-9008-C5F6E5E7DD68}" destId="{CB307534-5555-4DE0-BCC6-32F4B6E04899}" srcOrd="0" destOrd="0" presId="urn:microsoft.com/office/officeart/2005/8/layout/hierarchy3"/>
    <dgm:cxn modelId="{AFC378C7-AB2E-45F0-B212-34DBBDE087C2}" type="presParOf" srcId="{AE28C992-E268-4DA1-9008-C5F6E5E7DD68}" destId="{425AEAB7-CDF0-4A3F-839D-75CAC936BAEF}" srcOrd="1" destOrd="0" presId="urn:microsoft.com/office/officeart/2005/8/layout/hierarchy3"/>
    <dgm:cxn modelId="{8C4871A8-0A82-415D-9AD9-576BCF855D30}" type="presParOf" srcId="{A70D541C-FC91-4BA6-B1AB-D62BA2B670D3}" destId="{DC71F9E3-A492-4683-BF80-05784F362073}" srcOrd="1" destOrd="0" presId="urn:microsoft.com/office/officeart/2005/8/layout/hierarchy3"/>
    <dgm:cxn modelId="{3D507727-5D1C-4F8D-A9FB-FAF781CEEB02}" type="presParOf" srcId="{DC71F9E3-A492-4683-BF80-05784F362073}" destId="{19ABD9D0-57C7-4495-94EF-9CEE7E8F355B}" srcOrd="0" destOrd="0" presId="urn:microsoft.com/office/officeart/2005/8/layout/hierarchy3"/>
    <dgm:cxn modelId="{991DAC58-FA2E-46AB-BC66-03E0DD96A267}" type="presParOf" srcId="{DC71F9E3-A492-4683-BF80-05784F362073}" destId="{08C2BF5E-13AA-456E-8E88-9F70FC843848}" srcOrd="1" destOrd="0" presId="urn:microsoft.com/office/officeart/2005/8/layout/hierarchy3"/>
    <dgm:cxn modelId="{638E3FCE-4F99-4650-86A4-0BDE6A1DA72F}" type="presParOf" srcId="{DC71F9E3-A492-4683-BF80-05784F362073}" destId="{5941852E-7751-41EF-89D0-F64A1068BD6E}" srcOrd="2" destOrd="0" presId="urn:microsoft.com/office/officeart/2005/8/layout/hierarchy3"/>
    <dgm:cxn modelId="{65D348FD-3BC7-4D3E-B65C-3B3AF7DC939F}" type="presParOf" srcId="{DC71F9E3-A492-4683-BF80-05784F362073}" destId="{E1193841-E2C9-47AB-8061-00ADC265D293}" srcOrd="3" destOrd="0" presId="urn:microsoft.com/office/officeart/2005/8/layout/hierarchy3"/>
    <dgm:cxn modelId="{FDC72991-298A-4171-9DC9-C0F55CD33A4A}" type="presParOf" srcId="{DC71F9E3-A492-4683-BF80-05784F362073}" destId="{E1254413-FDA1-4FD2-AF89-399AA7B9B7D8}" srcOrd="4" destOrd="0" presId="urn:microsoft.com/office/officeart/2005/8/layout/hierarchy3"/>
    <dgm:cxn modelId="{C9F51643-30D9-47C9-88D1-F8A7984F2E11}" type="presParOf" srcId="{DC71F9E3-A492-4683-BF80-05784F362073}" destId="{F767B269-5327-40DC-97AD-2EF50ED014DE}" srcOrd="5" destOrd="0" presId="urn:microsoft.com/office/officeart/2005/8/layout/hierarchy3"/>
    <dgm:cxn modelId="{C040757A-19FB-416C-87BF-A7CD02FD97F7}" type="presParOf" srcId="{C55253FF-438E-4160-B2AA-E324C02663BF}" destId="{A0FF672B-C66C-4D28-8614-9A876F349B68}" srcOrd="1" destOrd="0" presId="urn:microsoft.com/office/officeart/2005/8/layout/hierarchy3"/>
    <dgm:cxn modelId="{9BF7A929-3B23-4A20-B268-89E1426C99FD}" type="presParOf" srcId="{A0FF672B-C66C-4D28-8614-9A876F349B68}" destId="{87E36710-9D03-46E2-9E2B-416C90CF1B2E}" srcOrd="0" destOrd="0" presId="urn:microsoft.com/office/officeart/2005/8/layout/hierarchy3"/>
    <dgm:cxn modelId="{37652913-5E1E-49A0-BFE4-E19B3E107ADE}" type="presParOf" srcId="{87E36710-9D03-46E2-9E2B-416C90CF1B2E}" destId="{E0E450F7-EB94-47EC-9595-0F4CA70A372E}" srcOrd="0" destOrd="0" presId="urn:microsoft.com/office/officeart/2005/8/layout/hierarchy3"/>
    <dgm:cxn modelId="{6BE8F0A4-E1F4-407C-AC64-2FD43573CBAC}" type="presParOf" srcId="{87E36710-9D03-46E2-9E2B-416C90CF1B2E}" destId="{1F2AD86A-D4AF-41C0-8A9F-B8576321F727}" srcOrd="1" destOrd="0" presId="urn:microsoft.com/office/officeart/2005/8/layout/hierarchy3"/>
    <dgm:cxn modelId="{A3B7330E-1938-417E-ABA2-00A4B81E6F34}" type="presParOf" srcId="{A0FF672B-C66C-4D28-8614-9A876F349B68}" destId="{7AE7EE3F-DCD5-46CE-9711-16743FA302A2}" srcOrd="1" destOrd="0" presId="urn:microsoft.com/office/officeart/2005/8/layout/hierarchy3"/>
    <dgm:cxn modelId="{255D5D87-00DB-439E-826E-8C5D0CCBC748}" type="presParOf" srcId="{7AE7EE3F-DCD5-46CE-9711-16743FA302A2}" destId="{F9B4B538-B5AF-4C4C-B1D0-E8EBB57E9E9C}" srcOrd="0" destOrd="0" presId="urn:microsoft.com/office/officeart/2005/8/layout/hierarchy3"/>
    <dgm:cxn modelId="{31A8A6A2-4A9D-4E9F-8BA6-BC444C7CBD04}" type="presParOf" srcId="{7AE7EE3F-DCD5-46CE-9711-16743FA302A2}" destId="{EBC4488C-2BE1-4C6A-A430-6FC920F213CF}" srcOrd="1" destOrd="0" presId="urn:microsoft.com/office/officeart/2005/8/layout/hierarchy3"/>
    <dgm:cxn modelId="{BE8584EA-C24B-413F-8B1D-8372072144E7}" type="presParOf" srcId="{7AE7EE3F-DCD5-46CE-9711-16743FA302A2}" destId="{C0A92243-6336-4920-82AD-772A962E26E7}" srcOrd="2" destOrd="0" presId="urn:microsoft.com/office/officeart/2005/8/layout/hierarchy3"/>
    <dgm:cxn modelId="{7EABFF6F-F9B1-4FB1-88DA-01DD4D8AAD84}" type="presParOf" srcId="{7AE7EE3F-DCD5-46CE-9711-16743FA302A2}" destId="{2BECF192-0890-444D-8002-6BADDAD35A3A}" srcOrd="3" destOrd="0" presId="urn:microsoft.com/office/officeart/2005/8/layout/hierarchy3"/>
    <dgm:cxn modelId="{1A750E6E-8D9C-42F6-AAA0-354AEE05A89E}" type="presParOf" srcId="{7AE7EE3F-DCD5-46CE-9711-16743FA302A2}" destId="{6FFA37FB-50BC-4A06-9F32-A4B60D6758AD}" srcOrd="4" destOrd="0" presId="urn:microsoft.com/office/officeart/2005/8/layout/hierarchy3"/>
    <dgm:cxn modelId="{59DB208F-3A67-4175-A5D7-70217A4091E9}" type="presParOf" srcId="{7AE7EE3F-DCD5-46CE-9711-16743FA302A2}" destId="{B0EEC8BB-0FE4-4A4A-BA80-8627564DE4B0}"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E0EED0-B8AD-4F16-B17E-86B1AE66356F}" type="doc">
      <dgm:prSet loTypeId="urn:microsoft.com/office/officeart/2005/8/layout/hList7" loCatId="list" qsTypeId="urn:microsoft.com/office/officeart/2005/8/quickstyle/simple1" qsCatId="simple" csTypeId="urn:microsoft.com/office/officeart/2005/8/colors/accent1_2" csCatId="accent1" phldr="1"/>
      <dgm:spPr/>
    </dgm:pt>
    <dgm:pt modelId="{BCEEE0D8-8ECA-4FD9-A2BA-9EC2D3131C1C}">
      <dgm:prSet phldrT="[Text]"/>
      <dgm:spPr/>
      <dgm:t>
        <a:bodyPr/>
        <a:lstStyle/>
        <a:p>
          <a:r>
            <a:rPr lang="en-US" dirty="0" err="1" smtClean="0"/>
            <a:t>Hepatology</a:t>
          </a:r>
          <a:r>
            <a:rPr lang="en-US" dirty="0" smtClean="0"/>
            <a:t>/ Medicine</a:t>
          </a:r>
          <a:endParaRPr lang="en-US" dirty="0"/>
        </a:p>
      </dgm:t>
    </dgm:pt>
    <dgm:pt modelId="{4BB14E64-1E4D-4833-8F17-317CE67DE892}" type="parTrans" cxnId="{8683D685-F087-4E81-9940-BBDFFAB414E5}">
      <dgm:prSet/>
      <dgm:spPr/>
      <dgm:t>
        <a:bodyPr/>
        <a:lstStyle/>
        <a:p>
          <a:endParaRPr lang="en-US"/>
        </a:p>
      </dgm:t>
    </dgm:pt>
    <dgm:pt modelId="{8D4B108A-2184-44BF-B2D0-B3EF76F9BCE4}" type="sibTrans" cxnId="{8683D685-F087-4E81-9940-BBDFFAB414E5}">
      <dgm:prSet/>
      <dgm:spPr/>
      <dgm:t>
        <a:bodyPr/>
        <a:lstStyle/>
        <a:p>
          <a:endParaRPr lang="en-US"/>
        </a:p>
      </dgm:t>
    </dgm:pt>
    <dgm:pt modelId="{79397980-2323-4FCB-BA7E-C15EBA854ECD}">
      <dgm:prSet phldrT="[Text]"/>
      <dgm:spPr/>
      <dgm:t>
        <a:bodyPr/>
        <a:lstStyle/>
        <a:p>
          <a:r>
            <a:rPr lang="en-US" dirty="0" smtClean="0"/>
            <a:t>Psychiatry</a:t>
          </a:r>
          <a:endParaRPr lang="en-US" dirty="0"/>
        </a:p>
      </dgm:t>
    </dgm:pt>
    <dgm:pt modelId="{7D66016B-E8AE-478B-AAD4-E80540737D81}" type="parTrans" cxnId="{6E3632A8-E7AF-4333-9D49-0C6E82120ECC}">
      <dgm:prSet/>
      <dgm:spPr/>
      <dgm:t>
        <a:bodyPr/>
        <a:lstStyle/>
        <a:p>
          <a:endParaRPr lang="en-US"/>
        </a:p>
      </dgm:t>
    </dgm:pt>
    <dgm:pt modelId="{B8E105C0-E71B-4CE0-B5B6-5E260559047D}" type="sibTrans" cxnId="{6E3632A8-E7AF-4333-9D49-0C6E82120ECC}">
      <dgm:prSet/>
      <dgm:spPr/>
      <dgm:t>
        <a:bodyPr/>
        <a:lstStyle/>
        <a:p>
          <a:endParaRPr lang="en-US"/>
        </a:p>
      </dgm:t>
    </dgm:pt>
    <dgm:pt modelId="{3CD082A5-8850-4AA9-97CA-E0BF8A6F752F}">
      <dgm:prSet phldrT="[Text]"/>
      <dgm:spPr/>
      <dgm:t>
        <a:bodyPr/>
        <a:lstStyle/>
        <a:p>
          <a:r>
            <a:rPr lang="en-US" dirty="0" smtClean="0"/>
            <a:t>Psychology</a:t>
          </a:r>
          <a:endParaRPr lang="en-US" dirty="0"/>
        </a:p>
      </dgm:t>
    </dgm:pt>
    <dgm:pt modelId="{9FEE79C2-7163-418F-932B-A97315CACE7C}" type="parTrans" cxnId="{766073D4-8C1A-42A3-8E97-4FA3E6C7F816}">
      <dgm:prSet/>
      <dgm:spPr/>
      <dgm:t>
        <a:bodyPr/>
        <a:lstStyle/>
        <a:p>
          <a:endParaRPr lang="en-US"/>
        </a:p>
      </dgm:t>
    </dgm:pt>
    <dgm:pt modelId="{2CA45CB1-A8D4-447B-B8BC-3D1E00D76110}" type="sibTrans" cxnId="{766073D4-8C1A-42A3-8E97-4FA3E6C7F816}">
      <dgm:prSet/>
      <dgm:spPr/>
      <dgm:t>
        <a:bodyPr/>
        <a:lstStyle/>
        <a:p>
          <a:endParaRPr lang="en-US"/>
        </a:p>
      </dgm:t>
    </dgm:pt>
    <dgm:pt modelId="{D3FD30F9-F1C4-48DB-9A3A-D16C874944EE}">
      <dgm:prSet phldrT="[Text]"/>
      <dgm:spPr/>
      <dgm:t>
        <a:bodyPr/>
        <a:lstStyle/>
        <a:p>
          <a:r>
            <a:rPr lang="en-US" dirty="0" smtClean="0"/>
            <a:t>Social Work</a:t>
          </a:r>
          <a:endParaRPr lang="en-US" dirty="0"/>
        </a:p>
      </dgm:t>
    </dgm:pt>
    <dgm:pt modelId="{9891F5E9-8797-47BD-9BB2-75D56BFA24D2}" type="parTrans" cxnId="{8262149D-8B2B-466E-B80E-C7E87EA534E1}">
      <dgm:prSet/>
      <dgm:spPr/>
      <dgm:t>
        <a:bodyPr/>
        <a:lstStyle/>
        <a:p>
          <a:endParaRPr lang="en-US"/>
        </a:p>
      </dgm:t>
    </dgm:pt>
    <dgm:pt modelId="{A49B1076-0AAF-4914-80DF-A3C540875609}" type="sibTrans" cxnId="{8262149D-8B2B-466E-B80E-C7E87EA534E1}">
      <dgm:prSet/>
      <dgm:spPr/>
      <dgm:t>
        <a:bodyPr/>
        <a:lstStyle/>
        <a:p>
          <a:endParaRPr lang="en-US"/>
        </a:p>
      </dgm:t>
    </dgm:pt>
    <dgm:pt modelId="{8B7359AC-77B8-494A-A932-1E40FB1FEFD7}">
      <dgm:prSet phldrT="[Text]"/>
      <dgm:spPr/>
      <dgm:t>
        <a:bodyPr/>
        <a:lstStyle/>
        <a:p>
          <a:r>
            <a:rPr lang="en-US" dirty="0" smtClean="0"/>
            <a:t>Nursing</a:t>
          </a:r>
          <a:endParaRPr lang="en-US" dirty="0"/>
        </a:p>
      </dgm:t>
    </dgm:pt>
    <dgm:pt modelId="{0C2BE8E3-1C09-45C0-B137-601861184708}" type="parTrans" cxnId="{B427A038-4E8A-437E-B30D-7EBBC6E3364C}">
      <dgm:prSet/>
      <dgm:spPr/>
      <dgm:t>
        <a:bodyPr/>
        <a:lstStyle/>
        <a:p>
          <a:endParaRPr lang="en-US"/>
        </a:p>
      </dgm:t>
    </dgm:pt>
    <dgm:pt modelId="{98E6368E-4FCB-4155-9A4B-BFE81C12295A}" type="sibTrans" cxnId="{B427A038-4E8A-437E-B30D-7EBBC6E3364C}">
      <dgm:prSet/>
      <dgm:spPr/>
      <dgm:t>
        <a:bodyPr/>
        <a:lstStyle/>
        <a:p>
          <a:endParaRPr lang="en-US"/>
        </a:p>
      </dgm:t>
    </dgm:pt>
    <dgm:pt modelId="{D3118599-6CB6-4ABE-8DC7-BE84F13B6457}">
      <dgm:prSet phldrT="[Text]"/>
      <dgm:spPr/>
      <dgm:t>
        <a:bodyPr/>
        <a:lstStyle/>
        <a:p>
          <a:r>
            <a:rPr lang="en-US" dirty="0" smtClean="0"/>
            <a:t>Trainees</a:t>
          </a:r>
          <a:endParaRPr lang="en-US" dirty="0"/>
        </a:p>
      </dgm:t>
    </dgm:pt>
    <dgm:pt modelId="{E9BA6A14-0FE9-412E-BF34-0F922C4A5C8F}" type="parTrans" cxnId="{9C00C6B5-8293-4B31-98E0-CCF89C67FCEF}">
      <dgm:prSet/>
      <dgm:spPr/>
      <dgm:t>
        <a:bodyPr/>
        <a:lstStyle/>
        <a:p>
          <a:endParaRPr lang="en-US"/>
        </a:p>
      </dgm:t>
    </dgm:pt>
    <dgm:pt modelId="{5BCC3677-8CFD-4591-BC40-8A47B3469975}" type="sibTrans" cxnId="{9C00C6B5-8293-4B31-98E0-CCF89C67FCEF}">
      <dgm:prSet/>
      <dgm:spPr/>
      <dgm:t>
        <a:bodyPr/>
        <a:lstStyle/>
        <a:p>
          <a:endParaRPr lang="en-US"/>
        </a:p>
      </dgm:t>
    </dgm:pt>
    <dgm:pt modelId="{CEA6EDD7-AF8E-4BAE-B70B-7C3140555A2F}" type="pres">
      <dgm:prSet presAssocID="{4DE0EED0-B8AD-4F16-B17E-86B1AE66356F}" presName="Name0" presStyleCnt="0">
        <dgm:presLayoutVars>
          <dgm:dir/>
          <dgm:resizeHandles val="exact"/>
        </dgm:presLayoutVars>
      </dgm:prSet>
      <dgm:spPr/>
    </dgm:pt>
    <dgm:pt modelId="{F3A4BDDE-F929-4148-9717-EBD5E3A4F0B1}" type="pres">
      <dgm:prSet presAssocID="{4DE0EED0-B8AD-4F16-B17E-86B1AE66356F}" presName="fgShape" presStyleLbl="fgShp" presStyleIdx="0" presStyleCnt="1"/>
      <dgm:spPr>
        <a:solidFill>
          <a:schemeClr val="accent3"/>
        </a:solidFill>
      </dgm:spPr>
    </dgm:pt>
    <dgm:pt modelId="{5A66387D-9BFD-449B-B710-97505778FA8B}" type="pres">
      <dgm:prSet presAssocID="{4DE0EED0-B8AD-4F16-B17E-86B1AE66356F}" presName="linComp" presStyleCnt="0"/>
      <dgm:spPr/>
    </dgm:pt>
    <dgm:pt modelId="{64DE3269-BE5D-429A-9032-92CF2B80CAD5}" type="pres">
      <dgm:prSet presAssocID="{BCEEE0D8-8ECA-4FD9-A2BA-9EC2D3131C1C}" presName="compNode" presStyleCnt="0"/>
      <dgm:spPr/>
    </dgm:pt>
    <dgm:pt modelId="{B4743112-D891-4B97-A471-A1D7A7ACA0D3}" type="pres">
      <dgm:prSet presAssocID="{BCEEE0D8-8ECA-4FD9-A2BA-9EC2D3131C1C}" presName="bkgdShape" presStyleLbl="node1" presStyleIdx="0" presStyleCnt="6"/>
      <dgm:spPr/>
      <dgm:t>
        <a:bodyPr/>
        <a:lstStyle/>
        <a:p>
          <a:endParaRPr lang="en-US"/>
        </a:p>
      </dgm:t>
    </dgm:pt>
    <dgm:pt modelId="{B6B44E6F-3B13-474A-B12A-7F4BE0F80D8A}" type="pres">
      <dgm:prSet presAssocID="{BCEEE0D8-8ECA-4FD9-A2BA-9EC2D3131C1C}" presName="nodeTx" presStyleLbl="node1" presStyleIdx="0" presStyleCnt="6">
        <dgm:presLayoutVars>
          <dgm:bulletEnabled val="1"/>
        </dgm:presLayoutVars>
      </dgm:prSet>
      <dgm:spPr/>
      <dgm:t>
        <a:bodyPr/>
        <a:lstStyle/>
        <a:p>
          <a:endParaRPr lang="en-US"/>
        </a:p>
      </dgm:t>
    </dgm:pt>
    <dgm:pt modelId="{4AE4F228-E1F2-4C80-868A-D4AF978686AB}" type="pres">
      <dgm:prSet presAssocID="{BCEEE0D8-8ECA-4FD9-A2BA-9EC2D3131C1C}" presName="invisiNode" presStyleLbl="node1" presStyleIdx="0" presStyleCnt="6"/>
      <dgm:spPr/>
    </dgm:pt>
    <dgm:pt modelId="{908DC6C7-0645-43A0-82D1-61551E00B917}" type="pres">
      <dgm:prSet presAssocID="{BCEEE0D8-8ECA-4FD9-A2BA-9EC2D3131C1C}" presName="imagNode"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42000" r="-42000"/>
          </a:stretch>
        </a:blipFill>
      </dgm:spPr>
    </dgm:pt>
    <dgm:pt modelId="{1356CCA1-2456-4575-9D06-3F076B5F9840}" type="pres">
      <dgm:prSet presAssocID="{8D4B108A-2184-44BF-B2D0-B3EF76F9BCE4}" presName="sibTrans" presStyleLbl="sibTrans2D1" presStyleIdx="0" presStyleCnt="0"/>
      <dgm:spPr/>
      <dgm:t>
        <a:bodyPr/>
        <a:lstStyle/>
        <a:p>
          <a:endParaRPr lang="en-US"/>
        </a:p>
      </dgm:t>
    </dgm:pt>
    <dgm:pt modelId="{6CCC3BAB-7F6F-4D43-BF1F-DA65619D0971}" type="pres">
      <dgm:prSet presAssocID="{79397980-2323-4FCB-BA7E-C15EBA854ECD}" presName="compNode" presStyleCnt="0"/>
      <dgm:spPr/>
    </dgm:pt>
    <dgm:pt modelId="{94F3E311-F7D1-476D-B473-975A14F7C121}" type="pres">
      <dgm:prSet presAssocID="{79397980-2323-4FCB-BA7E-C15EBA854ECD}" presName="bkgdShape" presStyleLbl="node1" presStyleIdx="1" presStyleCnt="6"/>
      <dgm:spPr/>
      <dgm:t>
        <a:bodyPr/>
        <a:lstStyle/>
        <a:p>
          <a:endParaRPr lang="en-US"/>
        </a:p>
      </dgm:t>
    </dgm:pt>
    <dgm:pt modelId="{857B137F-42DF-4DF2-8C43-6ADEAC90C73E}" type="pres">
      <dgm:prSet presAssocID="{79397980-2323-4FCB-BA7E-C15EBA854ECD}" presName="nodeTx" presStyleLbl="node1" presStyleIdx="1" presStyleCnt="6">
        <dgm:presLayoutVars>
          <dgm:bulletEnabled val="1"/>
        </dgm:presLayoutVars>
      </dgm:prSet>
      <dgm:spPr/>
      <dgm:t>
        <a:bodyPr/>
        <a:lstStyle/>
        <a:p>
          <a:endParaRPr lang="en-US"/>
        </a:p>
      </dgm:t>
    </dgm:pt>
    <dgm:pt modelId="{C36516DF-7CE4-492E-9A54-C128A7274D96}" type="pres">
      <dgm:prSet presAssocID="{79397980-2323-4FCB-BA7E-C15EBA854ECD}" presName="invisiNode" presStyleLbl="node1" presStyleIdx="1" presStyleCnt="6"/>
      <dgm:spPr/>
    </dgm:pt>
    <dgm:pt modelId="{215FC9FF-70C1-40AA-AD78-7A1BDEC4A358}" type="pres">
      <dgm:prSet presAssocID="{79397980-2323-4FCB-BA7E-C15EBA854ECD}" presName="imagNode" presStyleLbl="fgImgPlac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l="-47000" r="-47000"/>
          </a:stretch>
        </a:blipFill>
      </dgm:spPr>
    </dgm:pt>
    <dgm:pt modelId="{CF579A04-0F94-41FB-8AD5-8E11DC9C7CA0}" type="pres">
      <dgm:prSet presAssocID="{B8E105C0-E71B-4CE0-B5B6-5E260559047D}" presName="sibTrans" presStyleLbl="sibTrans2D1" presStyleIdx="0" presStyleCnt="0"/>
      <dgm:spPr/>
      <dgm:t>
        <a:bodyPr/>
        <a:lstStyle/>
        <a:p>
          <a:endParaRPr lang="en-US"/>
        </a:p>
      </dgm:t>
    </dgm:pt>
    <dgm:pt modelId="{8BB6EBD2-A744-4E5C-8E35-C542EADF8B98}" type="pres">
      <dgm:prSet presAssocID="{3CD082A5-8850-4AA9-97CA-E0BF8A6F752F}" presName="compNode" presStyleCnt="0"/>
      <dgm:spPr/>
    </dgm:pt>
    <dgm:pt modelId="{3986D335-AF3F-44F7-BE7F-9C49CDEA4C8A}" type="pres">
      <dgm:prSet presAssocID="{3CD082A5-8850-4AA9-97CA-E0BF8A6F752F}" presName="bkgdShape" presStyleLbl="node1" presStyleIdx="2" presStyleCnt="6"/>
      <dgm:spPr/>
      <dgm:t>
        <a:bodyPr/>
        <a:lstStyle/>
        <a:p>
          <a:endParaRPr lang="en-US"/>
        </a:p>
      </dgm:t>
    </dgm:pt>
    <dgm:pt modelId="{C16B9DAE-ABFF-4261-AD0E-717A05E8E307}" type="pres">
      <dgm:prSet presAssocID="{3CD082A5-8850-4AA9-97CA-E0BF8A6F752F}" presName="nodeTx" presStyleLbl="node1" presStyleIdx="2" presStyleCnt="6">
        <dgm:presLayoutVars>
          <dgm:bulletEnabled val="1"/>
        </dgm:presLayoutVars>
      </dgm:prSet>
      <dgm:spPr/>
      <dgm:t>
        <a:bodyPr/>
        <a:lstStyle/>
        <a:p>
          <a:endParaRPr lang="en-US"/>
        </a:p>
      </dgm:t>
    </dgm:pt>
    <dgm:pt modelId="{6CC04892-4F83-4B8A-A1B5-A06B7E57C521}" type="pres">
      <dgm:prSet presAssocID="{3CD082A5-8850-4AA9-97CA-E0BF8A6F752F}" presName="invisiNode" presStyleLbl="node1" presStyleIdx="2" presStyleCnt="6"/>
      <dgm:spPr/>
    </dgm:pt>
    <dgm:pt modelId="{39CB205D-E78A-49D7-80FE-22EE178C0A64}" type="pres">
      <dgm:prSet presAssocID="{3CD082A5-8850-4AA9-97CA-E0BF8A6F752F}" presName="imagNode" presStyleLbl="fgImgPlac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 modelId="{4E497C7A-5DCD-4A8B-9F80-21D28D8FECC3}" type="pres">
      <dgm:prSet presAssocID="{2CA45CB1-A8D4-447B-B8BC-3D1E00D76110}" presName="sibTrans" presStyleLbl="sibTrans2D1" presStyleIdx="0" presStyleCnt="0"/>
      <dgm:spPr/>
      <dgm:t>
        <a:bodyPr/>
        <a:lstStyle/>
        <a:p>
          <a:endParaRPr lang="en-US"/>
        </a:p>
      </dgm:t>
    </dgm:pt>
    <dgm:pt modelId="{6CDDC10B-9686-43E0-A5ED-B15A3D385863}" type="pres">
      <dgm:prSet presAssocID="{D3FD30F9-F1C4-48DB-9A3A-D16C874944EE}" presName="compNode" presStyleCnt="0"/>
      <dgm:spPr/>
    </dgm:pt>
    <dgm:pt modelId="{19390001-4E5E-4454-9407-38B6E20FD545}" type="pres">
      <dgm:prSet presAssocID="{D3FD30F9-F1C4-48DB-9A3A-D16C874944EE}" presName="bkgdShape" presStyleLbl="node1" presStyleIdx="3" presStyleCnt="6"/>
      <dgm:spPr/>
      <dgm:t>
        <a:bodyPr/>
        <a:lstStyle/>
        <a:p>
          <a:endParaRPr lang="en-US"/>
        </a:p>
      </dgm:t>
    </dgm:pt>
    <dgm:pt modelId="{4CC413A8-278E-4BCF-BE13-A4FF8D144D75}" type="pres">
      <dgm:prSet presAssocID="{D3FD30F9-F1C4-48DB-9A3A-D16C874944EE}" presName="nodeTx" presStyleLbl="node1" presStyleIdx="3" presStyleCnt="6">
        <dgm:presLayoutVars>
          <dgm:bulletEnabled val="1"/>
        </dgm:presLayoutVars>
      </dgm:prSet>
      <dgm:spPr/>
      <dgm:t>
        <a:bodyPr/>
        <a:lstStyle/>
        <a:p>
          <a:endParaRPr lang="en-US"/>
        </a:p>
      </dgm:t>
    </dgm:pt>
    <dgm:pt modelId="{1A3566E5-967C-4B10-ABD8-5AA36952BDBE}" type="pres">
      <dgm:prSet presAssocID="{D3FD30F9-F1C4-48DB-9A3A-D16C874944EE}" presName="invisiNode" presStyleLbl="node1" presStyleIdx="3" presStyleCnt="6"/>
      <dgm:spPr/>
    </dgm:pt>
    <dgm:pt modelId="{EE3BD58D-CB8E-4843-8BA8-CD67DC459E7F}" type="pres">
      <dgm:prSet presAssocID="{D3FD30F9-F1C4-48DB-9A3A-D16C874944EE}" presName="imagNode" presStyleLbl="fgImgPlace1" presStyleIdx="3" presStyleCnt="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pt>
    <dgm:pt modelId="{C0D30580-E6F4-4D94-898F-7C7A69B93EDA}" type="pres">
      <dgm:prSet presAssocID="{A49B1076-0AAF-4914-80DF-A3C540875609}" presName="sibTrans" presStyleLbl="sibTrans2D1" presStyleIdx="0" presStyleCnt="0"/>
      <dgm:spPr/>
      <dgm:t>
        <a:bodyPr/>
        <a:lstStyle/>
        <a:p>
          <a:endParaRPr lang="en-US"/>
        </a:p>
      </dgm:t>
    </dgm:pt>
    <dgm:pt modelId="{E4905253-9128-42E6-9E55-988405FC8D89}" type="pres">
      <dgm:prSet presAssocID="{8B7359AC-77B8-494A-A932-1E40FB1FEFD7}" presName="compNode" presStyleCnt="0"/>
      <dgm:spPr/>
    </dgm:pt>
    <dgm:pt modelId="{0898A562-7C15-444D-B5F3-965249333315}" type="pres">
      <dgm:prSet presAssocID="{8B7359AC-77B8-494A-A932-1E40FB1FEFD7}" presName="bkgdShape" presStyleLbl="node1" presStyleIdx="4" presStyleCnt="6"/>
      <dgm:spPr/>
      <dgm:t>
        <a:bodyPr/>
        <a:lstStyle/>
        <a:p>
          <a:endParaRPr lang="en-US"/>
        </a:p>
      </dgm:t>
    </dgm:pt>
    <dgm:pt modelId="{894BFDF0-4E1C-4D13-9125-8A68F92E84B6}" type="pres">
      <dgm:prSet presAssocID="{8B7359AC-77B8-494A-A932-1E40FB1FEFD7}" presName="nodeTx" presStyleLbl="node1" presStyleIdx="4" presStyleCnt="6">
        <dgm:presLayoutVars>
          <dgm:bulletEnabled val="1"/>
        </dgm:presLayoutVars>
      </dgm:prSet>
      <dgm:spPr/>
      <dgm:t>
        <a:bodyPr/>
        <a:lstStyle/>
        <a:p>
          <a:endParaRPr lang="en-US"/>
        </a:p>
      </dgm:t>
    </dgm:pt>
    <dgm:pt modelId="{FC81DF51-3731-4787-9B05-D9A9C43B67AC}" type="pres">
      <dgm:prSet presAssocID="{8B7359AC-77B8-494A-A932-1E40FB1FEFD7}" presName="invisiNode" presStyleLbl="node1" presStyleIdx="4" presStyleCnt="6"/>
      <dgm:spPr/>
    </dgm:pt>
    <dgm:pt modelId="{FA873B96-FBDC-4262-B74B-8A7C3E290129}" type="pres">
      <dgm:prSet presAssocID="{8B7359AC-77B8-494A-A932-1E40FB1FEFD7}" presName="imagNode" presStyleLbl="fg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l="-6000" r="-6000"/>
          </a:stretch>
        </a:blipFill>
      </dgm:spPr>
    </dgm:pt>
    <dgm:pt modelId="{50B8670B-A531-44D7-935D-763341EDC58F}" type="pres">
      <dgm:prSet presAssocID="{98E6368E-4FCB-4155-9A4B-BFE81C12295A}" presName="sibTrans" presStyleLbl="sibTrans2D1" presStyleIdx="0" presStyleCnt="0"/>
      <dgm:spPr/>
      <dgm:t>
        <a:bodyPr/>
        <a:lstStyle/>
        <a:p>
          <a:endParaRPr lang="en-US"/>
        </a:p>
      </dgm:t>
    </dgm:pt>
    <dgm:pt modelId="{FA949C4E-F183-4858-87F8-C8C868904FB1}" type="pres">
      <dgm:prSet presAssocID="{D3118599-6CB6-4ABE-8DC7-BE84F13B6457}" presName="compNode" presStyleCnt="0"/>
      <dgm:spPr/>
    </dgm:pt>
    <dgm:pt modelId="{D932F2F4-F750-49CB-99DB-88C5A3DFFB5B}" type="pres">
      <dgm:prSet presAssocID="{D3118599-6CB6-4ABE-8DC7-BE84F13B6457}" presName="bkgdShape" presStyleLbl="node1" presStyleIdx="5" presStyleCnt="6"/>
      <dgm:spPr/>
      <dgm:t>
        <a:bodyPr/>
        <a:lstStyle/>
        <a:p>
          <a:endParaRPr lang="en-US"/>
        </a:p>
      </dgm:t>
    </dgm:pt>
    <dgm:pt modelId="{501C7711-1D78-47A8-8DB3-2C3C26448F14}" type="pres">
      <dgm:prSet presAssocID="{D3118599-6CB6-4ABE-8DC7-BE84F13B6457}" presName="nodeTx" presStyleLbl="node1" presStyleIdx="5" presStyleCnt="6">
        <dgm:presLayoutVars>
          <dgm:bulletEnabled val="1"/>
        </dgm:presLayoutVars>
      </dgm:prSet>
      <dgm:spPr/>
      <dgm:t>
        <a:bodyPr/>
        <a:lstStyle/>
        <a:p>
          <a:endParaRPr lang="en-US"/>
        </a:p>
      </dgm:t>
    </dgm:pt>
    <dgm:pt modelId="{17A2BB5A-E080-440F-AFCB-B423EBAB58D5}" type="pres">
      <dgm:prSet presAssocID="{D3118599-6CB6-4ABE-8DC7-BE84F13B6457}" presName="invisiNode" presStyleLbl="node1" presStyleIdx="5" presStyleCnt="6"/>
      <dgm:spPr/>
    </dgm:pt>
    <dgm:pt modelId="{A8B7B385-5EB1-44C3-8216-F90358AB097B}" type="pres">
      <dgm:prSet presAssocID="{D3118599-6CB6-4ABE-8DC7-BE84F13B6457}" presName="imagNode" presStyleLbl="fgImgPlace1" presStyleIdx="5" presStyleCnt="6"/>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37000" r="-37000"/>
          </a:stretch>
        </a:blipFill>
      </dgm:spPr>
    </dgm:pt>
  </dgm:ptLst>
  <dgm:cxnLst>
    <dgm:cxn modelId="{F6493D94-359F-438B-A265-B11DA60ACC0A}" type="presOf" srcId="{A49B1076-0AAF-4914-80DF-A3C540875609}" destId="{C0D30580-E6F4-4D94-898F-7C7A69B93EDA}" srcOrd="0" destOrd="0" presId="urn:microsoft.com/office/officeart/2005/8/layout/hList7"/>
    <dgm:cxn modelId="{766073D4-8C1A-42A3-8E97-4FA3E6C7F816}" srcId="{4DE0EED0-B8AD-4F16-B17E-86B1AE66356F}" destId="{3CD082A5-8850-4AA9-97CA-E0BF8A6F752F}" srcOrd="2" destOrd="0" parTransId="{9FEE79C2-7163-418F-932B-A97315CACE7C}" sibTransId="{2CA45CB1-A8D4-447B-B8BC-3D1E00D76110}"/>
    <dgm:cxn modelId="{CB66C1DC-0E7B-49BB-A4CC-7786F8E9E618}" type="presOf" srcId="{2CA45CB1-A8D4-447B-B8BC-3D1E00D76110}" destId="{4E497C7A-5DCD-4A8B-9F80-21D28D8FECC3}" srcOrd="0" destOrd="0" presId="urn:microsoft.com/office/officeart/2005/8/layout/hList7"/>
    <dgm:cxn modelId="{CBEF3201-A760-44C0-85BA-768168EE42B0}" type="presOf" srcId="{8B7359AC-77B8-494A-A932-1E40FB1FEFD7}" destId="{894BFDF0-4E1C-4D13-9125-8A68F92E84B6}" srcOrd="1" destOrd="0" presId="urn:microsoft.com/office/officeart/2005/8/layout/hList7"/>
    <dgm:cxn modelId="{48F88DB6-9AAE-45C9-B7E4-8A4FD0B4870D}" type="presOf" srcId="{D3FD30F9-F1C4-48DB-9A3A-D16C874944EE}" destId="{4CC413A8-278E-4BCF-BE13-A4FF8D144D75}" srcOrd="1" destOrd="0" presId="urn:microsoft.com/office/officeart/2005/8/layout/hList7"/>
    <dgm:cxn modelId="{2436A3CB-CC23-4DE7-A6E9-7D2A22F58187}" type="presOf" srcId="{3CD082A5-8850-4AA9-97CA-E0BF8A6F752F}" destId="{C16B9DAE-ABFF-4261-AD0E-717A05E8E307}" srcOrd="1" destOrd="0" presId="urn:microsoft.com/office/officeart/2005/8/layout/hList7"/>
    <dgm:cxn modelId="{3392C8A5-137D-4410-8427-A8F523B9E99F}" type="presOf" srcId="{BCEEE0D8-8ECA-4FD9-A2BA-9EC2D3131C1C}" destId="{B6B44E6F-3B13-474A-B12A-7F4BE0F80D8A}" srcOrd="1" destOrd="0" presId="urn:microsoft.com/office/officeart/2005/8/layout/hList7"/>
    <dgm:cxn modelId="{D3B9F0C6-5EDF-4E4B-AEB1-40F931C7E6DC}" type="presOf" srcId="{BCEEE0D8-8ECA-4FD9-A2BA-9EC2D3131C1C}" destId="{B4743112-D891-4B97-A471-A1D7A7ACA0D3}" srcOrd="0" destOrd="0" presId="urn:microsoft.com/office/officeart/2005/8/layout/hList7"/>
    <dgm:cxn modelId="{7FEBEB60-1F62-4A7B-A206-5AAFB8AEACA6}" type="presOf" srcId="{3CD082A5-8850-4AA9-97CA-E0BF8A6F752F}" destId="{3986D335-AF3F-44F7-BE7F-9C49CDEA4C8A}" srcOrd="0" destOrd="0" presId="urn:microsoft.com/office/officeart/2005/8/layout/hList7"/>
    <dgm:cxn modelId="{B427A038-4E8A-437E-B30D-7EBBC6E3364C}" srcId="{4DE0EED0-B8AD-4F16-B17E-86B1AE66356F}" destId="{8B7359AC-77B8-494A-A932-1E40FB1FEFD7}" srcOrd="4" destOrd="0" parTransId="{0C2BE8E3-1C09-45C0-B137-601861184708}" sibTransId="{98E6368E-4FCB-4155-9A4B-BFE81C12295A}"/>
    <dgm:cxn modelId="{8683D685-F087-4E81-9940-BBDFFAB414E5}" srcId="{4DE0EED0-B8AD-4F16-B17E-86B1AE66356F}" destId="{BCEEE0D8-8ECA-4FD9-A2BA-9EC2D3131C1C}" srcOrd="0" destOrd="0" parTransId="{4BB14E64-1E4D-4833-8F17-317CE67DE892}" sibTransId="{8D4B108A-2184-44BF-B2D0-B3EF76F9BCE4}"/>
    <dgm:cxn modelId="{DD349F21-B125-49BC-9D23-EAF811CCB2D7}" type="presOf" srcId="{D3FD30F9-F1C4-48DB-9A3A-D16C874944EE}" destId="{19390001-4E5E-4454-9407-38B6E20FD545}" srcOrd="0" destOrd="0" presId="urn:microsoft.com/office/officeart/2005/8/layout/hList7"/>
    <dgm:cxn modelId="{60B8DF11-743E-4C0C-91D8-A9023CC62751}" type="presOf" srcId="{8B7359AC-77B8-494A-A932-1E40FB1FEFD7}" destId="{0898A562-7C15-444D-B5F3-965249333315}" srcOrd="0" destOrd="0" presId="urn:microsoft.com/office/officeart/2005/8/layout/hList7"/>
    <dgm:cxn modelId="{8022839F-574F-4633-BC83-45DD45213439}" type="presOf" srcId="{D3118599-6CB6-4ABE-8DC7-BE84F13B6457}" destId="{501C7711-1D78-47A8-8DB3-2C3C26448F14}" srcOrd="1" destOrd="0" presId="urn:microsoft.com/office/officeart/2005/8/layout/hList7"/>
    <dgm:cxn modelId="{0E549FEA-CF0F-4C44-A098-6F6C25C3FC81}" type="presOf" srcId="{79397980-2323-4FCB-BA7E-C15EBA854ECD}" destId="{857B137F-42DF-4DF2-8C43-6ADEAC90C73E}" srcOrd="1" destOrd="0" presId="urn:microsoft.com/office/officeart/2005/8/layout/hList7"/>
    <dgm:cxn modelId="{B0B8E67C-3647-41CD-B2E2-535D9853F393}" type="presOf" srcId="{98E6368E-4FCB-4155-9A4B-BFE81C12295A}" destId="{50B8670B-A531-44D7-935D-763341EDC58F}" srcOrd="0" destOrd="0" presId="urn:microsoft.com/office/officeart/2005/8/layout/hList7"/>
    <dgm:cxn modelId="{8262149D-8B2B-466E-B80E-C7E87EA534E1}" srcId="{4DE0EED0-B8AD-4F16-B17E-86B1AE66356F}" destId="{D3FD30F9-F1C4-48DB-9A3A-D16C874944EE}" srcOrd="3" destOrd="0" parTransId="{9891F5E9-8797-47BD-9BB2-75D56BFA24D2}" sibTransId="{A49B1076-0AAF-4914-80DF-A3C540875609}"/>
    <dgm:cxn modelId="{0402A98D-8B0F-4B27-B2C8-F6AF3A9DE7C2}" type="presOf" srcId="{B8E105C0-E71B-4CE0-B5B6-5E260559047D}" destId="{CF579A04-0F94-41FB-8AD5-8E11DC9C7CA0}" srcOrd="0" destOrd="0" presId="urn:microsoft.com/office/officeart/2005/8/layout/hList7"/>
    <dgm:cxn modelId="{8EF950C7-EA03-416B-AB56-95C2F145B83D}" type="presOf" srcId="{79397980-2323-4FCB-BA7E-C15EBA854ECD}" destId="{94F3E311-F7D1-476D-B473-975A14F7C121}" srcOrd="0" destOrd="0" presId="urn:microsoft.com/office/officeart/2005/8/layout/hList7"/>
    <dgm:cxn modelId="{6E3632A8-E7AF-4333-9D49-0C6E82120ECC}" srcId="{4DE0EED0-B8AD-4F16-B17E-86B1AE66356F}" destId="{79397980-2323-4FCB-BA7E-C15EBA854ECD}" srcOrd="1" destOrd="0" parTransId="{7D66016B-E8AE-478B-AAD4-E80540737D81}" sibTransId="{B8E105C0-E71B-4CE0-B5B6-5E260559047D}"/>
    <dgm:cxn modelId="{4CE32C22-72C2-463C-991B-0A4965F8BFFA}" type="presOf" srcId="{4DE0EED0-B8AD-4F16-B17E-86B1AE66356F}" destId="{CEA6EDD7-AF8E-4BAE-B70B-7C3140555A2F}" srcOrd="0" destOrd="0" presId="urn:microsoft.com/office/officeart/2005/8/layout/hList7"/>
    <dgm:cxn modelId="{94F15BBE-DB6E-470A-AFBD-B3B62264A0FF}" type="presOf" srcId="{D3118599-6CB6-4ABE-8DC7-BE84F13B6457}" destId="{D932F2F4-F750-49CB-99DB-88C5A3DFFB5B}" srcOrd="0" destOrd="0" presId="urn:microsoft.com/office/officeart/2005/8/layout/hList7"/>
    <dgm:cxn modelId="{9C00C6B5-8293-4B31-98E0-CCF89C67FCEF}" srcId="{4DE0EED0-B8AD-4F16-B17E-86B1AE66356F}" destId="{D3118599-6CB6-4ABE-8DC7-BE84F13B6457}" srcOrd="5" destOrd="0" parTransId="{E9BA6A14-0FE9-412E-BF34-0F922C4A5C8F}" sibTransId="{5BCC3677-8CFD-4591-BC40-8A47B3469975}"/>
    <dgm:cxn modelId="{F483EE45-DD1D-4624-94D5-060DB2B5A226}" type="presOf" srcId="{8D4B108A-2184-44BF-B2D0-B3EF76F9BCE4}" destId="{1356CCA1-2456-4575-9D06-3F076B5F9840}" srcOrd="0" destOrd="0" presId="urn:microsoft.com/office/officeart/2005/8/layout/hList7"/>
    <dgm:cxn modelId="{D1836588-9A40-4221-B37A-6916FE93E638}" type="presParOf" srcId="{CEA6EDD7-AF8E-4BAE-B70B-7C3140555A2F}" destId="{F3A4BDDE-F929-4148-9717-EBD5E3A4F0B1}" srcOrd="0" destOrd="0" presId="urn:microsoft.com/office/officeart/2005/8/layout/hList7"/>
    <dgm:cxn modelId="{29325E91-4CEC-493F-A65D-45F1B39A1327}" type="presParOf" srcId="{CEA6EDD7-AF8E-4BAE-B70B-7C3140555A2F}" destId="{5A66387D-9BFD-449B-B710-97505778FA8B}" srcOrd="1" destOrd="0" presId="urn:microsoft.com/office/officeart/2005/8/layout/hList7"/>
    <dgm:cxn modelId="{A442F224-F95F-4BBF-BA9E-9FBFA25C2086}" type="presParOf" srcId="{5A66387D-9BFD-449B-B710-97505778FA8B}" destId="{64DE3269-BE5D-429A-9032-92CF2B80CAD5}" srcOrd="0" destOrd="0" presId="urn:microsoft.com/office/officeart/2005/8/layout/hList7"/>
    <dgm:cxn modelId="{6E65353B-59B1-4505-B49E-709ACD00EA93}" type="presParOf" srcId="{64DE3269-BE5D-429A-9032-92CF2B80CAD5}" destId="{B4743112-D891-4B97-A471-A1D7A7ACA0D3}" srcOrd="0" destOrd="0" presId="urn:microsoft.com/office/officeart/2005/8/layout/hList7"/>
    <dgm:cxn modelId="{97A6C899-7990-43CC-A927-A93F07419262}" type="presParOf" srcId="{64DE3269-BE5D-429A-9032-92CF2B80CAD5}" destId="{B6B44E6F-3B13-474A-B12A-7F4BE0F80D8A}" srcOrd="1" destOrd="0" presId="urn:microsoft.com/office/officeart/2005/8/layout/hList7"/>
    <dgm:cxn modelId="{30761679-5A47-4D20-B725-92FA4F3199E3}" type="presParOf" srcId="{64DE3269-BE5D-429A-9032-92CF2B80CAD5}" destId="{4AE4F228-E1F2-4C80-868A-D4AF978686AB}" srcOrd="2" destOrd="0" presId="urn:microsoft.com/office/officeart/2005/8/layout/hList7"/>
    <dgm:cxn modelId="{7C791C00-BCF1-4E85-8519-9A3FB5BB624E}" type="presParOf" srcId="{64DE3269-BE5D-429A-9032-92CF2B80CAD5}" destId="{908DC6C7-0645-43A0-82D1-61551E00B917}" srcOrd="3" destOrd="0" presId="urn:microsoft.com/office/officeart/2005/8/layout/hList7"/>
    <dgm:cxn modelId="{22130DD7-20F1-4205-B636-B8897CEDA94C}" type="presParOf" srcId="{5A66387D-9BFD-449B-B710-97505778FA8B}" destId="{1356CCA1-2456-4575-9D06-3F076B5F9840}" srcOrd="1" destOrd="0" presId="urn:microsoft.com/office/officeart/2005/8/layout/hList7"/>
    <dgm:cxn modelId="{9FC36FD9-F480-407B-8CB5-45ED45F482FC}" type="presParOf" srcId="{5A66387D-9BFD-449B-B710-97505778FA8B}" destId="{6CCC3BAB-7F6F-4D43-BF1F-DA65619D0971}" srcOrd="2" destOrd="0" presId="urn:microsoft.com/office/officeart/2005/8/layout/hList7"/>
    <dgm:cxn modelId="{678DCE3C-30E9-474A-B380-C109A993FAC8}" type="presParOf" srcId="{6CCC3BAB-7F6F-4D43-BF1F-DA65619D0971}" destId="{94F3E311-F7D1-476D-B473-975A14F7C121}" srcOrd="0" destOrd="0" presId="urn:microsoft.com/office/officeart/2005/8/layout/hList7"/>
    <dgm:cxn modelId="{09E3C80F-02CD-4979-B12D-34E10716F0FB}" type="presParOf" srcId="{6CCC3BAB-7F6F-4D43-BF1F-DA65619D0971}" destId="{857B137F-42DF-4DF2-8C43-6ADEAC90C73E}" srcOrd="1" destOrd="0" presId="urn:microsoft.com/office/officeart/2005/8/layout/hList7"/>
    <dgm:cxn modelId="{8D127B73-3C56-45E1-8E71-C391FC95AB5F}" type="presParOf" srcId="{6CCC3BAB-7F6F-4D43-BF1F-DA65619D0971}" destId="{C36516DF-7CE4-492E-9A54-C128A7274D96}" srcOrd="2" destOrd="0" presId="urn:microsoft.com/office/officeart/2005/8/layout/hList7"/>
    <dgm:cxn modelId="{734CC029-B22B-4AD5-A985-AF814B9B3181}" type="presParOf" srcId="{6CCC3BAB-7F6F-4D43-BF1F-DA65619D0971}" destId="{215FC9FF-70C1-40AA-AD78-7A1BDEC4A358}" srcOrd="3" destOrd="0" presId="urn:microsoft.com/office/officeart/2005/8/layout/hList7"/>
    <dgm:cxn modelId="{F0E4D9B8-D06A-47B7-B233-287F631757A0}" type="presParOf" srcId="{5A66387D-9BFD-449B-B710-97505778FA8B}" destId="{CF579A04-0F94-41FB-8AD5-8E11DC9C7CA0}" srcOrd="3" destOrd="0" presId="urn:microsoft.com/office/officeart/2005/8/layout/hList7"/>
    <dgm:cxn modelId="{EAC7B2A6-C6D7-4C66-A9A2-95A908CA6418}" type="presParOf" srcId="{5A66387D-9BFD-449B-B710-97505778FA8B}" destId="{8BB6EBD2-A744-4E5C-8E35-C542EADF8B98}" srcOrd="4" destOrd="0" presId="urn:microsoft.com/office/officeart/2005/8/layout/hList7"/>
    <dgm:cxn modelId="{B2298EAF-EA37-445F-BC61-B06E204205E8}" type="presParOf" srcId="{8BB6EBD2-A744-4E5C-8E35-C542EADF8B98}" destId="{3986D335-AF3F-44F7-BE7F-9C49CDEA4C8A}" srcOrd="0" destOrd="0" presId="urn:microsoft.com/office/officeart/2005/8/layout/hList7"/>
    <dgm:cxn modelId="{E7476CAC-A2B5-4860-9D5B-09A38FD104C2}" type="presParOf" srcId="{8BB6EBD2-A744-4E5C-8E35-C542EADF8B98}" destId="{C16B9DAE-ABFF-4261-AD0E-717A05E8E307}" srcOrd="1" destOrd="0" presId="urn:microsoft.com/office/officeart/2005/8/layout/hList7"/>
    <dgm:cxn modelId="{C4C83116-05F0-49E6-BD22-31587EB05C78}" type="presParOf" srcId="{8BB6EBD2-A744-4E5C-8E35-C542EADF8B98}" destId="{6CC04892-4F83-4B8A-A1B5-A06B7E57C521}" srcOrd="2" destOrd="0" presId="urn:microsoft.com/office/officeart/2005/8/layout/hList7"/>
    <dgm:cxn modelId="{E63D62B9-316F-4D41-9C90-65A086043B68}" type="presParOf" srcId="{8BB6EBD2-A744-4E5C-8E35-C542EADF8B98}" destId="{39CB205D-E78A-49D7-80FE-22EE178C0A64}" srcOrd="3" destOrd="0" presId="urn:microsoft.com/office/officeart/2005/8/layout/hList7"/>
    <dgm:cxn modelId="{35007815-FB97-41CF-9B19-0FE553D59CB6}" type="presParOf" srcId="{5A66387D-9BFD-449B-B710-97505778FA8B}" destId="{4E497C7A-5DCD-4A8B-9F80-21D28D8FECC3}" srcOrd="5" destOrd="0" presId="urn:microsoft.com/office/officeart/2005/8/layout/hList7"/>
    <dgm:cxn modelId="{B5E7AA44-A3F8-4FCC-A95F-48BF1E79CED8}" type="presParOf" srcId="{5A66387D-9BFD-449B-B710-97505778FA8B}" destId="{6CDDC10B-9686-43E0-A5ED-B15A3D385863}" srcOrd="6" destOrd="0" presId="urn:microsoft.com/office/officeart/2005/8/layout/hList7"/>
    <dgm:cxn modelId="{3C5728D4-C0A8-4461-9BD2-A3587F632EEE}" type="presParOf" srcId="{6CDDC10B-9686-43E0-A5ED-B15A3D385863}" destId="{19390001-4E5E-4454-9407-38B6E20FD545}" srcOrd="0" destOrd="0" presId="urn:microsoft.com/office/officeart/2005/8/layout/hList7"/>
    <dgm:cxn modelId="{C899BA3D-8481-4991-A1CA-2492D30F09E9}" type="presParOf" srcId="{6CDDC10B-9686-43E0-A5ED-B15A3D385863}" destId="{4CC413A8-278E-4BCF-BE13-A4FF8D144D75}" srcOrd="1" destOrd="0" presId="urn:microsoft.com/office/officeart/2005/8/layout/hList7"/>
    <dgm:cxn modelId="{CE3CE5CD-A212-47F4-BAAA-2813CF2CC5D0}" type="presParOf" srcId="{6CDDC10B-9686-43E0-A5ED-B15A3D385863}" destId="{1A3566E5-967C-4B10-ABD8-5AA36952BDBE}" srcOrd="2" destOrd="0" presId="urn:microsoft.com/office/officeart/2005/8/layout/hList7"/>
    <dgm:cxn modelId="{B6D58BC9-85E7-40BA-BDA8-1C0D8F12E0EB}" type="presParOf" srcId="{6CDDC10B-9686-43E0-A5ED-B15A3D385863}" destId="{EE3BD58D-CB8E-4843-8BA8-CD67DC459E7F}" srcOrd="3" destOrd="0" presId="urn:microsoft.com/office/officeart/2005/8/layout/hList7"/>
    <dgm:cxn modelId="{B7AF5623-64AE-4961-9961-2C61F5EB5B15}" type="presParOf" srcId="{5A66387D-9BFD-449B-B710-97505778FA8B}" destId="{C0D30580-E6F4-4D94-898F-7C7A69B93EDA}" srcOrd="7" destOrd="0" presId="urn:microsoft.com/office/officeart/2005/8/layout/hList7"/>
    <dgm:cxn modelId="{4EFCE91B-C5CD-4F7F-AE3C-D67DD5E40817}" type="presParOf" srcId="{5A66387D-9BFD-449B-B710-97505778FA8B}" destId="{E4905253-9128-42E6-9E55-988405FC8D89}" srcOrd="8" destOrd="0" presId="urn:microsoft.com/office/officeart/2005/8/layout/hList7"/>
    <dgm:cxn modelId="{2B8322EB-210F-496A-86B4-58A1F408B990}" type="presParOf" srcId="{E4905253-9128-42E6-9E55-988405FC8D89}" destId="{0898A562-7C15-444D-B5F3-965249333315}" srcOrd="0" destOrd="0" presId="urn:microsoft.com/office/officeart/2005/8/layout/hList7"/>
    <dgm:cxn modelId="{BF2E176E-BF46-4996-B362-E2DCC96EB804}" type="presParOf" srcId="{E4905253-9128-42E6-9E55-988405FC8D89}" destId="{894BFDF0-4E1C-4D13-9125-8A68F92E84B6}" srcOrd="1" destOrd="0" presId="urn:microsoft.com/office/officeart/2005/8/layout/hList7"/>
    <dgm:cxn modelId="{7DBB87A6-3DFC-47B0-9321-70C92D13E9E2}" type="presParOf" srcId="{E4905253-9128-42E6-9E55-988405FC8D89}" destId="{FC81DF51-3731-4787-9B05-D9A9C43B67AC}" srcOrd="2" destOrd="0" presId="urn:microsoft.com/office/officeart/2005/8/layout/hList7"/>
    <dgm:cxn modelId="{9BC1170A-B430-40FD-9F17-2F476C826CE4}" type="presParOf" srcId="{E4905253-9128-42E6-9E55-988405FC8D89}" destId="{FA873B96-FBDC-4262-B74B-8A7C3E290129}" srcOrd="3" destOrd="0" presId="urn:microsoft.com/office/officeart/2005/8/layout/hList7"/>
    <dgm:cxn modelId="{B94CF9CA-DF5C-428D-957C-A69CF3146E03}" type="presParOf" srcId="{5A66387D-9BFD-449B-B710-97505778FA8B}" destId="{50B8670B-A531-44D7-935D-763341EDC58F}" srcOrd="9" destOrd="0" presId="urn:microsoft.com/office/officeart/2005/8/layout/hList7"/>
    <dgm:cxn modelId="{76CC98C1-FB34-41A3-8CD7-B06F56887140}" type="presParOf" srcId="{5A66387D-9BFD-449B-B710-97505778FA8B}" destId="{FA949C4E-F183-4858-87F8-C8C868904FB1}" srcOrd="10" destOrd="0" presId="urn:microsoft.com/office/officeart/2005/8/layout/hList7"/>
    <dgm:cxn modelId="{E0B7F1B6-8B93-42BD-A9D0-BD2F4D54C323}" type="presParOf" srcId="{FA949C4E-F183-4858-87F8-C8C868904FB1}" destId="{D932F2F4-F750-49CB-99DB-88C5A3DFFB5B}" srcOrd="0" destOrd="0" presId="urn:microsoft.com/office/officeart/2005/8/layout/hList7"/>
    <dgm:cxn modelId="{D6B6963B-6BD6-4768-B6B1-A4A3826B4042}" type="presParOf" srcId="{FA949C4E-F183-4858-87F8-C8C868904FB1}" destId="{501C7711-1D78-47A8-8DB3-2C3C26448F14}" srcOrd="1" destOrd="0" presId="urn:microsoft.com/office/officeart/2005/8/layout/hList7"/>
    <dgm:cxn modelId="{20D213DC-4903-4C30-B58F-5BE3157AF163}" type="presParOf" srcId="{FA949C4E-F183-4858-87F8-C8C868904FB1}" destId="{17A2BB5A-E080-440F-AFCB-B423EBAB58D5}" srcOrd="2" destOrd="0" presId="urn:microsoft.com/office/officeart/2005/8/layout/hList7"/>
    <dgm:cxn modelId="{CD536F96-B3D6-4FF4-9DA3-9679BBAB1A26}" type="presParOf" srcId="{FA949C4E-F183-4858-87F8-C8C868904FB1}" destId="{A8B7B385-5EB1-44C3-8216-F90358AB097B}"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307534-5555-4DE0-BCC6-32F4B6E04899}">
      <dsp:nvSpPr>
        <dsp:cNvPr id="0" name=""/>
        <dsp:cNvSpPr/>
      </dsp:nvSpPr>
      <dsp:spPr>
        <a:xfrm>
          <a:off x="3322612" y="3010"/>
          <a:ext cx="2284610" cy="11423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n-US" sz="3300" kern="1200" dirty="0" smtClean="0"/>
            <a:t>Standard model</a:t>
          </a:r>
          <a:endParaRPr lang="en-US" sz="3300" kern="1200" dirty="0"/>
        </a:p>
      </dsp:txBody>
      <dsp:txXfrm>
        <a:off x="3356069" y="36467"/>
        <a:ext cx="2217696" cy="1075391"/>
      </dsp:txXfrm>
    </dsp:sp>
    <dsp:sp modelId="{19ABD9D0-57C7-4495-94EF-9CEE7E8F355B}">
      <dsp:nvSpPr>
        <dsp:cNvPr id="0" name=""/>
        <dsp:cNvSpPr/>
      </dsp:nvSpPr>
      <dsp:spPr>
        <a:xfrm>
          <a:off x="3551073" y="1145315"/>
          <a:ext cx="228461" cy="856729"/>
        </a:xfrm>
        <a:custGeom>
          <a:avLst/>
          <a:gdLst/>
          <a:ahLst/>
          <a:cxnLst/>
          <a:rect l="0" t="0" r="0" b="0"/>
          <a:pathLst>
            <a:path>
              <a:moveTo>
                <a:pt x="0" y="0"/>
              </a:moveTo>
              <a:lnTo>
                <a:pt x="0" y="856729"/>
              </a:lnTo>
              <a:lnTo>
                <a:pt x="228461" y="8567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C2BF5E-13AA-456E-8E88-9F70FC843848}">
      <dsp:nvSpPr>
        <dsp:cNvPr id="0" name=""/>
        <dsp:cNvSpPr/>
      </dsp:nvSpPr>
      <dsp:spPr>
        <a:xfrm>
          <a:off x="3779534" y="1430891"/>
          <a:ext cx="1827688" cy="114230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kern="1200" dirty="0" smtClean="0"/>
            <a:t>Motivation </a:t>
          </a:r>
          <a:r>
            <a:rPr lang="en-US" sz="2300" b="1" u="sng" kern="1200" dirty="0" smtClean="0"/>
            <a:t>gradually</a:t>
          </a:r>
          <a:r>
            <a:rPr lang="en-US" sz="2300" u="sng" kern="1200" dirty="0" smtClean="0"/>
            <a:t> </a:t>
          </a:r>
          <a:r>
            <a:rPr lang="en-US" sz="2300" kern="1200" dirty="0" smtClean="0"/>
            <a:t>increases</a:t>
          </a:r>
          <a:endParaRPr lang="en-US" sz="2300" kern="1200" dirty="0"/>
        </a:p>
      </dsp:txBody>
      <dsp:txXfrm>
        <a:off x="3812991" y="1464348"/>
        <a:ext cx="1760774" cy="1075391"/>
      </dsp:txXfrm>
    </dsp:sp>
    <dsp:sp modelId="{5941852E-7751-41EF-89D0-F64A1068BD6E}">
      <dsp:nvSpPr>
        <dsp:cNvPr id="0" name=""/>
        <dsp:cNvSpPr/>
      </dsp:nvSpPr>
      <dsp:spPr>
        <a:xfrm>
          <a:off x="3551073" y="1145315"/>
          <a:ext cx="228461" cy="2284610"/>
        </a:xfrm>
        <a:custGeom>
          <a:avLst/>
          <a:gdLst/>
          <a:ahLst/>
          <a:cxnLst/>
          <a:rect l="0" t="0" r="0" b="0"/>
          <a:pathLst>
            <a:path>
              <a:moveTo>
                <a:pt x="0" y="0"/>
              </a:moveTo>
              <a:lnTo>
                <a:pt x="0" y="2284610"/>
              </a:lnTo>
              <a:lnTo>
                <a:pt x="228461" y="22846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193841-E2C9-47AB-8061-00ADC265D293}">
      <dsp:nvSpPr>
        <dsp:cNvPr id="0" name=""/>
        <dsp:cNvSpPr/>
      </dsp:nvSpPr>
      <dsp:spPr>
        <a:xfrm>
          <a:off x="3779534" y="2858773"/>
          <a:ext cx="1827688" cy="1142305"/>
        </a:xfrm>
        <a:prstGeom prst="roundRect">
          <a:avLst>
            <a:gd name="adj" fmla="val 10000"/>
          </a:avLst>
        </a:prstGeom>
        <a:solidFill>
          <a:schemeClr val="tx2">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kern="1200" dirty="0" smtClean="0"/>
            <a:t>Psychological insight increases</a:t>
          </a:r>
        </a:p>
      </dsp:txBody>
      <dsp:txXfrm>
        <a:off x="3812991" y="2892230"/>
        <a:ext cx="1760774" cy="1075391"/>
      </dsp:txXfrm>
    </dsp:sp>
    <dsp:sp modelId="{E1254413-FDA1-4FD2-AF89-399AA7B9B7D8}">
      <dsp:nvSpPr>
        <dsp:cNvPr id="0" name=""/>
        <dsp:cNvSpPr/>
      </dsp:nvSpPr>
      <dsp:spPr>
        <a:xfrm>
          <a:off x="3551073" y="1145315"/>
          <a:ext cx="228461" cy="3712492"/>
        </a:xfrm>
        <a:custGeom>
          <a:avLst/>
          <a:gdLst/>
          <a:ahLst/>
          <a:cxnLst/>
          <a:rect l="0" t="0" r="0" b="0"/>
          <a:pathLst>
            <a:path>
              <a:moveTo>
                <a:pt x="0" y="0"/>
              </a:moveTo>
              <a:lnTo>
                <a:pt x="0" y="3712492"/>
              </a:lnTo>
              <a:lnTo>
                <a:pt x="228461" y="37124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67B269-5327-40DC-97AD-2EF50ED014DE}">
      <dsp:nvSpPr>
        <dsp:cNvPr id="0" name=""/>
        <dsp:cNvSpPr/>
      </dsp:nvSpPr>
      <dsp:spPr>
        <a:xfrm>
          <a:off x="3779534" y="4286655"/>
          <a:ext cx="1827688" cy="1142305"/>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kern="1200" dirty="0" smtClean="0"/>
            <a:t>Alcohol </a:t>
          </a:r>
          <a:r>
            <a:rPr lang="en-US" sz="2300" kern="1200" dirty="0" smtClean="0"/>
            <a:t>cessation</a:t>
          </a:r>
          <a:endParaRPr lang="en-US" sz="2300" kern="1200" dirty="0" smtClean="0"/>
        </a:p>
      </dsp:txBody>
      <dsp:txXfrm>
        <a:off x="3812991" y="4320112"/>
        <a:ext cx="1760774" cy="1075391"/>
      </dsp:txXfrm>
    </dsp:sp>
    <dsp:sp modelId="{E0E450F7-EB94-47EC-9595-0F4CA70A372E}">
      <dsp:nvSpPr>
        <dsp:cNvPr id="0" name=""/>
        <dsp:cNvSpPr/>
      </dsp:nvSpPr>
      <dsp:spPr>
        <a:xfrm>
          <a:off x="6178376" y="3010"/>
          <a:ext cx="2284610" cy="11423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n-US" sz="3300" kern="1200" dirty="0" smtClean="0"/>
            <a:t>ALD patient model</a:t>
          </a:r>
          <a:endParaRPr lang="en-US" sz="3300" kern="1200" dirty="0"/>
        </a:p>
      </dsp:txBody>
      <dsp:txXfrm>
        <a:off x="6211833" y="36467"/>
        <a:ext cx="2217696" cy="1075391"/>
      </dsp:txXfrm>
    </dsp:sp>
    <dsp:sp modelId="{F9B4B538-B5AF-4C4C-B1D0-E8EBB57E9E9C}">
      <dsp:nvSpPr>
        <dsp:cNvPr id="0" name=""/>
        <dsp:cNvSpPr/>
      </dsp:nvSpPr>
      <dsp:spPr>
        <a:xfrm>
          <a:off x="6406837" y="1145315"/>
          <a:ext cx="228461" cy="856729"/>
        </a:xfrm>
        <a:custGeom>
          <a:avLst/>
          <a:gdLst/>
          <a:ahLst/>
          <a:cxnLst/>
          <a:rect l="0" t="0" r="0" b="0"/>
          <a:pathLst>
            <a:path>
              <a:moveTo>
                <a:pt x="0" y="0"/>
              </a:moveTo>
              <a:lnTo>
                <a:pt x="0" y="856729"/>
              </a:lnTo>
              <a:lnTo>
                <a:pt x="228461" y="8567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C4488C-2BE1-4C6A-A430-6FC920F213CF}">
      <dsp:nvSpPr>
        <dsp:cNvPr id="0" name=""/>
        <dsp:cNvSpPr/>
      </dsp:nvSpPr>
      <dsp:spPr>
        <a:xfrm>
          <a:off x="6635298" y="1430891"/>
          <a:ext cx="1827688" cy="1142305"/>
        </a:xfrm>
        <a:prstGeom prst="roundRect">
          <a:avLst>
            <a:gd name="adj" fmla="val 10000"/>
          </a:avLst>
        </a:prstGeom>
        <a:solidFill>
          <a:schemeClr val="bg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lvl="0" algn="ctr" defTabSz="755650">
            <a:lnSpc>
              <a:spcPct val="90000"/>
            </a:lnSpc>
            <a:spcBef>
              <a:spcPct val="0"/>
            </a:spcBef>
            <a:spcAft>
              <a:spcPct val="35000"/>
            </a:spcAft>
          </a:pPr>
          <a:r>
            <a:rPr lang="en-US" sz="2300" kern="1200" dirty="0" smtClean="0"/>
            <a:t>Motivation </a:t>
          </a:r>
          <a:r>
            <a:rPr lang="en-US" sz="2300" b="1" u="sng" kern="1200" dirty="0" smtClean="0"/>
            <a:t>suddenly</a:t>
          </a:r>
          <a:r>
            <a:rPr lang="en-US" sz="2300" u="sng" kern="1200" dirty="0" smtClean="0"/>
            <a:t> </a:t>
          </a:r>
          <a:r>
            <a:rPr lang="en-US" sz="2300" kern="1200" dirty="0" smtClean="0"/>
            <a:t>increases</a:t>
          </a:r>
          <a:endParaRPr lang="en-US" sz="2300" kern="1200" dirty="0"/>
        </a:p>
      </dsp:txBody>
      <dsp:txXfrm>
        <a:off x="6668755" y="1464348"/>
        <a:ext cx="1760774" cy="1075391"/>
      </dsp:txXfrm>
    </dsp:sp>
    <dsp:sp modelId="{C0A92243-6336-4920-82AD-772A962E26E7}">
      <dsp:nvSpPr>
        <dsp:cNvPr id="0" name=""/>
        <dsp:cNvSpPr/>
      </dsp:nvSpPr>
      <dsp:spPr>
        <a:xfrm>
          <a:off x="6406837" y="1145315"/>
          <a:ext cx="228461" cy="2284610"/>
        </a:xfrm>
        <a:custGeom>
          <a:avLst/>
          <a:gdLst/>
          <a:ahLst/>
          <a:cxnLst/>
          <a:rect l="0" t="0" r="0" b="0"/>
          <a:pathLst>
            <a:path>
              <a:moveTo>
                <a:pt x="0" y="0"/>
              </a:moveTo>
              <a:lnTo>
                <a:pt x="0" y="2284610"/>
              </a:lnTo>
              <a:lnTo>
                <a:pt x="228461" y="22846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ECF192-0890-444D-8002-6BADDAD35A3A}">
      <dsp:nvSpPr>
        <dsp:cNvPr id="0" name=""/>
        <dsp:cNvSpPr/>
      </dsp:nvSpPr>
      <dsp:spPr>
        <a:xfrm>
          <a:off x="6635298" y="2858773"/>
          <a:ext cx="1827688" cy="1142305"/>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300" kern="1200" dirty="0" smtClean="0"/>
            <a:t>Alcohol cessation</a:t>
          </a:r>
        </a:p>
        <a:p>
          <a:pPr lvl="0" algn="ctr" defTabSz="755650">
            <a:lnSpc>
              <a:spcPct val="90000"/>
            </a:lnSpc>
            <a:spcBef>
              <a:spcPct val="0"/>
            </a:spcBef>
            <a:spcAft>
              <a:spcPct val="35000"/>
            </a:spcAft>
          </a:pPr>
          <a:endParaRPr lang="en-US" sz="2300" kern="1200" dirty="0"/>
        </a:p>
      </dsp:txBody>
      <dsp:txXfrm>
        <a:off x="6668755" y="2892230"/>
        <a:ext cx="1760774" cy="1075391"/>
      </dsp:txXfrm>
    </dsp:sp>
    <dsp:sp modelId="{6FFA37FB-50BC-4A06-9F32-A4B60D6758AD}">
      <dsp:nvSpPr>
        <dsp:cNvPr id="0" name=""/>
        <dsp:cNvSpPr/>
      </dsp:nvSpPr>
      <dsp:spPr>
        <a:xfrm>
          <a:off x="6406837" y="1145315"/>
          <a:ext cx="228461" cy="3712492"/>
        </a:xfrm>
        <a:custGeom>
          <a:avLst/>
          <a:gdLst/>
          <a:ahLst/>
          <a:cxnLst/>
          <a:rect l="0" t="0" r="0" b="0"/>
          <a:pathLst>
            <a:path>
              <a:moveTo>
                <a:pt x="0" y="0"/>
              </a:moveTo>
              <a:lnTo>
                <a:pt x="0" y="3712492"/>
              </a:lnTo>
              <a:lnTo>
                <a:pt x="228461" y="37124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EEC8BB-0FE4-4A4A-BA80-8627564DE4B0}">
      <dsp:nvSpPr>
        <dsp:cNvPr id="0" name=""/>
        <dsp:cNvSpPr/>
      </dsp:nvSpPr>
      <dsp:spPr>
        <a:xfrm>
          <a:off x="6635298" y="4286655"/>
          <a:ext cx="1827688" cy="1142305"/>
        </a:xfrm>
        <a:prstGeom prst="roundRect">
          <a:avLst>
            <a:gd name="adj" fmla="val 10000"/>
          </a:avLst>
        </a:prstGeom>
        <a:solidFill>
          <a:schemeClr val="tx2">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kern="1200" dirty="0" smtClean="0"/>
            <a:t>Psychological insight increases</a:t>
          </a:r>
          <a:endParaRPr lang="en-US" sz="2300" kern="1200" dirty="0"/>
        </a:p>
      </dsp:txBody>
      <dsp:txXfrm>
        <a:off x="6668755" y="4320112"/>
        <a:ext cx="1760774" cy="10753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743112-D891-4B97-A471-A1D7A7ACA0D3}">
      <dsp:nvSpPr>
        <dsp:cNvPr id="0" name=""/>
        <dsp:cNvSpPr/>
      </dsp:nvSpPr>
      <dsp:spPr>
        <a:xfrm>
          <a:off x="143" y="0"/>
          <a:ext cx="1916310" cy="452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err="1" smtClean="0"/>
            <a:t>Hepatology</a:t>
          </a:r>
          <a:r>
            <a:rPr lang="en-US" sz="2400" kern="1200" dirty="0" smtClean="0"/>
            <a:t>/ Medicine</a:t>
          </a:r>
          <a:endParaRPr lang="en-US" sz="2400" kern="1200" dirty="0"/>
        </a:p>
      </dsp:txBody>
      <dsp:txXfrm>
        <a:off x="143" y="1810385"/>
        <a:ext cx="1916310" cy="1810385"/>
      </dsp:txXfrm>
    </dsp:sp>
    <dsp:sp modelId="{908DC6C7-0645-43A0-82D1-61551E00B917}">
      <dsp:nvSpPr>
        <dsp:cNvPr id="0" name=""/>
        <dsp:cNvSpPr/>
      </dsp:nvSpPr>
      <dsp:spPr>
        <a:xfrm>
          <a:off x="204726" y="271557"/>
          <a:ext cx="1507145" cy="150714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2000" r="-4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F3E311-F7D1-476D-B473-975A14F7C121}">
      <dsp:nvSpPr>
        <dsp:cNvPr id="0" name=""/>
        <dsp:cNvSpPr/>
      </dsp:nvSpPr>
      <dsp:spPr>
        <a:xfrm>
          <a:off x="1973944" y="0"/>
          <a:ext cx="1916310" cy="452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Psychiatry</a:t>
          </a:r>
          <a:endParaRPr lang="en-US" sz="2400" kern="1200" dirty="0"/>
        </a:p>
      </dsp:txBody>
      <dsp:txXfrm>
        <a:off x="1973944" y="1810385"/>
        <a:ext cx="1916310" cy="1810385"/>
      </dsp:txXfrm>
    </dsp:sp>
    <dsp:sp modelId="{215FC9FF-70C1-40AA-AD78-7A1BDEC4A358}">
      <dsp:nvSpPr>
        <dsp:cNvPr id="0" name=""/>
        <dsp:cNvSpPr/>
      </dsp:nvSpPr>
      <dsp:spPr>
        <a:xfrm>
          <a:off x="2178526" y="271557"/>
          <a:ext cx="1507145" cy="150714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7000" r="-4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86D335-AF3F-44F7-BE7F-9C49CDEA4C8A}">
      <dsp:nvSpPr>
        <dsp:cNvPr id="0" name=""/>
        <dsp:cNvSpPr/>
      </dsp:nvSpPr>
      <dsp:spPr>
        <a:xfrm>
          <a:off x="3947744" y="0"/>
          <a:ext cx="1916310" cy="452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Psychology</a:t>
          </a:r>
          <a:endParaRPr lang="en-US" sz="2400" kern="1200" dirty="0"/>
        </a:p>
      </dsp:txBody>
      <dsp:txXfrm>
        <a:off x="3947744" y="1810385"/>
        <a:ext cx="1916310" cy="1810385"/>
      </dsp:txXfrm>
    </dsp:sp>
    <dsp:sp modelId="{39CB205D-E78A-49D7-80FE-22EE178C0A64}">
      <dsp:nvSpPr>
        <dsp:cNvPr id="0" name=""/>
        <dsp:cNvSpPr/>
      </dsp:nvSpPr>
      <dsp:spPr>
        <a:xfrm>
          <a:off x="4152327" y="271557"/>
          <a:ext cx="1507145" cy="150714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390001-4E5E-4454-9407-38B6E20FD545}">
      <dsp:nvSpPr>
        <dsp:cNvPr id="0" name=""/>
        <dsp:cNvSpPr/>
      </dsp:nvSpPr>
      <dsp:spPr>
        <a:xfrm>
          <a:off x="5921544" y="0"/>
          <a:ext cx="1916310" cy="452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Social Work</a:t>
          </a:r>
          <a:endParaRPr lang="en-US" sz="2400" kern="1200" dirty="0"/>
        </a:p>
      </dsp:txBody>
      <dsp:txXfrm>
        <a:off x="5921544" y="1810385"/>
        <a:ext cx="1916310" cy="1810385"/>
      </dsp:txXfrm>
    </dsp:sp>
    <dsp:sp modelId="{EE3BD58D-CB8E-4843-8BA8-CD67DC459E7F}">
      <dsp:nvSpPr>
        <dsp:cNvPr id="0" name=""/>
        <dsp:cNvSpPr/>
      </dsp:nvSpPr>
      <dsp:spPr>
        <a:xfrm>
          <a:off x="6126127" y="271557"/>
          <a:ext cx="1507145" cy="1507145"/>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98A562-7C15-444D-B5F3-965249333315}">
      <dsp:nvSpPr>
        <dsp:cNvPr id="0" name=""/>
        <dsp:cNvSpPr/>
      </dsp:nvSpPr>
      <dsp:spPr>
        <a:xfrm>
          <a:off x="7895344" y="0"/>
          <a:ext cx="1916310" cy="452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Nursing</a:t>
          </a:r>
          <a:endParaRPr lang="en-US" sz="2400" kern="1200" dirty="0"/>
        </a:p>
      </dsp:txBody>
      <dsp:txXfrm>
        <a:off x="7895344" y="1810385"/>
        <a:ext cx="1916310" cy="1810385"/>
      </dsp:txXfrm>
    </dsp:sp>
    <dsp:sp modelId="{FA873B96-FBDC-4262-B74B-8A7C3E290129}">
      <dsp:nvSpPr>
        <dsp:cNvPr id="0" name=""/>
        <dsp:cNvSpPr/>
      </dsp:nvSpPr>
      <dsp:spPr>
        <a:xfrm>
          <a:off x="8099927" y="271557"/>
          <a:ext cx="1507145" cy="1507145"/>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6000" r="-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32F2F4-F750-49CB-99DB-88C5A3DFFB5B}">
      <dsp:nvSpPr>
        <dsp:cNvPr id="0" name=""/>
        <dsp:cNvSpPr/>
      </dsp:nvSpPr>
      <dsp:spPr>
        <a:xfrm>
          <a:off x="9869145" y="0"/>
          <a:ext cx="1916310" cy="452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Trainees</a:t>
          </a:r>
          <a:endParaRPr lang="en-US" sz="2400" kern="1200" dirty="0"/>
        </a:p>
      </dsp:txBody>
      <dsp:txXfrm>
        <a:off x="9869145" y="1810385"/>
        <a:ext cx="1916310" cy="1810385"/>
      </dsp:txXfrm>
    </dsp:sp>
    <dsp:sp modelId="{A8B7B385-5EB1-44C3-8216-F90358AB097B}">
      <dsp:nvSpPr>
        <dsp:cNvPr id="0" name=""/>
        <dsp:cNvSpPr/>
      </dsp:nvSpPr>
      <dsp:spPr>
        <a:xfrm>
          <a:off x="10073727" y="271557"/>
          <a:ext cx="1507145" cy="1507145"/>
        </a:xfrm>
        <a:prstGeom prst="ellipse">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37000" r="-3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A4BDDE-F929-4148-9717-EBD5E3A4F0B1}">
      <dsp:nvSpPr>
        <dsp:cNvPr id="0" name=""/>
        <dsp:cNvSpPr/>
      </dsp:nvSpPr>
      <dsp:spPr>
        <a:xfrm>
          <a:off x="471423" y="3620770"/>
          <a:ext cx="10842752" cy="678894"/>
        </a:xfrm>
        <a:prstGeom prst="leftRightArrow">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BF9DCC-6A69-4BF0-B3D7-4DC8BBDF08C5}" type="datetimeFigureOut">
              <a:rPr lang="en-US" smtClean="0"/>
              <a:t>2/12/2021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C835AB-2F31-4049-8758-FDDCE66E993A}" type="slidenum">
              <a:rPr lang="en-US" smtClean="0"/>
              <a:t>‹#›</a:t>
            </a:fld>
            <a:endParaRPr lang="en-US"/>
          </a:p>
        </p:txBody>
      </p:sp>
    </p:spTree>
    <p:extLst>
      <p:ext uri="{BB962C8B-B14F-4D97-AF65-F5344CB8AC3E}">
        <p14:creationId xmlns:p14="http://schemas.microsoft.com/office/powerpoint/2010/main" val="3489399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39C0D6-FBA6-8F48-8EB5-DA52901BB5E8}" type="slidenum">
              <a:rPr lang="en-US" smtClean="0"/>
              <a:t>2</a:t>
            </a:fld>
            <a:endParaRPr lang="en-US"/>
          </a:p>
        </p:txBody>
      </p:sp>
    </p:spTree>
    <p:extLst>
      <p:ext uri="{BB962C8B-B14F-4D97-AF65-F5344CB8AC3E}">
        <p14:creationId xmlns:p14="http://schemas.microsoft.com/office/powerpoint/2010/main" val="4006383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lesson</a:t>
            </a:r>
            <a:r>
              <a:rPr lang="en-US" baseline="0" dirty="0" smtClean="0"/>
              <a:t> is that this work takes creativity and persistence.  We have had problem areas.  </a:t>
            </a:r>
          </a:p>
          <a:p>
            <a:endParaRPr lang="en-US" baseline="0" dirty="0" smtClean="0"/>
          </a:p>
          <a:p>
            <a:r>
              <a:rPr lang="en-US" baseline="0" dirty="0" smtClean="0"/>
              <a:t>No shows, these are complex patients with multiple </a:t>
            </a:r>
            <a:r>
              <a:rPr lang="en-US" baseline="0" dirty="0" err="1" smtClean="0"/>
              <a:t>disordres</a:t>
            </a:r>
            <a:r>
              <a:rPr lang="en-US" baseline="0" dirty="0" smtClean="0"/>
              <a:t> are frequently inpatient, and have waxing and waning motivation</a:t>
            </a:r>
          </a:p>
          <a:p>
            <a:r>
              <a:rPr lang="en-US" baseline="0" dirty="0" smtClean="0"/>
              <a:t>We also found that Dr. Mellinger is the person most patients </a:t>
            </a:r>
            <a:r>
              <a:rPr lang="en-US" baseline="0" dirty="0" err="1" smtClean="0"/>
              <a:t>primarly</a:t>
            </a:r>
            <a:r>
              <a:rPr lang="en-US" baseline="0" dirty="0" smtClean="0"/>
              <a:t> come to see, and sometimes we have to be the flies buzzing around the honey, essentially seeing the patients when they come to see Dr. Mellinger, and that is OK</a:t>
            </a:r>
          </a:p>
          <a:p>
            <a:endParaRPr lang="en-US" baseline="0" dirty="0" smtClean="0"/>
          </a:p>
          <a:p>
            <a:r>
              <a:rPr lang="en-US" baseline="0" dirty="0" smtClean="0"/>
              <a:t>We found early on we asked for too much treatment engagement from patients, like a 12-session CBT level.  We got better engagement when we asked people to commit to three visits</a:t>
            </a:r>
          </a:p>
          <a:p>
            <a:endParaRPr lang="en-US" baseline="0" dirty="0" smtClean="0"/>
          </a:p>
          <a:p>
            <a:r>
              <a:rPr lang="en-US" baseline="0" dirty="0" smtClean="0"/>
              <a:t>Finally, make clinic </a:t>
            </a:r>
            <a:r>
              <a:rPr lang="en-US" baseline="0" dirty="0" err="1" smtClean="0"/>
              <a:t>appts</a:t>
            </a:r>
            <a:r>
              <a:rPr lang="en-US" baseline="0" dirty="0" smtClean="0"/>
              <a:t> policies clear and concrete</a:t>
            </a:r>
          </a:p>
          <a:p>
            <a:endParaRPr lang="en-US" dirty="0"/>
          </a:p>
        </p:txBody>
      </p:sp>
      <p:sp>
        <p:nvSpPr>
          <p:cNvPr id="4" name="Slide Number Placeholder 3"/>
          <p:cNvSpPr>
            <a:spLocks noGrp="1"/>
          </p:cNvSpPr>
          <p:nvPr>
            <p:ph type="sldNum" sz="quarter" idx="10"/>
          </p:nvPr>
        </p:nvSpPr>
        <p:spPr/>
        <p:txBody>
          <a:bodyPr/>
          <a:lstStyle/>
          <a:p>
            <a:fld id="{FFC835AB-2F31-4049-8758-FDDCE66E993A}" type="slidenum">
              <a:rPr lang="en-US" smtClean="0"/>
              <a:t>29</a:t>
            </a:fld>
            <a:endParaRPr lang="en-US"/>
          </a:p>
        </p:txBody>
      </p:sp>
    </p:spTree>
    <p:extLst>
      <p:ext uri="{BB962C8B-B14F-4D97-AF65-F5344CB8AC3E}">
        <p14:creationId xmlns:p14="http://schemas.microsoft.com/office/powerpoint/2010/main" val="1134773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C835AB-2F31-4049-8758-FDDCE66E993A}" type="slidenum">
              <a:rPr lang="en-US" smtClean="0"/>
              <a:t>5</a:t>
            </a:fld>
            <a:endParaRPr lang="en-US"/>
          </a:p>
        </p:txBody>
      </p:sp>
    </p:spTree>
    <p:extLst>
      <p:ext uri="{BB962C8B-B14F-4D97-AF65-F5344CB8AC3E}">
        <p14:creationId xmlns:p14="http://schemas.microsoft.com/office/powerpoint/2010/main" val="3761764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drug use disorders are</a:t>
            </a:r>
            <a:r>
              <a:rPr lang="en-US" baseline="0" dirty="0" smtClean="0"/>
              <a:t> also very common in this patient population.  The breakdown in this graph highlights the high prevalence of both marijuana and tobacco use disorder, but also, relatively high use disorders for other substances as well.  These categories are not mutually exclusive.  And this does not take into account substance use more generally, that does not make it to use disorder level</a:t>
            </a:r>
            <a:endParaRPr lang="en-US" dirty="0"/>
          </a:p>
        </p:txBody>
      </p:sp>
      <p:sp>
        <p:nvSpPr>
          <p:cNvPr id="4" name="Slide Number Placeholder 3"/>
          <p:cNvSpPr>
            <a:spLocks noGrp="1"/>
          </p:cNvSpPr>
          <p:nvPr>
            <p:ph type="sldNum" sz="quarter" idx="10"/>
          </p:nvPr>
        </p:nvSpPr>
        <p:spPr/>
        <p:txBody>
          <a:bodyPr/>
          <a:lstStyle/>
          <a:p>
            <a:fld id="{FFC835AB-2F31-4049-8758-FDDCE66E993A}" type="slidenum">
              <a:rPr lang="en-US" smtClean="0"/>
              <a:t>7</a:t>
            </a:fld>
            <a:endParaRPr lang="en-US"/>
          </a:p>
        </p:txBody>
      </p:sp>
    </p:spTree>
    <p:extLst>
      <p:ext uri="{BB962C8B-B14F-4D97-AF65-F5344CB8AC3E}">
        <p14:creationId xmlns:p14="http://schemas.microsoft.com/office/powerpoint/2010/main" val="7050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smtClean="0"/>
              <a:t>Medicall</a:t>
            </a:r>
            <a:r>
              <a:rPr lang="en-US" dirty="0" smtClean="0"/>
              <a:t> urgent--. Treatment of AUD is urgent</a:t>
            </a:r>
          </a:p>
          <a:p>
            <a:r>
              <a:rPr lang="en-US" dirty="0" smtClean="0"/>
              <a:t>High MELD patients. </a:t>
            </a:r>
            <a:endParaRPr lang="en-US" dirty="0"/>
          </a:p>
        </p:txBody>
      </p:sp>
    </p:spTree>
    <p:extLst>
      <p:ext uri="{BB962C8B-B14F-4D97-AF65-F5344CB8AC3E}">
        <p14:creationId xmlns:p14="http://schemas.microsoft.com/office/powerpoint/2010/main" val="2390321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almost like</a:t>
            </a:r>
            <a:r>
              <a:rPr lang="en-US" baseline="0" dirty="0" smtClean="0"/>
              <a:t> they are just told they have a peanut allergy, rapid and huge increase in motivation and behavior change.  However, the psychological stages that would </a:t>
            </a:r>
            <a:r>
              <a:rPr lang="en-US" baseline="0" dirty="0" err="1" smtClean="0"/>
              <a:t>normall</a:t>
            </a:r>
            <a:r>
              <a:rPr lang="en-US" baseline="0" dirty="0" smtClean="0"/>
              <a:t> precede alcohol cessation don’t take place.  As long as pain, discomfort and threat of death remain high, patient will likely not drink, but when a transplant takes place or the person starts to feel better, alcohol use may return swiftly; thus it is imperative to work with people to understand the AUD that underlies the ALD to truly help patients understand the nature of their alcohol use and how to maintain abstinence long-term.  NOT drinking does not mean the AUD is gone!  This could not be more important for patients in general, but for ALD patients in particular.  This is a primary challenge for our clinic</a:t>
            </a:r>
            <a:r>
              <a:rPr lang="en-US" baseline="0" dirty="0" smtClean="0"/>
              <a:t>.</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Patients needs ongoing,</a:t>
            </a:r>
            <a:r>
              <a:rPr lang="en-US" baseline="0" dirty="0" smtClean="0"/>
              <a:t> addiction care, and monitoring.  Addiction is a chronic relapsing condition and these patients may not want to change, or they may change but not see the importance of ongoing addiction treatment.  This is a delicate tight rope walk and isn’t typically resolved in a single clinic visit. </a:t>
            </a:r>
            <a:endParaRPr lang="en-US" dirty="0" smtClean="0"/>
          </a:p>
          <a:p>
            <a:endParaRPr lang="en-US" dirty="0"/>
          </a:p>
        </p:txBody>
      </p:sp>
      <p:sp>
        <p:nvSpPr>
          <p:cNvPr id="4" name="Slide Number Placeholder 3"/>
          <p:cNvSpPr>
            <a:spLocks noGrp="1"/>
          </p:cNvSpPr>
          <p:nvPr>
            <p:ph type="sldNum" sz="quarter" idx="10"/>
          </p:nvPr>
        </p:nvSpPr>
        <p:spPr/>
        <p:txBody>
          <a:bodyPr/>
          <a:lstStyle/>
          <a:p>
            <a:fld id="{FFC835AB-2F31-4049-8758-FDDCE66E993A}" type="slidenum">
              <a:rPr lang="en-US" smtClean="0"/>
              <a:t>10</a:t>
            </a:fld>
            <a:endParaRPr lang="en-US"/>
          </a:p>
        </p:txBody>
      </p:sp>
    </p:spTree>
    <p:extLst>
      <p:ext uri="{BB962C8B-B14F-4D97-AF65-F5344CB8AC3E}">
        <p14:creationId xmlns:p14="http://schemas.microsoft.com/office/powerpoint/2010/main" val="4202211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Simply referring patient to care is not always so easy. </a:t>
            </a:r>
            <a:endParaRPr lang="en-US" dirty="0"/>
          </a:p>
        </p:txBody>
      </p:sp>
      <p:sp>
        <p:nvSpPr>
          <p:cNvPr id="4" name="Slide Number Placeholder 3"/>
          <p:cNvSpPr>
            <a:spLocks noGrp="1"/>
          </p:cNvSpPr>
          <p:nvPr>
            <p:ph type="sldNum" sz="quarter" idx="10"/>
          </p:nvPr>
        </p:nvSpPr>
        <p:spPr/>
        <p:txBody>
          <a:bodyPr/>
          <a:lstStyle/>
          <a:p>
            <a:fld id="{FFC835AB-2F31-4049-8758-FDDCE66E993A}" type="slidenum">
              <a:rPr lang="en-US" smtClean="0"/>
              <a:t>12</a:t>
            </a:fld>
            <a:endParaRPr lang="en-US"/>
          </a:p>
        </p:txBody>
      </p:sp>
    </p:spTree>
    <p:extLst>
      <p:ext uri="{BB962C8B-B14F-4D97-AF65-F5344CB8AC3E}">
        <p14:creationId xmlns:p14="http://schemas.microsoft.com/office/powerpoint/2010/main" val="2353733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a:t>
            </a:r>
            <a:r>
              <a:rPr lang="en-US" baseline="0" dirty="0"/>
              <a:t> OF AFFAIRS – </a:t>
            </a:r>
            <a:r>
              <a:rPr lang="en-US" b="1" baseline="0" dirty="0"/>
              <a:t>MONOLITHIC STRUCTURES </a:t>
            </a:r>
            <a:r>
              <a:rPr lang="en-US" dirty="0"/>
              <a:t>without much durable connection or proximity to one another</a:t>
            </a:r>
          </a:p>
          <a:p>
            <a:endParaRPr lang="en-US" dirty="0"/>
          </a:p>
          <a:p>
            <a:r>
              <a:rPr lang="en-US" dirty="0"/>
              <a:t>OVERSIMPLIFED,</a:t>
            </a:r>
            <a:r>
              <a:rPr lang="en-US" baseline="0" dirty="0"/>
              <a:t> of course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39C0D6-FBA6-8F48-8EB5-DA52901BB5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5908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 name="Shape 665"/>
          <p:cNvSpPr>
            <a:spLocks noGrp="1" noRot="1" noChangeAspect="1"/>
          </p:cNvSpPr>
          <p:nvPr>
            <p:ph type="sldImg"/>
          </p:nvPr>
        </p:nvSpPr>
        <p:spPr>
          <a:prstGeom prst="rect">
            <a:avLst/>
          </a:prstGeom>
        </p:spPr>
        <p:txBody>
          <a:bodyPr/>
          <a:lstStyle/>
          <a:p>
            <a:endParaRPr/>
          </a:p>
        </p:txBody>
      </p:sp>
      <p:sp>
        <p:nvSpPr>
          <p:cNvPr id="666" name="Shape 666"/>
          <p:cNvSpPr>
            <a:spLocks noGrp="1"/>
          </p:cNvSpPr>
          <p:nvPr>
            <p:ph type="body" sz="quarter" idx="1"/>
          </p:nvPr>
        </p:nvSpPr>
        <p:spPr>
          <a:prstGeom prst="rect">
            <a:avLst/>
          </a:prstGeom>
        </p:spPr>
        <p:txBody>
          <a:bodyPr/>
          <a:lstStyle/>
          <a:p>
            <a:pPr indent="158750"/>
            <a:r>
              <a:t>Are we making the best use of the organ?</a:t>
            </a:r>
          </a:p>
          <a:p>
            <a:pPr indent="158750"/>
            <a:r>
              <a:t>Patient/graft survival</a:t>
            </a:r>
          </a:p>
        </p:txBody>
      </p:sp>
    </p:spTree>
    <p:extLst>
      <p:ext uri="{BB962C8B-B14F-4D97-AF65-F5344CB8AC3E}">
        <p14:creationId xmlns:p14="http://schemas.microsoft.com/office/powerpoint/2010/main" val="1762973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C835AB-2F31-4049-8758-FDDCE66E993A}" type="slidenum">
              <a:rPr lang="en-US" smtClean="0"/>
              <a:t>25</a:t>
            </a:fld>
            <a:endParaRPr lang="en-US"/>
          </a:p>
        </p:txBody>
      </p:sp>
    </p:spTree>
    <p:extLst>
      <p:ext uri="{BB962C8B-B14F-4D97-AF65-F5344CB8AC3E}">
        <p14:creationId xmlns:p14="http://schemas.microsoft.com/office/powerpoint/2010/main" val="3606673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nchor="ctr"/>
          <a:lstStyle>
            <a:lvl1pPr algn="ctr">
              <a:defRPr>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447800"/>
          </a:xfrm>
        </p:spPr>
        <p:txBody>
          <a:bodyPr>
            <a:normAutofit/>
          </a:bodyPr>
          <a:lstStyle>
            <a:lvl1pPr marL="0" indent="0" algn="ctr">
              <a:buNone/>
              <a:defRPr sz="18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9" name="Straight Connector 8"/>
          <p:cNvCxnSpPr/>
          <p:nvPr userDrawn="1"/>
        </p:nvCxnSpPr>
        <p:spPr bwMode="auto">
          <a:xfrm>
            <a:off x="0" y="3733800"/>
            <a:ext cx="12192000" cy="1588"/>
          </a:xfrm>
          <a:prstGeom prst="line">
            <a:avLst/>
          </a:prstGeom>
          <a:solidFill>
            <a:schemeClr val="accent1"/>
          </a:solidFill>
          <a:ln w="25400" cap="flat" cmpd="sng" algn="ctr">
            <a:gradFill flip="none" rotWithShape="1">
              <a:gsLst>
                <a:gs pos="0">
                  <a:schemeClr val="bg1"/>
                </a:gs>
                <a:gs pos="50000">
                  <a:schemeClr val="accent1"/>
                </a:gs>
                <a:gs pos="100000">
                  <a:schemeClr val="bg1"/>
                </a:gs>
              </a:gsLst>
              <a:lin ang="0" scaled="1"/>
              <a:tileRect/>
            </a:gradFill>
            <a:prstDash val="solid"/>
            <a:round/>
            <a:headEnd type="none" w="sm" len="sm"/>
            <a:tailEnd type="none" w="sm" len="sm"/>
          </a:ln>
          <a:effectLst/>
        </p:spPr>
      </p:cxnSp>
    </p:spTree>
    <p:extLst>
      <p:ext uri="{BB962C8B-B14F-4D97-AF65-F5344CB8AC3E}">
        <p14:creationId xmlns:p14="http://schemas.microsoft.com/office/powerpoint/2010/main" val="214068918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nchor="ctr"/>
          <a:lstStyle>
            <a:lvl1pPr algn="ctr">
              <a:defRPr>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447800"/>
          </a:xfrm>
        </p:spPr>
        <p:txBody>
          <a:bodyPr>
            <a:normAutofit/>
          </a:bodyPr>
          <a:lstStyle>
            <a:lvl1pPr marL="0" indent="0" algn="ctr">
              <a:buNone/>
              <a:defRPr sz="18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9" name="Straight Connector 8"/>
          <p:cNvCxnSpPr/>
          <p:nvPr userDrawn="1"/>
        </p:nvCxnSpPr>
        <p:spPr bwMode="auto">
          <a:xfrm>
            <a:off x="0" y="3733800"/>
            <a:ext cx="12192000" cy="1588"/>
          </a:xfrm>
          <a:prstGeom prst="line">
            <a:avLst/>
          </a:prstGeom>
          <a:solidFill>
            <a:schemeClr val="accent1"/>
          </a:solidFill>
          <a:ln w="25400" cap="flat" cmpd="sng" algn="ctr">
            <a:gradFill flip="none" rotWithShape="1">
              <a:gsLst>
                <a:gs pos="0">
                  <a:schemeClr val="bg1"/>
                </a:gs>
                <a:gs pos="50000">
                  <a:schemeClr val="accent1"/>
                </a:gs>
                <a:gs pos="100000">
                  <a:schemeClr val="bg1"/>
                </a:gs>
              </a:gsLst>
              <a:lin ang="0" scaled="1"/>
              <a:tileRect/>
            </a:gradFill>
            <a:prstDash val="solid"/>
            <a:round/>
            <a:headEnd type="none" w="sm" len="sm"/>
            <a:tailEnd type="none" w="sm" len="sm"/>
          </a:ln>
          <a:effectLst/>
        </p:spPr>
      </p:cxnSp>
    </p:spTree>
    <p:extLst>
      <p:ext uri="{BB962C8B-B14F-4D97-AF65-F5344CB8AC3E}">
        <p14:creationId xmlns:p14="http://schemas.microsoft.com/office/powerpoint/2010/main" val="235703091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 Title and Content with logo">
    <p:spTree>
      <p:nvGrpSpPr>
        <p:cNvPr id="1" name=""/>
        <p:cNvGrpSpPr/>
        <p:nvPr/>
      </p:nvGrpSpPr>
      <p:grpSpPr>
        <a:xfrm>
          <a:off x="0" y="0"/>
          <a:ext cx="0" cy="0"/>
          <a:chOff x="0" y="0"/>
          <a:chExt cx="0" cy="0"/>
        </a:xfrm>
      </p:grpSpPr>
      <p:sp>
        <p:nvSpPr>
          <p:cNvPr id="2" name="Title 1"/>
          <p:cNvSpPr>
            <a:spLocks noGrp="1"/>
          </p:cNvSpPr>
          <p:nvPr>
            <p:ph type="title"/>
          </p:nvPr>
        </p:nvSpPr>
        <p:spPr>
          <a:xfrm>
            <a:off x="101600" y="27993"/>
            <a:ext cx="12192000" cy="838200"/>
          </a:xfrm>
          <a:prstGeom prst="rect">
            <a:avLst/>
          </a:prstGeom>
        </p:spPr>
        <p:txBody>
          <a:bodyPr anchor="ctr">
            <a:normAutofit/>
          </a:bodyPr>
          <a:lstStyle>
            <a:lvl1pPr>
              <a:defRPr sz="3600">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03200" y="1143001"/>
            <a:ext cx="11785600" cy="4525963"/>
          </a:xfrm>
        </p:spPr>
        <p:txBody>
          <a:bodyPr/>
          <a:lstStyle>
            <a:lvl1pPr>
              <a:spcBef>
                <a:spcPts val="600"/>
              </a:spcBef>
              <a:spcAft>
                <a:spcPts val="600"/>
              </a:spcAft>
              <a:defRPr sz="2400"/>
            </a:lvl1pPr>
            <a:lvl2pPr>
              <a:spcBef>
                <a:spcPts val="600"/>
              </a:spcBef>
              <a:spcAft>
                <a:spcPts val="600"/>
              </a:spcAft>
              <a:defRPr sz="2000"/>
            </a:lvl2pPr>
            <a:lvl3pPr>
              <a:spcBef>
                <a:spcPts val="600"/>
              </a:spcBef>
              <a:spcAft>
                <a:spcPts val="600"/>
              </a:spcAft>
              <a:defRPr sz="1800"/>
            </a:lvl3pPr>
            <a:lvl4pPr>
              <a:spcBef>
                <a:spcPts val="600"/>
              </a:spcBef>
              <a:spcAft>
                <a:spcPts val="600"/>
              </a:spcAft>
              <a:defRPr sz="1600"/>
            </a:lvl4pPr>
            <a:lvl5pPr>
              <a:spcBef>
                <a:spcPts val="600"/>
              </a:spcBef>
              <a:spcAft>
                <a:spcPts val="600"/>
              </a:spcAft>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313D4505-985F-49BE-8C1F-E0CFEEC3F372}" type="slidenum">
              <a:rPr lang="en-US" smtClean="0"/>
              <a:t>‹#›</a:t>
            </a:fld>
            <a:endParaRPr lang="en-US" dirty="0"/>
          </a:p>
        </p:txBody>
      </p:sp>
      <p:cxnSp>
        <p:nvCxnSpPr>
          <p:cNvPr id="7" name="Straight Connector 6"/>
          <p:cNvCxnSpPr/>
          <p:nvPr userDrawn="1"/>
        </p:nvCxnSpPr>
        <p:spPr bwMode="auto">
          <a:xfrm flipH="1">
            <a:off x="0" y="838200"/>
            <a:ext cx="11988800" cy="1588"/>
          </a:xfrm>
          <a:prstGeom prst="line">
            <a:avLst/>
          </a:prstGeom>
          <a:solidFill>
            <a:schemeClr val="accent1"/>
          </a:solidFill>
          <a:ln w="25400" cap="flat" cmpd="sng" algn="ctr">
            <a:gradFill flip="none" rotWithShape="1">
              <a:gsLst>
                <a:gs pos="0">
                  <a:schemeClr val="bg1"/>
                </a:gs>
                <a:gs pos="0">
                  <a:schemeClr val="bg1"/>
                </a:gs>
                <a:gs pos="100000">
                  <a:schemeClr val="tx1"/>
                </a:gs>
              </a:gsLst>
              <a:lin ang="0" scaled="1"/>
              <a:tileRect/>
            </a:gradFill>
            <a:prstDash val="solid"/>
            <a:round/>
            <a:headEnd type="none" w="sm" len="sm"/>
            <a:tailEnd type="none" w="sm" len="sm"/>
          </a:ln>
          <a:effectLst/>
        </p:spPr>
      </p:cxnSp>
    </p:spTree>
    <p:extLst>
      <p:ext uri="{BB962C8B-B14F-4D97-AF65-F5344CB8AC3E}">
        <p14:creationId xmlns:p14="http://schemas.microsoft.com/office/powerpoint/2010/main" val="242446185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 Title and Content with logo">
    <p:spTree>
      <p:nvGrpSpPr>
        <p:cNvPr id="1" name=""/>
        <p:cNvGrpSpPr/>
        <p:nvPr/>
      </p:nvGrpSpPr>
      <p:grpSpPr>
        <a:xfrm>
          <a:off x="0" y="0"/>
          <a:ext cx="0" cy="0"/>
          <a:chOff x="0" y="0"/>
          <a:chExt cx="0" cy="0"/>
        </a:xfrm>
      </p:grpSpPr>
      <p:sp>
        <p:nvSpPr>
          <p:cNvPr id="2" name="Title 1"/>
          <p:cNvSpPr>
            <a:spLocks noGrp="1"/>
          </p:cNvSpPr>
          <p:nvPr>
            <p:ph type="title"/>
          </p:nvPr>
        </p:nvSpPr>
        <p:spPr>
          <a:xfrm>
            <a:off x="101600" y="27993"/>
            <a:ext cx="12192000" cy="838200"/>
          </a:xfrm>
          <a:prstGeom prst="rect">
            <a:avLst/>
          </a:prstGeom>
        </p:spPr>
        <p:txBody>
          <a:bodyPr anchor="ctr">
            <a:normAutofit/>
          </a:bodyPr>
          <a:lstStyle>
            <a:lvl1pPr>
              <a:defRPr sz="3600">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03200" y="1143001"/>
            <a:ext cx="11785600" cy="4525963"/>
          </a:xfrm>
        </p:spPr>
        <p:txBody>
          <a:bodyPr/>
          <a:lstStyle>
            <a:lvl1pPr>
              <a:spcBef>
                <a:spcPts val="600"/>
              </a:spcBef>
              <a:spcAft>
                <a:spcPts val="600"/>
              </a:spcAft>
              <a:defRPr sz="2400"/>
            </a:lvl1pPr>
            <a:lvl2pPr>
              <a:spcBef>
                <a:spcPts val="600"/>
              </a:spcBef>
              <a:spcAft>
                <a:spcPts val="600"/>
              </a:spcAft>
              <a:defRPr sz="2000"/>
            </a:lvl2pPr>
            <a:lvl3pPr>
              <a:spcBef>
                <a:spcPts val="600"/>
              </a:spcBef>
              <a:spcAft>
                <a:spcPts val="600"/>
              </a:spcAft>
              <a:defRPr sz="1800"/>
            </a:lvl3pPr>
            <a:lvl4pPr>
              <a:spcBef>
                <a:spcPts val="600"/>
              </a:spcBef>
              <a:spcAft>
                <a:spcPts val="600"/>
              </a:spcAft>
              <a:defRPr sz="1600"/>
            </a:lvl4pPr>
            <a:lvl5pPr>
              <a:spcBef>
                <a:spcPts val="600"/>
              </a:spcBef>
              <a:spcAft>
                <a:spcPts val="600"/>
              </a:spcAft>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313D4505-985F-49BE-8C1F-E0CFEEC3F372}" type="slidenum">
              <a:rPr lang="en-US" smtClean="0"/>
              <a:t>‹#›</a:t>
            </a:fld>
            <a:endParaRPr lang="en-US" dirty="0"/>
          </a:p>
        </p:txBody>
      </p:sp>
      <p:cxnSp>
        <p:nvCxnSpPr>
          <p:cNvPr id="7" name="Straight Connector 6"/>
          <p:cNvCxnSpPr/>
          <p:nvPr userDrawn="1"/>
        </p:nvCxnSpPr>
        <p:spPr bwMode="auto">
          <a:xfrm flipH="1">
            <a:off x="0" y="838200"/>
            <a:ext cx="11988800" cy="1588"/>
          </a:xfrm>
          <a:prstGeom prst="line">
            <a:avLst/>
          </a:prstGeom>
          <a:solidFill>
            <a:schemeClr val="accent1"/>
          </a:solidFill>
          <a:ln w="25400" cap="flat" cmpd="sng" algn="ctr">
            <a:gradFill flip="none" rotWithShape="1">
              <a:gsLst>
                <a:gs pos="0">
                  <a:schemeClr val="bg1"/>
                </a:gs>
                <a:gs pos="0">
                  <a:schemeClr val="bg1"/>
                </a:gs>
                <a:gs pos="100000">
                  <a:schemeClr val="tx1"/>
                </a:gs>
              </a:gsLst>
              <a:lin ang="0" scaled="1"/>
              <a:tileRect/>
            </a:gradFill>
            <a:prstDash val="solid"/>
            <a:round/>
            <a:headEnd type="none" w="sm" len="sm"/>
            <a:tailEnd type="none" w="sm" len="sm"/>
          </a:ln>
          <a:effectLst/>
        </p:spPr>
      </p:cxnSp>
    </p:spTree>
    <p:extLst>
      <p:ext uri="{BB962C8B-B14F-4D97-AF65-F5344CB8AC3E}">
        <p14:creationId xmlns:p14="http://schemas.microsoft.com/office/powerpoint/2010/main" val="6334257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13D4505-985F-49BE-8C1F-E0CFEEC3F372}" type="slidenum">
              <a:rPr lang="en-US" smtClean="0"/>
              <a:t>‹#›</a:t>
            </a:fld>
            <a:endParaRPr lang="en-US"/>
          </a:p>
        </p:txBody>
      </p:sp>
      <p:sp>
        <p:nvSpPr>
          <p:cNvPr id="8" name="Title 1"/>
          <p:cNvSpPr>
            <a:spLocks noGrp="1"/>
          </p:cNvSpPr>
          <p:nvPr>
            <p:ph type="title"/>
          </p:nvPr>
        </p:nvSpPr>
        <p:spPr>
          <a:xfrm>
            <a:off x="0" y="2286000"/>
            <a:ext cx="12192000" cy="838200"/>
          </a:xfrm>
          <a:prstGeom prst="rect">
            <a:avLst/>
          </a:prstGeom>
        </p:spPr>
        <p:txBody>
          <a:bodyPr anchor="ctr">
            <a:normAutofit/>
          </a:bodyPr>
          <a:lstStyle>
            <a:lvl1pPr algn="ctr">
              <a:defRPr sz="3600">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0435803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spcBef>
                <a:spcPts val="600"/>
              </a:spcBef>
              <a:spcAft>
                <a:spcPts val="600"/>
              </a:spcAft>
              <a:defRPr sz="2400"/>
            </a:lvl1pPr>
            <a:lvl2pPr>
              <a:spcBef>
                <a:spcPts val="600"/>
              </a:spcBef>
              <a:spcAft>
                <a:spcPts val="600"/>
              </a:spcAft>
              <a:defRPr sz="2000"/>
            </a:lvl2pPr>
            <a:lvl3pPr>
              <a:spcBef>
                <a:spcPts val="600"/>
              </a:spcBef>
              <a:spcAft>
                <a:spcPts val="600"/>
              </a:spcAft>
              <a:defRPr sz="1800"/>
            </a:lvl3pPr>
            <a:lvl4pPr>
              <a:spcBef>
                <a:spcPts val="600"/>
              </a:spcBef>
              <a:spcAft>
                <a:spcPts val="600"/>
              </a:spcAft>
              <a:defRPr sz="1600"/>
            </a:lvl4pPr>
            <a:lvl5pPr>
              <a:spcBef>
                <a:spcPts val="600"/>
              </a:spcBef>
              <a:spcAft>
                <a:spcPts val="6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spcBef>
                <a:spcPts val="600"/>
              </a:spcBef>
              <a:spcAft>
                <a:spcPts val="600"/>
              </a:spcAft>
              <a:defRPr sz="2400"/>
            </a:lvl1pPr>
            <a:lvl2pPr>
              <a:spcBef>
                <a:spcPts val="600"/>
              </a:spcBef>
              <a:spcAft>
                <a:spcPts val="600"/>
              </a:spcAft>
              <a:defRPr sz="2000"/>
            </a:lvl2pPr>
            <a:lvl3pPr>
              <a:spcBef>
                <a:spcPts val="600"/>
              </a:spcBef>
              <a:spcAft>
                <a:spcPts val="600"/>
              </a:spcAft>
              <a:defRPr sz="1800"/>
            </a:lvl3pPr>
            <a:lvl4pPr>
              <a:spcBef>
                <a:spcPts val="600"/>
              </a:spcBef>
              <a:spcAft>
                <a:spcPts val="600"/>
              </a:spcAft>
              <a:defRPr sz="1600"/>
            </a:lvl4pPr>
            <a:lvl5pPr>
              <a:spcBef>
                <a:spcPts val="600"/>
              </a:spcBef>
              <a:spcAft>
                <a:spcPts val="6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313D4505-985F-49BE-8C1F-E0CFEEC3F372}" type="slidenum">
              <a:rPr lang="en-US" smtClean="0"/>
              <a:t>‹#›</a:t>
            </a:fld>
            <a:endParaRPr lang="en-US"/>
          </a:p>
        </p:txBody>
      </p:sp>
      <p:cxnSp>
        <p:nvCxnSpPr>
          <p:cNvPr id="10" name="Straight Connector 9"/>
          <p:cNvCxnSpPr/>
          <p:nvPr userDrawn="1"/>
        </p:nvCxnSpPr>
        <p:spPr bwMode="auto">
          <a:xfrm flipH="1">
            <a:off x="0" y="839788"/>
            <a:ext cx="12090400" cy="0"/>
          </a:xfrm>
          <a:prstGeom prst="line">
            <a:avLst/>
          </a:prstGeom>
          <a:solidFill>
            <a:schemeClr val="accent1"/>
          </a:solidFill>
          <a:ln w="25400" cap="flat" cmpd="sng" algn="ctr">
            <a:gradFill flip="none" rotWithShape="1">
              <a:gsLst>
                <a:gs pos="0">
                  <a:schemeClr val="bg1"/>
                </a:gs>
                <a:gs pos="0">
                  <a:schemeClr val="bg1"/>
                </a:gs>
                <a:gs pos="100000">
                  <a:schemeClr val="tx1"/>
                </a:gs>
              </a:gsLst>
              <a:lin ang="0" scaled="1"/>
              <a:tileRect/>
            </a:gradFill>
            <a:prstDash val="solid"/>
            <a:round/>
            <a:headEnd type="none" w="sm" len="sm"/>
            <a:tailEnd type="none" w="sm" len="sm"/>
          </a:ln>
          <a:effectLst/>
        </p:spPr>
      </p:cxnSp>
      <p:sp>
        <p:nvSpPr>
          <p:cNvPr id="11" name="Title 1"/>
          <p:cNvSpPr>
            <a:spLocks noGrp="1"/>
          </p:cNvSpPr>
          <p:nvPr>
            <p:ph type="title"/>
          </p:nvPr>
        </p:nvSpPr>
        <p:spPr>
          <a:xfrm>
            <a:off x="101600" y="27993"/>
            <a:ext cx="12192000" cy="838200"/>
          </a:xfrm>
          <a:prstGeom prst="rect">
            <a:avLst/>
          </a:prstGeom>
        </p:spPr>
        <p:txBody>
          <a:bodyPr anchor="ctr">
            <a:normAutofit/>
          </a:bodyPr>
          <a:lstStyle>
            <a:lvl1pPr>
              <a:defRPr sz="3600">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9405823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spcBef>
                <a:spcPts val="600"/>
              </a:spcBef>
              <a:spcAft>
                <a:spcPts val="600"/>
              </a:spcAft>
              <a:defRPr sz="2400"/>
            </a:lvl1pPr>
            <a:lvl2pPr>
              <a:spcBef>
                <a:spcPts val="600"/>
              </a:spcBef>
              <a:spcAft>
                <a:spcPts val="600"/>
              </a:spcAft>
              <a:defRPr sz="2000"/>
            </a:lvl2pPr>
            <a:lvl3pPr>
              <a:spcBef>
                <a:spcPts val="600"/>
              </a:spcBef>
              <a:spcAft>
                <a:spcPts val="600"/>
              </a:spcAft>
              <a:defRPr sz="1800"/>
            </a:lvl3pPr>
            <a:lvl4pPr>
              <a:spcBef>
                <a:spcPts val="600"/>
              </a:spcBef>
              <a:spcAft>
                <a:spcPts val="600"/>
              </a:spcAft>
              <a:defRPr sz="1600"/>
            </a:lvl4pPr>
            <a:lvl5pPr>
              <a:spcBef>
                <a:spcPts val="600"/>
              </a:spcBef>
              <a:spcAft>
                <a:spcPts val="6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spcBef>
                <a:spcPts val="600"/>
              </a:spcBef>
              <a:spcAft>
                <a:spcPts val="600"/>
              </a:spcAft>
              <a:defRPr sz="2400"/>
            </a:lvl1pPr>
            <a:lvl2pPr>
              <a:spcBef>
                <a:spcPts val="600"/>
              </a:spcBef>
              <a:spcAft>
                <a:spcPts val="600"/>
              </a:spcAft>
              <a:defRPr sz="2000"/>
            </a:lvl2pPr>
            <a:lvl3pPr>
              <a:spcBef>
                <a:spcPts val="600"/>
              </a:spcBef>
              <a:spcAft>
                <a:spcPts val="600"/>
              </a:spcAft>
              <a:defRPr sz="1800"/>
            </a:lvl3pPr>
            <a:lvl4pPr>
              <a:spcBef>
                <a:spcPts val="600"/>
              </a:spcBef>
              <a:spcAft>
                <a:spcPts val="600"/>
              </a:spcAft>
              <a:defRPr sz="1600"/>
            </a:lvl4pPr>
            <a:lvl5pPr>
              <a:spcBef>
                <a:spcPts val="600"/>
              </a:spcBef>
              <a:spcAft>
                <a:spcPts val="6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313D4505-985F-49BE-8C1F-E0CFEEC3F372}" type="slidenum">
              <a:rPr lang="en-US" smtClean="0"/>
              <a:t>‹#›</a:t>
            </a:fld>
            <a:endParaRPr lang="en-US"/>
          </a:p>
        </p:txBody>
      </p:sp>
      <p:cxnSp>
        <p:nvCxnSpPr>
          <p:cNvPr id="10" name="Straight Connector 9"/>
          <p:cNvCxnSpPr/>
          <p:nvPr userDrawn="1"/>
        </p:nvCxnSpPr>
        <p:spPr bwMode="auto">
          <a:xfrm flipH="1">
            <a:off x="0" y="839788"/>
            <a:ext cx="12090400" cy="0"/>
          </a:xfrm>
          <a:prstGeom prst="line">
            <a:avLst/>
          </a:prstGeom>
          <a:solidFill>
            <a:schemeClr val="accent1"/>
          </a:solidFill>
          <a:ln w="25400" cap="flat" cmpd="sng" algn="ctr">
            <a:gradFill flip="none" rotWithShape="1">
              <a:gsLst>
                <a:gs pos="0">
                  <a:schemeClr val="bg1"/>
                </a:gs>
                <a:gs pos="0">
                  <a:schemeClr val="bg1"/>
                </a:gs>
                <a:gs pos="100000">
                  <a:schemeClr val="tx1"/>
                </a:gs>
              </a:gsLst>
              <a:lin ang="0" scaled="1"/>
              <a:tileRect/>
            </a:gradFill>
            <a:prstDash val="solid"/>
            <a:round/>
            <a:headEnd type="none" w="sm" len="sm"/>
            <a:tailEnd type="none" w="sm" len="sm"/>
          </a:ln>
          <a:effectLst/>
        </p:spPr>
      </p:cxnSp>
      <p:sp>
        <p:nvSpPr>
          <p:cNvPr id="11" name="Title 1"/>
          <p:cNvSpPr>
            <a:spLocks noGrp="1"/>
          </p:cNvSpPr>
          <p:nvPr>
            <p:ph type="title"/>
          </p:nvPr>
        </p:nvSpPr>
        <p:spPr>
          <a:xfrm>
            <a:off x="0" y="27993"/>
            <a:ext cx="12192000" cy="838200"/>
          </a:xfrm>
          <a:prstGeom prst="rect">
            <a:avLst/>
          </a:prstGeom>
        </p:spPr>
        <p:txBody>
          <a:bodyPr anchor="ctr">
            <a:normAutofit/>
          </a:bodyPr>
          <a:lstStyle>
            <a:lvl1pPr>
              <a:defRPr sz="3600">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27736557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Title Only - with logo">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13D4505-985F-49BE-8C1F-E0CFEEC3F372}" type="slidenum">
              <a:rPr lang="en-US" smtClean="0"/>
              <a:t>‹#›</a:t>
            </a:fld>
            <a:endParaRPr lang="en-US"/>
          </a:p>
        </p:txBody>
      </p:sp>
      <p:cxnSp>
        <p:nvCxnSpPr>
          <p:cNvPr id="8" name="Straight Connector 7"/>
          <p:cNvCxnSpPr/>
          <p:nvPr userDrawn="1"/>
        </p:nvCxnSpPr>
        <p:spPr bwMode="auto">
          <a:xfrm flipH="1">
            <a:off x="0" y="838200"/>
            <a:ext cx="11988800" cy="1588"/>
          </a:xfrm>
          <a:prstGeom prst="line">
            <a:avLst/>
          </a:prstGeom>
          <a:solidFill>
            <a:schemeClr val="accent1"/>
          </a:solidFill>
          <a:ln w="25400" cap="flat" cmpd="sng" algn="ctr">
            <a:gradFill flip="none" rotWithShape="1">
              <a:gsLst>
                <a:gs pos="0">
                  <a:schemeClr val="bg1"/>
                </a:gs>
                <a:gs pos="0">
                  <a:schemeClr val="bg1"/>
                </a:gs>
                <a:gs pos="100000">
                  <a:schemeClr val="tx1"/>
                </a:gs>
              </a:gsLst>
              <a:lin ang="0" scaled="1"/>
              <a:tileRect/>
            </a:gradFill>
            <a:prstDash val="solid"/>
            <a:round/>
            <a:headEnd type="none" w="sm" len="sm"/>
            <a:tailEnd type="none" w="sm" len="sm"/>
          </a:ln>
          <a:effectLst/>
        </p:spPr>
      </p:cxnSp>
      <p:sp>
        <p:nvSpPr>
          <p:cNvPr id="11" name="Title 1"/>
          <p:cNvSpPr>
            <a:spLocks noGrp="1"/>
          </p:cNvSpPr>
          <p:nvPr>
            <p:ph type="title"/>
          </p:nvPr>
        </p:nvSpPr>
        <p:spPr>
          <a:xfrm>
            <a:off x="101600" y="27993"/>
            <a:ext cx="12192000" cy="838200"/>
          </a:xfrm>
          <a:prstGeom prst="rect">
            <a:avLst/>
          </a:prstGeom>
        </p:spPr>
        <p:txBody>
          <a:bodyPr anchor="ctr">
            <a:normAutofit/>
          </a:bodyPr>
          <a:lstStyle>
            <a:lvl1pPr>
              <a:defRPr sz="3600">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8397086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Title Only - with logo">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13D4505-985F-49BE-8C1F-E0CFEEC3F372}" type="slidenum">
              <a:rPr lang="en-US" smtClean="0"/>
              <a:t>‹#›</a:t>
            </a:fld>
            <a:endParaRPr lang="en-US"/>
          </a:p>
        </p:txBody>
      </p:sp>
      <p:cxnSp>
        <p:nvCxnSpPr>
          <p:cNvPr id="8" name="Straight Connector 7"/>
          <p:cNvCxnSpPr/>
          <p:nvPr userDrawn="1"/>
        </p:nvCxnSpPr>
        <p:spPr bwMode="auto">
          <a:xfrm flipH="1">
            <a:off x="0" y="838200"/>
            <a:ext cx="11988800" cy="1588"/>
          </a:xfrm>
          <a:prstGeom prst="line">
            <a:avLst/>
          </a:prstGeom>
          <a:solidFill>
            <a:schemeClr val="accent1"/>
          </a:solidFill>
          <a:ln w="25400" cap="flat" cmpd="sng" algn="ctr">
            <a:gradFill flip="none" rotWithShape="1">
              <a:gsLst>
                <a:gs pos="0">
                  <a:schemeClr val="bg1"/>
                </a:gs>
                <a:gs pos="0">
                  <a:schemeClr val="bg1"/>
                </a:gs>
                <a:gs pos="100000">
                  <a:schemeClr val="tx1"/>
                </a:gs>
              </a:gsLst>
              <a:lin ang="0" scaled="1"/>
              <a:tileRect/>
            </a:gradFill>
            <a:prstDash val="solid"/>
            <a:round/>
            <a:headEnd type="none" w="sm" len="sm"/>
            <a:tailEnd type="none" w="sm" len="sm"/>
          </a:ln>
          <a:effectLst/>
        </p:spPr>
      </p:cxnSp>
      <p:sp>
        <p:nvSpPr>
          <p:cNvPr id="11" name="Title 1"/>
          <p:cNvSpPr>
            <a:spLocks noGrp="1"/>
          </p:cNvSpPr>
          <p:nvPr>
            <p:ph type="title"/>
          </p:nvPr>
        </p:nvSpPr>
        <p:spPr>
          <a:xfrm>
            <a:off x="101600" y="27993"/>
            <a:ext cx="12192000" cy="838200"/>
          </a:xfrm>
          <a:prstGeom prst="rect">
            <a:avLst/>
          </a:prstGeom>
        </p:spPr>
        <p:txBody>
          <a:bodyPr anchor="ctr">
            <a:normAutofit/>
          </a:bodyPr>
          <a:lstStyle>
            <a:lvl1pPr>
              <a:defRPr sz="3600">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0122126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Title Only - no logo - for large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13D4505-985F-49BE-8C1F-E0CFEEC3F372}" type="slidenum">
              <a:rPr lang="en-US" smtClean="0"/>
              <a:t>‹#›</a:t>
            </a:fld>
            <a:endParaRPr lang="en-US"/>
          </a:p>
        </p:txBody>
      </p:sp>
      <p:cxnSp>
        <p:nvCxnSpPr>
          <p:cNvPr id="8" name="Straight Connector 7"/>
          <p:cNvCxnSpPr/>
          <p:nvPr userDrawn="1"/>
        </p:nvCxnSpPr>
        <p:spPr bwMode="auto">
          <a:xfrm flipH="1">
            <a:off x="0" y="609600"/>
            <a:ext cx="11988800" cy="1588"/>
          </a:xfrm>
          <a:prstGeom prst="line">
            <a:avLst/>
          </a:prstGeom>
          <a:solidFill>
            <a:schemeClr val="accent1"/>
          </a:solidFill>
          <a:ln w="25400" cap="flat" cmpd="sng" algn="ctr">
            <a:gradFill flip="none" rotWithShape="1">
              <a:gsLst>
                <a:gs pos="0">
                  <a:schemeClr val="bg1"/>
                </a:gs>
                <a:gs pos="0">
                  <a:schemeClr val="bg1"/>
                </a:gs>
                <a:gs pos="100000">
                  <a:schemeClr val="tx1"/>
                </a:gs>
              </a:gsLst>
              <a:lin ang="0" scaled="1"/>
              <a:tileRect/>
            </a:gradFill>
            <a:prstDash val="solid"/>
            <a:round/>
            <a:headEnd type="none" w="sm" len="sm"/>
            <a:tailEnd type="none" w="sm" len="sm"/>
          </a:ln>
          <a:effectLst/>
        </p:spPr>
      </p:cxnSp>
      <p:sp>
        <p:nvSpPr>
          <p:cNvPr id="11" name="Title 1"/>
          <p:cNvSpPr>
            <a:spLocks noGrp="1"/>
          </p:cNvSpPr>
          <p:nvPr>
            <p:ph type="title" hasCustomPrompt="1"/>
          </p:nvPr>
        </p:nvSpPr>
        <p:spPr>
          <a:xfrm>
            <a:off x="0" y="0"/>
            <a:ext cx="12192000" cy="609600"/>
          </a:xfrm>
          <a:prstGeom prst="rect">
            <a:avLst/>
          </a:prstGeom>
        </p:spPr>
        <p:txBody>
          <a:bodyPr anchor="ctr">
            <a:normAutofit/>
          </a:bodyPr>
          <a:lstStyle>
            <a:lvl1pPr>
              <a:defRPr sz="3200" baseline="0">
                <a:solidFill>
                  <a:schemeClr val="tx1"/>
                </a:solidFill>
              </a:defRPr>
            </a:lvl1pPr>
          </a:lstStyle>
          <a:p>
            <a:r>
              <a:rPr lang="en-US" dirty="0" smtClean="0"/>
              <a:t>Slide for large images – not to be regularly used</a:t>
            </a:r>
            <a:endParaRPr lang="en-US" dirty="0"/>
          </a:p>
        </p:txBody>
      </p:sp>
    </p:spTree>
    <p:extLst>
      <p:ext uri="{BB962C8B-B14F-4D97-AF65-F5344CB8AC3E}">
        <p14:creationId xmlns:p14="http://schemas.microsoft.com/office/powerpoint/2010/main" val="359408220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 Title and Content with logo">
    <p:spTree>
      <p:nvGrpSpPr>
        <p:cNvPr id="1" name=""/>
        <p:cNvGrpSpPr/>
        <p:nvPr/>
      </p:nvGrpSpPr>
      <p:grpSpPr>
        <a:xfrm>
          <a:off x="0" y="0"/>
          <a:ext cx="0" cy="0"/>
          <a:chOff x="0" y="0"/>
          <a:chExt cx="0" cy="0"/>
        </a:xfrm>
      </p:grpSpPr>
      <p:sp>
        <p:nvSpPr>
          <p:cNvPr id="2" name="Title 1"/>
          <p:cNvSpPr>
            <a:spLocks noGrp="1"/>
          </p:cNvSpPr>
          <p:nvPr>
            <p:ph type="title"/>
          </p:nvPr>
        </p:nvSpPr>
        <p:spPr>
          <a:xfrm>
            <a:off x="101600" y="27993"/>
            <a:ext cx="12192000" cy="838200"/>
          </a:xfrm>
          <a:prstGeom prst="rect">
            <a:avLst/>
          </a:prstGeom>
        </p:spPr>
        <p:txBody>
          <a:bodyPr anchor="ctr">
            <a:normAutofit/>
          </a:bodyPr>
          <a:lstStyle>
            <a:lvl1pPr>
              <a:defRPr sz="3600">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03200" y="1143001"/>
            <a:ext cx="11785600" cy="4525963"/>
          </a:xfrm>
        </p:spPr>
        <p:txBody>
          <a:bodyPr/>
          <a:lstStyle>
            <a:lvl1pPr>
              <a:spcBef>
                <a:spcPts val="600"/>
              </a:spcBef>
              <a:spcAft>
                <a:spcPts val="600"/>
              </a:spcAft>
              <a:defRPr sz="2400"/>
            </a:lvl1pPr>
            <a:lvl2pPr>
              <a:spcBef>
                <a:spcPts val="600"/>
              </a:spcBef>
              <a:spcAft>
                <a:spcPts val="600"/>
              </a:spcAft>
              <a:defRPr sz="2000"/>
            </a:lvl2pPr>
            <a:lvl3pPr>
              <a:spcBef>
                <a:spcPts val="600"/>
              </a:spcBef>
              <a:spcAft>
                <a:spcPts val="600"/>
              </a:spcAft>
              <a:defRPr sz="1800"/>
            </a:lvl3pPr>
            <a:lvl4pPr>
              <a:spcBef>
                <a:spcPts val="600"/>
              </a:spcBef>
              <a:spcAft>
                <a:spcPts val="600"/>
              </a:spcAft>
              <a:defRPr sz="1600"/>
            </a:lvl4pPr>
            <a:lvl5pPr>
              <a:spcBef>
                <a:spcPts val="600"/>
              </a:spcBef>
              <a:spcAft>
                <a:spcPts val="600"/>
              </a:spcAft>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313D4505-985F-49BE-8C1F-E0CFEEC3F372}" type="slidenum">
              <a:rPr lang="en-US" smtClean="0"/>
              <a:t>‹#›</a:t>
            </a:fld>
            <a:endParaRPr lang="en-US" dirty="0"/>
          </a:p>
        </p:txBody>
      </p:sp>
      <p:cxnSp>
        <p:nvCxnSpPr>
          <p:cNvPr id="7" name="Straight Connector 6"/>
          <p:cNvCxnSpPr/>
          <p:nvPr userDrawn="1"/>
        </p:nvCxnSpPr>
        <p:spPr bwMode="auto">
          <a:xfrm flipH="1">
            <a:off x="0" y="838200"/>
            <a:ext cx="11988800" cy="1588"/>
          </a:xfrm>
          <a:prstGeom prst="line">
            <a:avLst/>
          </a:prstGeom>
          <a:solidFill>
            <a:schemeClr val="accent1"/>
          </a:solidFill>
          <a:ln w="25400" cap="flat" cmpd="sng" algn="ctr">
            <a:gradFill flip="none" rotWithShape="1">
              <a:gsLst>
                <a:gs pos="0">
                  <a:schemeClr val="bg1"/>
                </a:gs>
                <a:gs pos="0">
                  <a:schemeClr val="bg1"/>
                </a:gs>
                <a:gs pos="100000">
                  <a:schemeClr val="tx1"/>
                </a:gs>
              </a:gsLst>
              <a:lin ang="0" scaled="1"/>
              <a:tileRect/>
            </a:gradFill>
            <a:prstDash val="solid"/>
            <a:round/>
            <a:headEnd type="none" w="sm" len="sm"/>
            <a:tailEnd type="none" w="sm" len="sm"/>
          </a:ln>
          <a:effectLst/>
        </p:spPr>
      </p:cxnSp>
    </p:spTree>
    <p:extLst>
      <p:ext uri="{BB962C8B-B14F-4D97-AF65-F5344CB8AC3E}">
        <p14:creationId xmlns:p14="http://schemas.microsoft.com/office/powerpoint/2010/main" val="36196512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 Title and Content with logo">
    <p:spTree>
      <p:nvGrpSpPr>
        <p:cNvPr id="1" name=""/>
        <p:cNvGrpSpPr/>
        <p:nvPr/>
      </p:nvGrpSpPr>
      <p:grpSpPr>
        <a:xfrm>
          <a:off x="0" y="0"/>
          <a:ext cx="0" cy="0"/>
          <a:chOff x="0" y="0"/>
          <a:chExt cx="0" cy="0"/>
        </a:xfrm>
      </p:grpSpPr>
      <p:sp>
        <p:nvSpPr>
          <p:cNvPr id="2" name="Title 1"/>
          <p:cNvSpPr>
            <a:spLocks noGrp="1"/>
          </p:cNvSpPr>
          <p:nvPr>
            <p:ph type="title"/>
          </p:nvPr>
        </p:nvSpPr>
        <p:spPr>
          <a:xfrm>
            <a:off x="101600" y="27993"/>
            <a:ext cx="12192000" cy="838200"/>
          </a:xfrm>
          <a:prstGeom prst="rect">
            <a:avLst/>
          </a:prstGeom>
        </p:spPr>
        <p:txBody>
          <a:bodyPr anchor="ctr">
            <a:normAutofit/>
          </a:bodyPr>
          <a:lstStyle>
            <a:lvl1pPr>
              <a:defRPr sz="3600">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03200" y="1143001"/>
            <a:ext cx="11785600" cy="4525963"/>
          </a:xfrm>
        </p:spPr>
        <p:txBody>
          <a:bodyPr/>
          <a:lstStyle>
            <a:lvl1pPr>
              <a:spcBef>
                <a:spcPts val="600"/>
              </a:spcBef>
              <a:spcAft>
                <a:spcPts val="600"/>
              </a:spcAft>
              <a:defRPr sz="2400"/>
            </a:lvl1pPr>
            <a:lvl2pPr>
              <a:spcBef>
                <a:spcPts val="600"/>
              </a:spcBef>
              <a:spcAft>
                <a:spcPts val="600"/>
              </a:spcAft>
              <a:defRPr sz="2000"/>
            </a:lvl2pPr>
            <a:lvl3pPr>
              <a:spcBef>
                <a:spcPts val="600"/>
              </a:spcBef>
              <a:spcAft>
                <a:spcPts val="600"/>
              </a:spcAft>
              <a:defRPr sz="1800"/>
            </a:lvl3pPr>
            <a:lvl4pPr>
              <a:spcBef>
                <a:spcPts val="600"/>
              </a:spcBef>
              <a:spcAft>
                <a:spcPts val="600"/>
              </a:spcAft>
              <a:defRPr sz="1600"/>
            </a:lvl4pPr>
            <a:lvl5pPr>
              <a:spcBef>
                <a:spcPts val="600"/>
              </a:spcBef>
              <a:spcAft>
                <a:spcPts val="600"/>
              </a:spcAft>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313D4505-985F-49BE-8C1F-E0CFEEC3F372}" type="slidenum">
              <a:rPr lang="en-US" smtClean="0"/>
              <a:t>‹#›</a:t>
            </a:fld>
            <a:endParaRPr lang="en-US" dirty="0"/>
          </a:p>
        </p:txBody>
      </p:sp>
      <p:cxnSp>
        <p:nvCxnSpPr>
          <p:cNvPr id="7" name="Straight Connector 6"/>
          <p:cNvCxnSpPr/>
          <p:nvPr userDrawn="1"/>
        </p:nvCxnSpPr>
        <p:spPr bwMode="auto">
          <a:xfrm flipH="1">
            <a:off x="0" y="838200"/>
            <a:ext cx="11988800" cy="1588"/>
          </a:xfrm>
          <a:prstGeom prst="line">
            <a:avLst/>
          </a:prstGeom>
          <a:solidFill>
            <a:schemeClr val="accent1"/>
          </a:solidFill>
          <a:ln w="25400" cap="flat" cmpd="sng" algn="ctr">
            <a:gradFill flip="none" rotWithShape="1">
              <a:gsLst>
                <a:gs pos="0">
                  <a:schemeClr val="bg1"/>
                </a:gs>
                <a:gs pos="0">
                  <a:schemeClr val="bg1"/>
                </a:gs>
                <a:gs pos="100000">
                  <a:schemeClr val="tx1"/>
                </a:gs>
              </a:gsLst>
              <a:lin ang="0" scaled="1"/>
              <a:tileRect/>
            </a:gradFill>
            <a:prstDash val="solid"/>
            <a:round/>
            <a:headEnd type="none" w="sm" len="sm"/>
            <a:tailEnd type="none" w="sm" len="sm"/>
          </a:ln>
          <a:effectLst/>
        </p:spPr>
      </p:cxnSp>
    </p:spTree>
    <p:extLst>
      <p:ext uri="{BB962C8B-B14F-4D97-AF65-F5344CB8AC3E}">
        <p14:creationId xmlns:p14="http://schemas.microsoft.com/office/powerpoint/2010/main" val="22862541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13D4505-985F-49BE-8C1F-E0CFEEC3F372}" type="slidenum">
              <a:rPr lang="en-US" smtClean="0"/>
              <a:t>‹#›</a:t>
            </a:fld>
            <a:endParaRPr lang="en-US"/>
          </a:p>
        </p:txBody>
      </p:sp>
      <p:sp>
        <p:nvSpPr>
          <p:cNvPr id="8" name="Title 1"/>
          <p:cNvSpPr>
            <a:spLocks noGrp="1"/>
          </p:cNvSpPr>
          <p:nvPr>
            <p:ph type="title"/>
          </p:nvPr>
        </p:nvSpPr>
        <p:spPr>
          <a:xfrm>
            <a:off x="0" y="2286000"/>
            <a:ext cx="12192000" cy="838200"/>
          </a:xfrm>
          <a:prstGeom prst="rect">
            <a:avLst/>
          </a:prstGeom>
        </p:spPr>
        <p:txBody>
          <a:bodyPr anchor="ctr">
            <a:normAutofit/>
          </a:bodyPr>
          <a:lstStyle>
            <a:lvl1pPr algn="ctr">
              <a:defRPr sz="3600">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4912375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spcBef>
                <a:spcPts val="600"/>
              </a:spcBef>
              <a:spcAft>
                <a:spcPts val="600"/>
              </a:spcAft>
              <a:defRPr sz="2400"/>
            </a:lvl1pPr>
            <a:lvl2pPr>
              <a:spcBef>
                <a:spcPts val="600"/>
              </a:spcBef>
              <a:spcAft>
                <a:spcPts val="600"/>
              </a:spcAft>
              <a:defRPr sz="2000"/>
            </a:lvl2pPr>
            <a:lvl3pPr>
              <a:spcBef>
                <a:spcPts val="600"/>
              </a:spcBef>
              <a:spcAft>
                <a:spcPts val="600"/>
              </a:spcAft>
              <a:defRPr sz="1800"/>
            </a:lvl3pPr>
            <a:lvl4pPr>
              <a:spcBef>
                <a:spcPts val="600"/>
              </a:spcBef>
              <a:spcAft>
                <a:spcPts val="600"/>
              </a:spcAft>
              <a:defRPr sz="1600"/>
            </a:lvl4pPr>
            <a:lvl5pPr>
              <a:spcBef>
                <a:spcPts val="600"/>
              </a:spcBef>
              <a:spcAft>
                <a:spcPts val="6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spcBef>
                <a:spcPts val="600"/>
              </a:spcBef>
              <a:spcAft>
                <a:spcPts val="600"/>
              </a:spcAft>
              <a:defRPr sz="2400"/>
            </a:lvl1pPr>
            <a:lvl2pPr>
              <a:spcBef>
                <a:spcPts val="600"/>
              </a:spcBef>
              <a:spcAft>
                <a:spcPts val="600"/>
              </a:spcAft>
              <a:defRPr sz="2000"/>
            </a:lvl2pPr>
            <a:lvl3pPr>
              <a:spcBef>
                <a:spcPts val="600"/>
              </a:spcBef>
              <a:spcAft>
                <a:spcPts val="600"/>
              </a:spcAft>
              <a:defRPr sz="1800"/>
            </a:lvl3pPr>
            <a:lvl4pPr>
              <a:spcBef>
                <a:spcPts val="600"/>
              </a:spcBef>
              <a:spcAft>
                <a:spcPts val="600"/>
              </a:spcAft>
              <a:defRPr sz="1600"/>
            </a:lvl4pPr>
            <a:lvl5pPr>
              <a:spcBef>
                <a:spcPts val="600"/>
              </a:spcBef>
              <a:spcAft>
                <a:spcPts val="6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313D4505-985F-49BE-8C1F-E0CFEEC3F372}" type="slidenum">
              <a:rPr lang="en-US" smtClean="0"/>
              <a:t>‹#›</a:t>
            </a:fld>
            <a:endParaRPr lang="en-US"/>
          </a:p>
        </p:txBody>
      </p:sp>
      <p:cxnSp>
        <p:nvCxnSpPr>
          <p:cNvPr id="10" name="Straight Connector 9"/>
          <p:cNvCxnSpPr/>
          <p:nvPr userDrawn="1"/>
        </p:nvCxnSpPr>
        <p:spPr bwMode="auto">
          <a:xfrm flipH="1">
            <a:off x="0" y="839788"/>
            <a:ext cx="12090400" cy="0"/>
          </a:xfrm>
          <a:prstGeom prst="line">
            <a:avLst/>
          </a:prstGeom>
          <a:solidFill>
            <a:schemeClr val="accent1"/>
          </a:solidFill>
          <a:ln w="25400" cap="flat" cmpd="sng" algn="ctr">
            <a:gradFill flip="none" rotWithShape="1">
              <a:gsLst>
                <a:gs pos="0">
                  <a:schemeClr val="bg1"/>
                </a:gs>
                <a:gs pos="0">
                  <a:schemeClr val="bg1"/>
                </a:gs>
                <a:gs pos="100000">
                  <a:schemeClr val="tx1"/>
                </a:gs>
              </a:gsLst>
              <a:lin ang="0" scaled="1"/>
              <a:tileRect/>
            </a:gradFill>
            <a:prstDash val="solid"/>
            <a:round/>
            <a:headEnd type="none" w="sm" len="sm"/>
            <a:tailEnd type="none" w="sm" len="sm"/>
          </a:ln>
          <a:effectLst/>
        </p:spPr>
      </p:cxnSp>
      <p:sp>
        <p:nvSpPr>
          <p:cNvPr id="11" name="Title 1"/>
          <p:cNvSpPr>
            <a:spLocks noGrp="1"/>
          </p:cNvSpPr>
          <p:nvPr>
            <p:ph type="title"/>
          </p:nvPr>
        </p:nvSpPr>
        <p:spPr>
          <a:xfrm>
            <a:off x="101600" y="27993"/>
            <a:ext cx="12192000" cy="838200"/>
          </a:xfrm>
          <a:prstGeom prst="rect">
            <a:avLst/>
          </a:prstGeom>
        </p:spPr>
        <p:txBody>
          <a:bodyPr anchor="ctr">
            <a:normAutofit/>
          </a:bodyPr>
          <a:lstStyle>
            <a:lvl1pPr>
              <a:defRPr sz="3600">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979108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spcBef>
                <a:spcPts val="600"/>
              </a:spcBef>
              <a:spcAft>
                <a:spcPts val="600"/>
              </a:spcAft>
              <a:defRPr sz="2400"/>
            </a:lvl1pPr>
            <a:lvl2pPr>
              <a:spcBef>
                <a:spcPts val="600"/>
              </a:spcBef>
              <a:spcAft>
                <a:spcPts val="600"/>
              </a:spcAft>
              <a:defRPr sz="2000"/>
            </a:lvl2pPr>
            <a:lvl3pPr>
              <a:spcBef>
                <a:spcPts val="600"/>
              </a:spcBef>
              <a:spcAft>
                <a:spcPts val="600"/>
              </a:spcAft>
              <a:defRPr sz="1800"/>
            </a:lvl3pPr>
            <a:lvl4pPr>
              <a:spcBef>
                <a:spcPts val="600"/>
              </a:spcBef>
              <a:spcAft>
                <a:spcPts val="600"/>
              </a:spcAft>
              <a:defRPr sz="1600"/>
            </a:lvl4pPr>
            <a:lvl5pPr>
              <a:spcBef>
                <a:spcPts val="600"/>
              </a:spcBef>
              <a:spcAft>
                <a:spcPts val="6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spcBef>
                <a:spcPts val="600"/>
              </a:spcBef>
              <a:spcAft>
                <a:spcPts val="600"/>
              </a:spcAft>
              <a:defRPr sz="2400"/>
            </a:lvl1pPr>
            <a:lvl2pPr>
              <a:spcBef>
                <a:spcPts val="600"/>
              </a:spcBef>
              <a:spcAft>
                <a:spcPts val="600"/>
              </a:spcAft>
              <a:defRPr sz="2000"/>
            </a:lvl2pPr>
            <a:lvl3pPr>
              <a:spcBef>
                <a:spcPts val="600"/>
              </a:spcBef>
              <a:spcAft>
                <a:spcPts val="600"/>
              </a:spcAft>
              <a:defRPr sz="1800"/>
            </a:lvl3pPr>
            <a:lvl4pPr>
              <a:spcBef>
                <a:spcPts val="600"/>
              </a:spcBef>
              <a:spcAft>
                <a:spcPts val="600"/>
              </a:spcAft>
              <a:defRPr sz="1600"/>
            </a:lvl4pPr>
            <a:lvl5pPr>
              <a:spcBef>
                <a:spcPts val="600"/>
              </a:spcBef>
              <a:spcAft>
                <a:spcPts val="6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313D4505-985F-49BE-8C1F-E0CFEEC3F372}" type="slidenum">
              <a:rPr lang="en-US" smtClean="0"/>
              <a:t>‹#›</a:t>
            </a:fld>
            <a:endParaRPr lang="en-US"/>
          </a:p>
        </p:txBody>
      </p:sp>
      <p:cxnSp>
        <p:nvCxnSpPr>
          <p:cNvPr id="10" name="Straight Connector 9"/>
          <p:cNvCxnSpPr/>
          <p:nvPr userDrawn="1"/>
        </p:nvCxnSpPr>
        <p:spPr bwMode="auto">
          <a:xfrm flipH="1">
            <a:off x="0" y="839788"/>
            <a:ext cx="12090400" cy="0"/>
          </a:xfrm>
          <a:prstGeom prst="line">
            <a:avLst/>
          </a:prstGeom>
          <a:solidFill>
            <a:schemeClr val="accent1"/>
          </a:solidFill>
          <a:ln w="25400" cap="flat" cmpd="sng" algn="ctr">
            <a:gradFill flip="none" rotWithShape="1">
              <a:gsLst>
                <a:gs pos="0">
                  <a:schemeClr val="bg1"/>
                </a:gs>
                <a:gs pos="0">
                  <a:schemeClr val="bg1"/>
                </a:gs>
                <a:gs pos="100000">
                  <a:schemeClr val="tx1"/>
                </a:gs>
              </a:gsLst>
              <a:lin ang="0" scaled="1"/>
              <a:tileRect/>
            </a:gradFill>
            <a:prstDash val="solid"/>
            <a:round/>
            <a:headEnd type="none" w="sm" len="sm"/>
            <a:tailEnd type="none" w="sm" len="sm"/>
          </a:ln>
          <a:effectLst/>
        </p:spPr>
      </p:cxnSp>
      <p:sp>
        <p:nvSpPr>
          <p:cNvPr id="11" name="Title 1"/>
          <p:cNvSpPr>
            <a:spLocks noGrp="1"/>
          </p:cNvSpPr>
          <p:nvPr>
            <p:ph type="title"/>
          </p:nvPr>
        </p:nvSpPr>
        <p:spPr>
          <a:xfrm>
            <a:off x="0" y="27993"/>
            <a:ext cx="12192000" cy="838200"/>
          </a:xfrm>
          <a:prstGeom prst="rect">
            <a:avLst/>
          </a:prstGeom>
        </p:spPr>
        <p:txBody>
          <a:bodyPr anchor="ctr">
            <a:normAutofit/>
          </a:bodyPr>
          <a:lstStyle>
            <a:lvl1pPr>
              <a:defRPr sz="3600">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0665670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Title Only - with logo">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13D4505-985F-49BE-8C1F-E0CFEEC3F372}" type="slidenum">
              <a:rPr lang="en-US" smtClean="0"/>
              <a:t>‹#›</a:t>
            </a:fld>
            <a:endParaRPr lang="en-US"/>
          </a:p>
        </p:txBody>
      </p:sp>
      <p:cxnSp>
        <p:nvCxnSpPr>
          <p:cNvPr id="8" name="Straight Connector 7"/>
          <p:cNvCxnSpPr/>
          <p:nvPr userDrawn="1"/>
        </p:nvCxnSpPr>
        <p:spPr bwMode="auto">
          <a:xfrm flipH="1">
            <a:off x="0" y="838200"/>
            <a:ext cx="11988800" cy="1588"/>
          </a:xfrm>
          <a:prstGeom prst="line">
            <a:avLst/>
          </a:prstGeom>
          <a:solidFill>
            <a:schemeClr val="accent1"/>
          </a:solidFill>
          <a:ln w="25400" cap="flat" cmpd="sng" algn="ctr">
            <a:gradFill flip="none" rotWithShape="1">
              <a:gsLst>
                <a:gs pos="0">
                  <a:schemeClr val="bg1"/>
                </a:gs>
                <a:gs pos="0">
                  <a:schemeClr val="bg1"/>
                </a:gs>
                <a:gs pos="100000">
                  <a:schemeClr val="tx1"/>
                </a:gs>
              </a:gsLst>
              <a:lin ang="0" scaled="1"/>
              <a:tileRect/>
            </a:gradFill>
            <a:prstDash val="solid"/>
            <a:round/>
            <a:headEnd type="none" w="sm" len="sm"/>
            <a:tailEnd type="none" w="sm" len="sm"/>
          </a:ln>
          <a:effectLst/>
        </p:spPr>
      </p:cxnSp>
      <p:sp>
        <p:nvSpPr>
          <p:cNvPr id="11" name="Title 1"/>
          <p:cNvSpPr>
            <a:spLocks noGrp="1"/>
          </p:cNvSpPr>
          <p:nvPr>
            <p:ph type="title"/>
          </p:nvPr>
        </p:nvSpPr>
        <p:spPr>
          <a:xfrm>
            <a:off x="101600" y="27993"/>
            <a:ext cx="12192000" cy="838200"/>
          </a:xfrm>
          <a:prstGeom prst="rect">
            <a:avLst/>
          </a:prstGeom>
        </p:spPr>
        <p:txBody>
          <a:bodyPr anchor="ctr">
            <a:normAutofit/>
          </a:bodyPr>
          <a:lstStyle>
            <a:lvl1pPr>
              <a:defRPr sz="3600">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1354371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Title Only - with logo">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13D4505-985F-49BE-8C1F-E0CFEEC3F372}" type="slidenum">
              <a:rPr lang="en-US" smtClean="0"/>
              <a:t>‹#›</a:t>
            </a:fld>
            <a:endParaRPr lang="en-US"/>
          </a:p>
        </p:txBody>
      </p:sp>
      <p:cxnSp>
        <p:nvCxnSpPr>
          <p:cNvPr id="8" name="Straight Connector 7"/>
          <p:cNvCxnSpPr/>
          <p:nvPr userDrawn="1"/>
        </p:nvCxnSpPr>
        <p:spPr bwMode="auto">
          <a:xfrm flipH="1">
            <a:off x="0" y="838200"/>
            <a:ext cx="11988800" cy="1588"/>
          </a:xfrm>
          <a:prstGeom prst="line">
            <a:avLst/>
          </a:prstGeom>
          <a:solidFill>
            <a:schemeClr val="accent1"/>
          </a:solidFill>
          <a:ln w="25400" cap="flat" cmpd="sng" algn="ctr">
            <a:gradFill flip="none" rotWithShape="1">
              <a:gsLst>
                <a:gs pos="0">
                  <a:schemeClr val="bg1"/>
                </a:gs>
                <a:gs pos="0">
                  <a:schemeClr val="bg1"/>
                </a:gs>
                <a:gs pos="100000">
                  <a:schemeClr val="tx1"/>
                </a:gs>
              </a:gsLst>
              <a:lin ang="0" scaled="1"/>
              <a:tileRect/>
            </a:gradFill>
            <a:prstDash val="solid"/>
            <a:round/>
            <a:headEnd type="none" w="sm" len="sm"/>
            <a:tailEnd type="none" w="sm" len="sm"/>
          </a:ln>
          <a:effectLst/>
        </p:spPr>
      </p:cxnSp>
      <p:sp>
        <p:nvSpPr>
          <p:cNvPr id="11" name="Title 1"/>
          <p:cNvSpPr>
            <a:spLocks noGrp="1"/>
          </p:cNvSpPr>
          <p:nvPr>
            <p:ph type="title"/>
          </p:nvPr>
        </p:nvSpPr>
        <p:spPr>
          <a:xfrm>
            <a:off x="101600" y="27993"/>
            <a:ext cx="12192000" cy="838200"/>
          </a:xfrm>
          <a:prstGeom prst="rect">
            <a:avLst/>
          </a:prstGeom>
        </p:spPr>
        <p:txBody>
          <a:bodyPr anchor="ctr">
            <a:normAutofit/>
          </a:bodyPr>
          <a:lstStyle>
            <a:lvl1pPr>
              <a:defRPr sz="3600">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0218140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Title Only - no logo - for large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13D4505-985F-49BE-8C1F-E0CFEEC3F372}" type="slidenum">
              <a:rPr lang="en-US" smtClean="0"/>
              <a:t>‹#›</a:t>
            </a:fld>
            <a:endParaRPr lang="en-US"/>
          </a:p>
        </p:txBody>
      </p:sp>
      <p:cxnSp>
        <p:nvCxnSpPr>
          <p:cNvPr id="8" name="Straight Connector 7"/>
          <p:cNvCxnSpPr/>
          <p:nvPr userDrawn="1"/>
        </p:nvCxnSpPr>
        <p:spPr bwMode="auto">
          <a:xfrm flipH="1">
            <a:off x="0" y="609600"/>
            <a:ext cx="11988800" cy="1588"/>
          </a:xfrm>
          <a:prstGeom prst="line">
            <a:avLst/>
          </a:prstGeom>
          <a:solidFill>
            <a:schemeClr val="accent1"/>
          </a:solidFill>
          <a:ln w="25400" cap="flat" cmpd="sng" algn="ctr">
            <a:gradFill flip="none" rotWithShape="1">
              <a:gsLst>
                <a:gs pos="0">
                  <a:schemeClr val="bg1"/>
                </a:gs>
                <a:gs pos="0">
                  <a:schemeClr val="bg1"/>
                </a:gs>
                <a:gs pos="100000">
                  <a:schemeClr val="tx1"/>
                </a:gs>
              </a:gsLst>
              <a:lin ang="0" scaled="1"/>
              <a:tileRect/>
            </a:gradFill>
            <a:prstDash val="solid"/>
            <a:round/>
            <a:headEnd type="none" w="sm" len="sm"/>
            <a:tailEnd type="none" w="sm" len="sm"/>
          </a:ln>
          <a:effectLst/>
        </p:spPr>
      </p:cxnSp>
      <p:sp>
        <p:nvSpPr>
          <p:cNvPr id="11" name="Title 1"/>
          <p:cNvSpPr>
            <a:spLocks noGrp="1"/>
          </p:cNvSpPr>
          <p:nvPr>
            <p:ph type="title" hasCustomPrompt="1"/>
          </p:nvPr>
        </p:nvSpPr>
        <p:spPr>
          <a:xfrm>
            <a:off x="0" y="0"/>
            <a:ext cx="12192000" cy="609600"/>
          </a:xfrm>
          <a:prstGeom prst="rect">
            <a:avLst/>
          </a:prstGeom>
        </p:spPr>
        <p:txBody>
          <a:bodyPr anchor="ctr">
            <a:normAutofit/>
          </a:bodyPr>
          <a:lstStyle>
            <a:lvl1pPr>
              <a:defRPr sz="3200" baseline="0">
                <a:solidFill>
                  <a:schemeClr val="tx1"/>
                </a:solidFill>
              </a:defRPr>
            </a:lvl1pPr>
          </a:lstStyle>
          <a:p>
            <a:r>
              <a:rPr lang="en-US" dirty="0" smtClean="0"/>
              <a:t>Slide for large images – not to be regularly used</a:t>
            </a:r>
            <a:endParaRPr lang="en-US" dirty="0"/>
          </a:p>
        </p:txBody>
      </p:sp>
    </p:spTree>
    <p:extLst>
      <p:ext uri="{BB962C8B-B14F-4D97-AF65-F5344CB8AC3E}">
        <p14:creationId xmlns:p14="http://schemas.microsoft.com/office/powerpoint/2010/main" val="206003531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371601"/>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11655200" y="6505801"/>
            <a:ext cx="560173" cy="365125"/>
          </a:xfrm>
          <a:prstGeom prst="rect">
            <a:avLst/>
          </a:prstGeom>
        </p:spPr>
        <p:txBody>
          <a:bodyPr vert="horz" lIns="91440" tIns="45720" rIns="91440" bIns="45720" rtlCol="0" anchor="ctr"/>
          <a:lstStyle>
            <a:lvl1pPr algn="ctr">
              <a:defRPr sz="1000" i="0">
                <a:solidFill>
                  <a:schemeClr val="tx1"/>
                </a:solidFill>
              </a:defRPr>
            </a:lvl1pPr>
          </a:lstStyle>
          <a:p>
            <a:fld id="{313D4505-985F-49BE-8C1F-E0CFEEC3F372}" type="slidenum">
              <a:rPr lang="en-US" smtClean="0"/>
              <a:pPr/>
              <a:t>‹#›</a:t>
            </a:fld>
            <a:endParaRPr lang="en-US"/>
          </a:p>
        </p:txBody>
      </p:sp>
    </p:spTree>
    <p:extLst>
      <p:ext uri="{BB962C8B-B14F-4D97-AF65-F5344CB8AC3E}">
        <p14:creationId xmlns:p14="http://schemas.microsoft.com/office/powerpoint/2010/main" val="42096325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iming>
    <p:tnLst>
      <p:par>
        <p:cTn id="1" dur="indefinite" restart="never" nodeType="tmRoot"/>
      </p:par>
    </p:tnLst>
  </p:timing>
  <p:hf sldNum="0" hdr="0" ftr="0" dt="0"/>
  <p:txStyles>
    <p:titleStyle>
      <a:lvl1pPr algn="l"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371601"/>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11655200" y="6505801"/>
            <a:ext cx="560173" cy="365125"/>
          </a:xfrm>
          <a:prstGeom prst="rect">
            <a:avLst/>
          </a:prstGeom>
        </p:spPr>
        <p:txBody>
          <a:bodyPr vert="horz" lIns="91440" tIns="45720" rIns="91440" bIns="45720" rtlCol="0" anchor="ctr"/>
          <a:lstStyle>
            <a:lvl1pPr algn="ctr">
              <a:defRPr sz="1000" i="0">
                <a:solidFill>
                  <a:schemeClr val="tx1"/>
                </a:solidFill>
              </a:defRPr>
            </a:lvl1pPr>
          </a:lstStyle>
          <a:p>
            <a:fld id="{313D4505-985F-49BE-8C1F-E0CFEEC3F372}" type="slidenum">
              <a:rPr lang="en-US" smtClean="0"/>
              <a:pPr/>
              <a:t>‹#›</a:t>
            </a:fld>
            <a:endParaRPr lang="en-US"/>
          </a:p>
        </p:txBody>
      </p:sp>
    </p:spTree>
    <p:extLst>
      <p:ext uri="{BB962C8B-B14F-4D97-AF65-F5344CB8AC3E}">
        <p14:creationId xmlns:p14="http://schemas.microsoft.com/office/powerpoint/2010/main" val="148934262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iming>
    <p:tnLst>
      <p:par>
        <p:cTn id="1" dur="indefinite" restart="never" nodeType="tmRoot"/>
      </p:par>
    </p:tnLst>
  </p:timing>
  <p:hf hdr="0" ftr="0" dt="0"/>
  <p:txStyles>
    <p:titleStyle>
      <a:lvl1pPr algn="l"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emf"/><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ncbi.nlm.nih.gov/pmc/articles/PMC3042549/" TargetMode="External"/><Relationship Id="rId2" Type="http://schemas.openxmlformats.org/officeDocument/2006/relationships/hyperlink" Target="https://www.samhsa.gov/data/report/2018-nsduh-detailed-table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sciencedirect-com.proxy.lib.umich.edu/science/article/pii/S0740547215300866?via%3Dihub"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ihs.gov/asap" TargetMode="External"/><Relationship Id="rId2" Type="http://schemas.openxmlformats.org/officeDocument/2006/relationships/hyperlink" Target="http://www.wellbriety.com/" TargetMode="External"/><Relationship Id="rId1" Type="http://schemas.openxmlformats.org/officeDocument/2006/relationships/slideLayout" Target="../slideLayouts/slideLayout2.xml"/><Relationship Id="rId5" Type="http://schemas.openxmlformats.org/officeDocument/2006/relationships/hyperlink" Target="http://wellbriety.com/wellbriety/wp-content/uploads/2019/06/Promising-Practices-Strategies-Reduce-Alcohol-Substance-Abuse.pdf" TargetMode="External"/><Relationship Id="rId4" Type="http://schemas.openxmlformats.org/officeDocument/2006/relationships/hyperlink" Target="http://www.naigso-aa.or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3.emf"/><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35045" y="2057401"/>
            <a:ext cx="7772400" cy="1470025"/>
          </a:xfrm>
        </p:spPr>
        <p:txBody>
          <a:bodyPr>
            <a:normAutofit/>
          </a:bodyPr>
          <a:lstStyle/>
          <a:p>
            <a:r>
              <a:rPr lang="en-US" dirty="0" smtClean="0"/>
              <a:t>Treating the ‘Alcohol’ in Alcohol-Related Liver Disease</a:t>
            </a:r>
            <a:endParaRPr lang="en-US" dirty="0"/>
          </a:p>
        </p:txBody>
      </p:sp>
      <p:sp>
        <p:nvSpPr>
          <p:cNvPr id="3" name="Subtitle 2"/>
          <p:cNvSpPr>
            <a:spLocks noGrp="1"/>
          </p:cNvSpPr>
          <p:nvPr>
            <p:ph type="subTitle" idx="1"/>
          </p:nvPr>
        </p:nvSpPr>
        <p:spPr>
          <a:xfrm>
            <a:off x="5799811" y="3886309"/>
            <a:ext cx="2990671" cy="1078832"/>
          </a:xfrm>
        </p:spPr>
        <p:txBody>
          <a:bodyPr>
            <a:normAutofit/>
          </a:bodyPr>
          <a:lstStyle/>
          <a:p>
            <a:r>
              <a:rPr lang="en-US" sz="1600" b="1" dirty="0" smtClean="0"/>
              <a:t>Jessica L. </a:t>
            </a:r>
            <a:r>
              <a:rPr lang="en-US" sz="1600" b="1" dirty="0" err="1" smtClean="0"/>
              <a:t>Mellinger</a:t>
            </a:r>
            <a:r>
              <a:rPr lang="en-US" sz="1600" b="1" dirty="0" smtClean="0"/>
              <a:t> </a:t>
            </a:r>
            <a:r>
              <a:rPr lang="en-US" sz="1600" b="1" dirty="0"/>
              <a:t>MD MSc</a:t>
            </a:r>
          </a:p>
          <a:p>
            <a:r>
              <a:rPr lang="en-US" sz="1600" dirty="0" smtClean="0"/>
              <a:t>Assistant </a:t>
            </a:r>
            <a:r>
              <a:rPr lang="en-US" sz="1600" dirty="0"/>
              <a:t>Professor</a:t>
            </a:r>
          </a:p>
          <a:p>
            <a:r>
              <a:rPr lang="en-US" sz="1600" dirty="0" smtClean="0"/>
              <a:t>Division of Gastroenterology</a:t>
            </a:r>
            <a:endParaRPr lang="en-US" sz="1600" dirty="0"/>
          </a:p>
        </p:txBody>
      </p:sp>
      <p:pic>
        <p:nvPicPr>
          <p:cNvPr id="4" name="Picture 3" descr="Signature-Vertic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1" y="5562601"/>
            <a:ext cx="1422091" cy="1043549"/>
          </a:xfrm>
          <a:prstGeom prst="rect">
            <a:avLst/>
          </a:prstGeom>
        </p:spPr>
      </p:pic>
      <p:sp>
        <p:nvSpPr>
          <p:cNvPr id="7" name="Subtitle 2"/>
          <p:cNvSpPr txBox="1">
            <a:spLocks/>
          </p:cNvSpPr>
          <p:nvPr/>
        </p:nvSpPr>
        <p:spPr>
          <a:xfrm>
            <a:off x="2848655" y="3912209"/>
            <a:ext cx="2990671" cy="107883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1800" kern="1200" baseline="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1" i="0" u="none" strike="noStrike" kern="1200" cap="none" spc="0" normalizeH="0" baseline="0" noProof="0" dirty="0" smtClean="0">
                <a:ln>
                  <a:noFill/>
                </a:ln>
                <a:solidFill>
                  <a:srgbClr val="000050"/>
                </a:solidFill>
                <a:effectLst/>
                <a:uLnTx/>
                <a:uFillTx/>
                <a:latin typeface="Franklin Gothic Book"/>
                <a:ea typeface="+mn-ea"/>
                <a:cs typeface="+mn-cs"/>
              </a:rPr>
              <a:t>Anne C. Fernandez PhD</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smtClean="0">
                <a:ln>
                  <a:noFill/>
                </a:ln>
                <a:solidFill>
                  <a:srgbClr val="000050"/>
                </a:solidFill>
                <a:effectLst/>
                <a:uLnTx/>
                <a:uFillTx/>
                <a:latin typeface="Franklin Gothic Book"/>
                <a:ea typeface="+mn-ea"/>
                <a:cs typeface="+mn-cs"/>
              </a:rPr>
              <a:t>Assistant Professor</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smtClean="0">
                <a:ln>
                  <a:noFill/>
                </a:ln>
                <a:solidFill>
                  <a:srgbClr val="000050"/>
                </a:solidFill>
                <a:effectLst/>
                <a:uLnTx/>
                <a:uFillTx/>
                <a:latin typeface="Franklin Gothic Book"/>
                <a:ea typeface="+mn-ea"/>
                <a:cs typeface="+mn-cs"/>
              </a:rPr>
              <a:t>Department of Psychiatry</a:t>
            </a:r>
            <a:endParaRPr kumimoji="0" lang="en-US" sz="1600" b="0" i="0" u="none" strike="noStrike" kern="1200" cap="none" spc="0" normalizeH="0" baseline="0" noProof="0" dirty="0">
              <a:ln>
                <a:noFill/>
              </a:ln>
              <a:solidFill>
                <a:srgbClr val="000050"/>
              </a:solidFill>
              <a:effectLst/>
              <a:uLnTx/>
              <a:uFillTx/>
              <a:latin typeface="Franklin Gothic Book"/>
              <a:ea typeface="+mn-ea"/>
              <a:cs typeface="+mn-cs"/>
            </a:endParaRPr>
          </a:p>
        </p:txBody>
      </p:sp>
      <p:cxnSp>
        <p:nvCxnSpPr>
          <p:cNvPr id="9" name="Straight Connector 8"/>
          <p:cNvCxnSpPr/>
          <p:nvPr/>
        </p:nvCxnSpPr>
        <p:spPr>
          <a:xfrm>
            <a:off x="2783305" y="3858126"/>
            <a:ext cx="8021" cy="13475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799811" y="3858126"/>
            <a:ext cx="8021" cy="13475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847811" y="3858126"/>
            <a:ext cx="8021" cy="134753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86778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r>
              <a:rPr lang="en-US" dirty="0" smtClean="0"/>
              <a:t>tages of change “reverse”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45743359"/>
              </p:ext>
            </p:extLst>
          </p:nvPr>
        </p:nvGraphicFramePr>
        <p:xfrm>
          <a:off x="2554639" y="1175655"/>
          <a:ext cx="11785600" cy="54319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The Five Stages of Change | the relationship blo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2345" y="1485244"/>
            <a:ext cx="4482798" cy="401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4102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importance of multidisciplinary care</a:t>
            </a:r>
            <a:endParaRPr lang="en-US" dirty="0"/>
          </a:p>
        </p:txBody>
      </p:sp>
    </p:spTree>
    <p:extLst>
      <p:ext uri="{BB962C8B-B14F-4D97-AF65-F5344CB8AC3E}">
        <p14:creationId xmlns:p14="http://schemas.microsoft.com/office/powerpoint/2010/main" val="490550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Referral to AUD treatment isn’t always so easy…. </a:t>
            </a:r>
            <a:endParaRPr lang="en-US" dirty="0"/>
          </a:p>
        </p:txBody>
      </p:sp>
      <p:sp>
        <p:nvSpPr>
          <p:cNvPr id="3" name="Content Placeholder 2"/>
          <p:cNvSpPr>
            <a:spLocks noGrp="1"/>
          </p:cNvSpPr>
          <p:nvPr>
            <p:ph idx="1"/>
          </p:nvPr>
        </p:nvSpPr>
        <p:spPr>
          <a:xfrm>
            <a:off x="443669" y="1428322"/>
            <a:ext cx="4495800" cy="4505771"/>
          </a:xfrm>
        </p:spPr>
        <p:txBody>
          <a:bodyPr>
            <a:normAutofit/>
          </a:bodyPr>
          <a:lstStyle/>
          <a:p>
            <a:r>
              <a:rPr lang="en-US" dirty="0" smtClean="0">
                <a:solidFill>
                  <a:schemeClr val="accent1"/>
                </a:solidFill>
              </a:rPr>
              <a:t>Wide geographic distances</a:t>
            </a:r>
          </a:p>
          <a:p>
            <a:r>
              <a:rPr lang="en-US" dirty="0" smtClean="0">
                <a:solidFill>
                  <a:schemeClr val="accent1"/>
                </a:solidFill>
              </a:rPr>
              <a:t>Paucity of psych providers</a:t>
            </a:r>
          </a:p>
          <a:p>
            <a:pPr lvl="1"/>
            <a:r>
              <a:rPr lang="en-US" dirty="0" smtClean="0">
                <a:solidFill>
                  <a:schemeClr val="accent1"/>
                </a:solidFill>
              </a:rPr>
              <a:t>Rural = sparse</a:t>
            </a:r>
          </a:p>
          <a:p>
            <a:pPr lvl="1"/>
            <a:r>
              <a:rPr lang="en-US" dirty="0" smtClean="0">
                <a:solidFill>
                  <a:schemeClr val="accent1"/>
                </a:solidFill>
              </a:rPr>
              <a:t>Insurance coverage</a:t>
            </a:r>
          </a:p>
          <a:p>
            <a:pPr lvl="1"/>
            <a:r>
              <a:rPr lang="en-US" dirty="0" smtClean="0">
                <a:solidFill>
                  <a:schemeClr val="accent1"/>
                </a:solidFill>
              </a:rPr>
              <a:t>Saturated w/ severe pts</a:t>
            </a:r>
          </a:p>
          <a:p>
            <a:pPr lvl="1"/>
            <a:r>
              <a:rPr lang="en-US" dirty="0" smtClean="0">
                <a:solidFill>
                  <a:schemeClr val="accent1"/>
                </a:solidFill>
              </a:rPr>
              <a:t>Sober ALD pts “too well”</a:t>
            </a:r>
          </a:p>
          <a:p>
            <a:r>
              <a:rPr lang="en-US" dirty="0" smtClean="0">
                <a:solidFill>
                  <a:schemeClr val="accent1"/>
                </a:solidFill>
              </a:rPr>
              <a:t>↑↑ med-psych complexity</a:t>
            </a:r>
          </a:p>
          <a:p>
            <a:r>
              <a:rPr lang="en-US" dirty="0" smtClean="0">
                <a:solidFill>
                  <a:schemeClr val="accent1"/>
                </a:solidFill>
              </a:rPr>
              <a:t>↓ ALD expertise in community colleagues</a:t>
            </a:r>
          </a:p>
        </p:txBody>
      </p:sp>
      <p:pic>
        <p:nvPicPr>
          <p:cNvPr id="6" name="Picture 5" descr="Signature-Vertic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9000" y="129344"/>
            <a:ext cx="1015550" cy="63549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2969" y="1076401"/>
            <a:ext cx="7023602" cy="5427329"/>
          </a:xfrm>
          <a:prstGeom prst="rect">
            <a:avLst/>
          </a:prstGeom>
        </p:spPr>
      </p:pic>
      <p:pic>
        <p:nvPicPr>
          <p:cNvPr id="4" name="Picture 3"/>
          <p:cNvPicPr>
            <a:picLocks noChangeAspect="1"/>
          </p:cNvPicPr>
          <p:nvPr/>
        </p:nvPicPr>
        <p:blipFill rotWithShape="1">
          <a:blip r:embed="rId5"/>
          <a:srcRect l="52407" t="24943" r="43719" b="71871"/>
          <a:stretch/>
        </p:blipFill>
        <p:spPr>
          <a:xfrm>
            <a:off x="4818380" y="3413760"/>
            <a:ext cx="1652231" cy="1527870"/>
          </a:xfrm>
          <a:prstGeom prst="rect">
            <a:avLst/>
          </a:prstGeom>
          <a:ln>
            <a:solidFill>
              <a:srgbClr val="FF0000"/>
            </a:solidFill>
          </a:ln>
        </p:spPr>
      </p:pic>
    </p:spTree>
    <p:extLst>
      <p:ext uri="{BB962C8B-B14F-4D97-AF65-F5344CB8AC3E}">
        <p14:creationId xmlns:p14="http://schemas.microsoft.com/office/powerpoint/2010/main" val="34248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15399" cy="891540"/>
          </a:xfrm>
        </p:spPr>
        <p:txBody>
          <a:bodyPr/>
          <a:lstStyle/>
          <a:p>
            <a:r>
              <a:rPr lang="en-US" dirty="0" smtClean="0"/>
              <a:t>Multidisciplinary care</a:t>
            </a:r>
            <a:endParaRPr lang="en-US" dirty="0"/>
          </a:p>
        </p:txBody>
      </p:sp>
      <p:sp>
        <p:nvSpPr>
          <p:cNvPr id="3" name="Content Placeholder 2"/>
          <p:cNvSpPr>
            <a:spLocks noGrp="1"/>
          </p:cNvSpPr>
          <p:nvPr>
            <p:ph idx="1"/>
          </p:nvPr>
        </p:nvSpPr>
        <p:spPr>
          <a:xfrm>
            <a:off x="590502" y="1493158"/>
            <a:ext cx="9957755" cy="4525963"/>
          </a:xfrm>
        </p:spPr>
        <p:txBody>
          <a:bodyPr>
            <a:normAutofit/>
          </a:bodyPr>
          <a:lstStyle/>
          <a:p>
            <a:pPr marL="0" indent="0">
              <a:buNone/>
            </a:pPr>
            <a:r>
              <a:rPr lang="en-US" sz="2000" dirty="0" smtClean="0"/>
              <a:t>Multidisciplinary, integrated SUD treatment models are key to caring for patients with complex diseases influenced by behavior, physical health, and mental health.</a:t>
            </a:r>
          </a:p>
          <a:p>
            <a:r>
              <a:rPr lang="en-US" sz="2000" dirty="0" smtClean="0"/>
              <a:t>Hepatitis C</a:t>
            </a:r>
          </a:p>
          <a:p>
            <a:r>
              <a:rPr lang="en-US" sz="2000" dirty="0" smtClean="0"/>
              <a:t>HIV/AIDS</a:t>
            </a:r>
          </a:p>
          <a:p>
            <a:r>
              <a:rPr lang="en-US" sz="2000" dirty="0" smtClean="0"/>
              <a:t>Organ transplant</a:t>
            </a:r>
          </a:p>
          <a:p>
            <a:r>
              <a:rPr lang="en-US" sz="2000" dirty="0" smtClean="0"/>
              <a:t>Diabetes</a:t>
            </a:r>
          </a:p>
          <a:p>
            <a:r>
              <a:rPr lang="en-US" sz="2000" dirty="0" smtClean="0"/>
              <a:t>Alcohol-related liver disease</a:t>
            </a:r>
          </a:p>
          <a:p>
            <a:endParaRPr lang="en-US" sz="2000" dirty="0" smtClean="0"/>
          </a:p>
        </p:txBody>
      </p:sp>
      <p:sp>
        <p:nvSpPr>
          <p:cNvPr id="8" name="TextBox 7"/>
          <p:cNvSpPr txBox="1"/>
          <p:nvPr/>
        </p:nvSpPr>
        <p:spPr>
          <a:xfrm>
            <a:off x="0" y="6620739"/>
            <a:ext cx="3746538" cy="215444"/>
          </a:xfrm>
          <a:prstGeom prst="rect">
            <a:avLst/>
          </a:prstGeom>
          <a:noFill/>
        </p:spPr>
        <p:txBody>
          <a:bodyPr wrap="none" rtlCol="0">
            <a:spAutoFit/>
          </a:bodyPr>
          <a:lstStyle/>
          <a:p>
            <a:r>
              <a:rPr lang="en-US" sz="800" dirty="0" smtClean="0"/>
              <a:t>Winder GS, Fernandez A, </a:t>
            </a:r>
            <a:r>
              <a:rPr lang="en-US" sz="800" dirty="0" err="1" smtClean="0"/>
              <a:t>Klevering</a:t>
            </a:r>
            <a:r>
              <a:rPr lang="en-US" sz="800" dirty="0" smtClean="0"/>
              <a:t> K, </a:t>
            </a:r>
            <a:r>
              <a:rPr lang="en-US" sz="800" dirty="0" err="1" smtClean="0"/>
              <a:t>Mellinger</a:t>
            </a:r>
            <a:r>
              <a:rPr lang="en-US" sz="800" dirty="0" smtClean="0"/>
              <a:t> JL. Psychosomatics. 2019 Dec 19.</a:t>
            </a:r>
            <a:endParaRPr lang="en-US" sz="800" dirty="0"/>
          </a:p>
        </p:txBody>
      </p:sp>
      <p:pic>
        <p:nvPicPr>
          <p:cNvPr id="9" name="Picture 8" descr="Signature-Vertical.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9000" y="129344"/>
            <a:ext cx="1015550" cy="635498"/>
          </a:xfrm>
          <a:prstGeom prst="rect">
            <a:avLst/>
          </a:prstGeom>
        </p:spPr>
      </p:pic>
    </p:spTree>
    <p:extLst>
      <p:ext uri="{BB962C8B-B14F-4D97-AF65-F5344CB8AC3E}">
        <p14:creationId xmlns:p14="http://schemas.microsoft.com/office/powerpoint/2010/main" val="32772498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Medical silos in a health system</a:t>
            </a:r>
          </a:p>
        </p:txBody>
      </p:sp>
      <p:sp>
        <p:nvSpPr>
          <p:cNvPr id="7" name="Rectangle 6"/>
          <p:cNvSpPr/>
          <p:nvPr/>
        </p:nvSpPr>
        <p:spPr>
          <a:xfrm>
            <a:off x="1752600" y="1447800"/>
            <a:ext cx="1371600" cy="487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Franklin Gothic Book"/>
              </a:rPr>
              <a:t>Discipline A</a:t>
            </a:r>
          </a:p>
          <a:p>
            <a:pPr algn="ctr"/>
            <a:endParaRPr lang="en-US" dirty="0">
              <a:solidFill>
                <a:prstClr val="white"/>
              </a:solidFill>
              <a:latin typeface="Franklin Gothic Book"/>
            </a:endParaRPr>
          </a:p>
        </p:txBody>
      </p:sp>
      <p:sp>
        <p:nvSpPr>
          <p:cNvPr id="8" name="Rectangle 7"/>
          <p:cNvSpPr/>
          <p:nvPr/>
        </p:nvSpPr>
        <p:spPr>
          <a:xfrm>
            <a:off x="3618442" y="1447800"/>
            <a:ext cx="1371600" cy="487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prstClr val="white"/>
                </a:solidFill>
                <a:latin typeface="Franklin Gothic Book"/>
              </a:rPr>
              <a:t>Discipline B</a:t>
            </a:r>
          </a:p>
          <a:p>
            <a:pPr algn="ctr"/>
            <a:endParaRPr lang="en-US" dirty="0">
              <a:solidFill>
                <a:prstClr val="white"/>
              </a:solidFill>
              <a:latin typeface="Franklin Gothic Book"/>
            </a:endParaRPr>
          </a:p>
        </p:txBody>
      </p:sp>
      <p:sp>
        <p:nvSpPr>
          <p:cNvPr id="9" name="Rectangle 8"/>
          <p:cNvSpPr/>
          <p:nvPr/>
        </p:nvSpPr>
        <p:spPr>
          <a:xfrm>
            <a:off x="5484284" y="1447800"/>
            <a:ext cx="1371600" cy="4876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rgbClr val="000050"/>
                </a:solidFill>
                <a:latin typeface="Franklin Gothic Book"/>
              </a:rPr>
              <a:t>Discipline C</a:t>
            </a:r>
          </a:p>
          <a:p>
            <a:pPr algn="ctr"/>
            <a:endParaRPr lang="en-US" dirty="0">
              <a:solidFill>
                <a:prstClr val="white"/>
              </a:solidFill>
              <a:latin typeface="Franklin Gothic Book"/>
            </a:endParaRPr>
          </a:p>
        </p:txBody>
      </p:sp>
      <p:sp>
        <p:nvSpPr>
          <p:cNvPr id="10" name="Rectangle 9"/>
          <p:cNvSpPr/>
          <p:nvPr/>
        </p:nvSpPr>
        <p:spPr>
          <a:xfrm>
            <a:off x="7276042" y="1447800"/>
            <a:ext cx="1371600" cy="48768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rgbClr val="000050"/>
                </a:solidFill>
                <a:latin typeface="Franklin Gothic Book"/>
              </a:rPr>
              <a:t>Discipline D</a:t>
            </a:r>
          </a:p>
          <a:p>
            <a:pPr algn="ctr"/>
            <a:endParaRPr lang="en-US" dirty="0">
              <a:solidFill>
                <a:prstClr val="white"/>
              </a:solidFill>
              <a:latin typeface="Franklin Gothic Book"/>
            </a:endParaRPr>
          </a:p>
        </p:txBody>
      </p:sp>
      <p:sp>
        <p:nvSpPr>
          <p:cNvPr id="11" name="Rectangle 10"/>
          <p:cNvSpPr/>
          <p:nvPr/>
        </p:nvSpPr>
        <p:spPr>
          <a:xfrm>
            <a:off x="9067800" y="1447800"/>
            <a:ext cx="1371600" cy="4876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solidFill>
                  <a:srgbClr val="000050"/>
                </a:solidFill>
                <a:latin typeface="Franklin Gothic Book"/>
              </a:rPr>
              <a:t>Discipline E</a:t>
            </a:r>
          </a:p>
          <a:p>
            <a:pPr algn="ctr"/>
            <a:endParaRPr lang="en-US" dirty="0">
              <a:solidFill>
                <a:prstClr val="white"/>
              </a:solidFill>
              <a:latin typeface="Franklin Gothic Book"/>
            </a:endParaRPr>
          </a:p>
        </p:txBody>
      </p:sp>
      <p:pic>
        <p:nvPicPr>
          <p:cNvPr id="12" name="Picture 11" descr="Signature-Vertic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9000" y="129344"/>
            <a:ext cx="1015550" cy="635498"/>
          </a:xfrm>
          <a:prstGeom prst="rect">
            <a:avLst/>
          </a:prstGeom>
        </p:spPr>
      </p:pic>
      <p:sp>
        <p:nvSpPr>
          <p:cNvPr id="13" name="TextBox 12"/>
          <p:cNvSpPr txBox="1"/>
          <p:nvPr/>
        </p:nvSpPr>
        <p:spPr>
          <a:xfrm>
            <a:off x="2702984" y="4605865"/>
            <a:ext cx="6934200" cy="381000"/>
          </a:xfrm>
          <a:prstGeom prst="rect">
            <a:avLst/>
          </a:prstGeom>
          <a:solidFill>
            <a:srgbClr val="00B0F0"/>
          </a:solidFill>
          <a:ln w="31750">
            <a:solidFill>
              <a:srgbClr val="FF0000"/>
            </a:solidFill>
          </a:ln>
        </p:spPr>
        <p:txBody>
          <a:bodyPr wrap="square" rtlCol="0">
            <a:spAutoFit/>
          </a:bodyPr>
          <a:lstStyle/>
          <a:p>
            <a:pPr algn="ctr"/>
            <a:r>
              <a:rPr lang="en-US" dirty="0">
                <a:solidFill>
                  <a:srgbClr val="000050"/>
                </a:solidFill>
                <a:latin typeface="Franklin Gothic Book"/>
              </a:rPr>
              <a:t>COMPLEX  DISEASE  X</a:t>
            </a:r>
          </a:p>
        </p:txBody>
      </p:sp>
    </p:spTree>
    <p:extLst>
      <p:ext uri="{BB962C8B-B14F-4D97-AF65-F5344CB8AC3E}">
        <p14:creationId xmlns:p14="http://schemas.microsoft.com/office/powerpoint/2010/main" val="150102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Bring the team to the patient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85145874"/>
              </p:ext>
            </p:extLst>
          </p:nvPr>
        </p:nvGraphicFramePr>
        <p:xfrm>
          <a:off x="203200" y="1143000"/>
          <a:ext cx="11785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Signature-Vertical.ep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49000" y="129344"/>
            <a:ext cx="1015550" cy="635498"/>
          </a:xfrm>
          <a:prstGeom prst="rect">
            <a:avLst/>
          </a:prstGeom>
        </p:spPr>
      </p:pic>
      <p:sp>
        <p:nvSpPr>
          <p:cNvPr id="6" name="TextBox 5"/>
          <p:cNvSpPr txBox="1"/>
          <p:nvPr/>
        </p:nvSpPr>
        <p:spPr>
          <a:xfrm>
            <a:off x="2514957" y="4922377"/>
            <a:ext cx="7365286" cy="369332"/>
          </a:xfrm>
          <a:prstGeom prst="rect">
            <a:avLst/>
          </a:prstGeom>
          <a:noFill/>
        </p:spPr>
        <p:txBody>
          <a:bodyPr wrap="none" rtlCol="0">
            <a:spAutoFit/>
          </a:bodyPr>
          <a:lstStyle/>
          <a:p>
            <a:r>
              <a:rPr lang="en-US" dirty="0" smtClean="0"/>
              <a:t>Cross-training, robust collaboration, strong relationships, regular meetings</a:t>
            </a:r>
            <a:endParaRPr lang="en-US" dirty="0"/>
          </a:p>
        </p:txBody>
      </p:sp>
    </p:spTree>
    <p:extLst>
      <p:ext uri="{BB962C8B-B14F-4D97-AF65-F5344CB8AC3E}">
        <p14:creationId xmlns:p14="http://schemas.microsoft.com/office/powerpoint/2010/main" val="26684074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Literature on integrated SUD care</a:t>
            </a:r>
          </a:p>
        </p:txBody>
      </p:sp>
      <p:sp>
        <p:nvSpPr>
          <p:cNvPr id="4" name="Slide Number Placeholder 3"/>
          <p:cNvSpPr>
            <a:spLocks noGrp="1"/>
          </p:cNvSpPr>
          <p:nvPr>
            <p:ph type="sldNum" sz="quarter" idx="12"/>
          </p:nvPr>
        </p:nvSpPr>
        <p:spPr/>
        <p:txBody>
          <a:bodyPr/>
          <a:lstStyle/>
          <a:p>
            <a:fld id="{313D4505-985F-49BE-8C1F-E0CFEEC3F372}" type="slidenum">
              <a:rPr lang="en-US" smtClean="0"/>
              <a:t>16</a:t>
            </a:fld>
            <a:endParaRPr lang="en-US" dirty="0"/>
          </a:p>
        </p:txBody>
      </p:sp>
      <p:pic>
        <p:nvPicPr>
          <p:cNvPr id="5" name="Picture 4"/>
          <p:cNvPicPr>
            <a:picLocks noChangeAspect="1"/>
          </p:cNvPicPr>
          <p:nvPr/>
        </p:nvPicPr>
        <p:blipFill>
          <a:blip r:embed="rId2"/>
          <a:stretch>
            <a:fillRect/>
          </a:stretch>
        </p:blipFill>
        <p:spPr>
          <a:xfrm>
            <a:off x="2360289" y="1306159"/>
            <a:ext cx="7369821" cy="4759676"/>
          </a:xfrm>
          <a:prstGeom prst="rect">
            <a:avLst/>
          </a:prstGeom>
        </p:spPr>
      </p:pic>
      <p:pic>
        <p:nvPicPr>
          <p:cNvPr id="6" name="Picture 5" descr="Signature-Vertic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9000" y="129344"/>
            <a:ext cx="1015550" cy="635498"/>
          </a:xfrm>
          <a:prstGeom prst="rect">
            <a:avLst/>
          </a:prstGeom>
        </p:spPr>
      </p:pic>
    </p:spTree>
    <p:extLst>
      <p:ext uri="{BB962C8B-B14F-4D97-AF65-F5344CB8AC3E}">
        <p14:creationId xmlns:p14="http://schemas.microsoft.com/office/powerpoint/2010/main" val="20920445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 name="Rectangle 3"/>
          <p:cNvSpPr txBox="1"/>
          <p:nvPr/>
        </p:nvSpPr>
        <p:spPr>
          <a:xfrm>
            <a:off x="695025" y="147655"/>
            <a:ext cx="10767539" cy="6370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3700"/>
            </a:lvl1pPr>
          </a:lstStyle>
          <a:p>
            <a:r>
              <a:t>MAIN ALD Clinic Structure</a:t>
            </a:r>
          </a:p>
        </p:txBody>
      </p:sp>
      <p:grpSp>
        <p:nvGrpSpPr>
          <p:cNvPr id="662" name="Diagram 2"/>
          <p:cNvGrpSpPr/>
          <p:nvPr/>
        </p:nvGrpSpPr>
        <p:grpSpPr>
          <a:xfrm>
            <a:off x="659064" y="1328641"/>
            <a:ext cx="5941848" cy="3590303"/>
            <a:chOff x="0" y="0"/>
            <a:chExt cx="5941846" cy="3590303"/>
          </a:xfrm>
        </p:grpSpPr>
        <p:grpSp>
          <p:nvGrpSpPr>
            <p:cNvPr id="641" name="Group"/>
            <p:cNvGrpSpPr/>
            <p:nvPr/>
          </p:nvGrpSpPr>
          <p:grpSpPr>
            <a:xfrm>
              <a:off x="2206257" y="2060970"/>
              <a:ext cx="1529334" cy="1529334"/>
              <a:chOff x="0" y="0"/>
              <a:chExt cx="1529332" cy="1529332"/>
            </a:xfrm>
          </p:grpSpPr>
          <p:sp>
            <p:nvSpPr>
              <p:cNvPr id="639" name="Circle"/>
              <p:cNvSpPr/>
              <p:nvPr/>
            </p:nvSpPr>
            <p:spPr>
              <a:xfrm>
                <a:off x="-1" y="-1"/>
                <a:ext cx="1529334" cy="1529334"/>
              </a:xfrm>
              <a:prstGeom prst="ellipse">
                <a:avLst/>
              </a:prstGeom>
              <a:solidFill>
                <a:schemeClr val="accent1"/>
              </a:solidFill>
              <a:ln w="25400" cap="flat">
                <a:solidFill>
                  <a:srgbClr val="FFFFFF"/>
                </a:solidFill>
                <a:prstDash val="solid"/>
                <a:round/>
              </a:ln>
              <a:effectLst/>
            </p:spPr>
            <p:txBody>
              <a:bodyPr wrap="square" lIns="45719" tIns="45719" rIns="45719" bIns="45719" numCol="1" anchor="ctr">
                <a:noAutofit/>
              </a:bodyPr>
              <a:lstStyle/>
              <a:p>
                <a:pPr algn="ctr" defTabSz="1200150">
                  <a:lnSpc>
                    <a:spcPct val="90000"/>
                  </a:lnSpc>
                  <a:spcBef>
                    <a:spcPts val="700"/>
                  </a:spcBef>
                  <a:defRPr sz="2700">
                    <a:solidFill>
                      <a:srgbClr val="FFFFFF"/>
                    </a:solidFill>
                  </a:defRPr>
                </a:pPr>
                <a:endParaRPr/>
              </a:p>
            </p:txBody>
          </p:sp>
          <p:sp>
            <p:nvSpPr>
              <p:cNvPr id="640" name="Patient"/>
              <p:cNvSpPr txBox="1"/>
              <p:nvPr/>
            </p:nvSpPr>
            <p:spPr>
              <a:xfrm>
                <a:off x="223965" y="353696"/>
                <a:ext cx="1081402" cy="8219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7145" tIns="17145" rIns="17145" bIns="17145" numCol="1" anchor="ctr">
                <a:spAutoFit/>
              </a:bodyPr>
              <a:lstStyle>
                <a:lvl1pPr algn="ctr" defTabSz="1200150">
                  <a:lnSpc>
                    <a:spcPct val="90000"/>
                  </a:lnSpc>
                  <a:spcBef>
                    <a:spcPts val="1100"/>
                  </a:spcBef>
                  <a:defRPr sz="2700">
                    <a:solidFill>
                      <a:srgbClr val="FFFFFF"/>
                    </a:solidFill>
                  </a:defRPr>
                </a:lvl1pPr>
              </a:lstStyle>
              <a:p>
                <a:r>
                  <a:t>Patient </a:t>
                </a:r>
              </a:p>
            </p:txBody>
          </p:sp>
        </p:grpSp>
        <p:sp>
          <p:nvSpPr>
            <p:cNvPr id="642" name="Arrow"/>
            <p:cNvSpPr/>
            <p:nvPr/>
          </p:nvSpPr>
          <p:spPr>
            <a:xfrm rot="10800000">
              <a:off x="726432" y="2607707"/>
              <a:ext cx="1398435" cy="435860"/>
            </a:xfrm>
            <a:prstGeom prst="leftArrow">
              <a:avLst>
                <a:gd name="adj1" fmla="val 60000"/>
                <a:gd name="adj2" fmla="val 50000"/>
              </a:avLst>
            </a:prstGeom>
            <a:solidFill>
              <a:srgbClr val="A8A8B7"/>
            </a:solidFill>
            <a:ln w="12700" cap="flat">
              <a:noFill/>
              <a:miter lim="400000"/>
            </a:ln>
            <a:effectLst/>
          </p:spPr>
          <p:txBody>
            <a:bodyPr wrap="square" lIns="45719" tIns="45719" rIns="45719" bIns="45719" numCol="1" anchor="t">
              <a:noAutofit/>
            </a:bodyPr>
            <a:lstStyle/>
            <a:p>
              <a:endParaRPr/>
            </a:p>
          </p:txBody>
        </p:sp>
        <p:grpSp>
          <p:nvGrpSpPr>
            <p:cNvPr id="645" name="Group"/>
            <p:cNvGrpSpPr/>
            <p:nvPr/>
          </p:nvGrpSpPr>
          <p:grpSpPr>
            <a:xfrm>
              <a:off x="0" y="2244491"/>
              <a:ext cx="1452865" cy="1162291"/>
              <a:chOff x="0" y="0"/>
              <a:chExt cx="1452864" cy="1162290"/>
            </a:xfrm>
          </p:grpSpPr>
          <p:sp>
            <p:nvSpPr>
              <p:cNvPr id="643" name="Rounded Rectangle"/>
              <p:cNvSpPr/>
              <p:nvPr/>
            </p:nvSpPr>
            <p:spPr>
              <a:xfrm>
                <a:off x="0" y="0"/>
                <a:ext cx="1452865" cy="1162291"/>
              </a:xfrm>
              <a:prstGeom prst="roundRect">
                <a:avLst>
                  <a:gd name="adj" fmla="val 10000"/>
                </a:avLst>
              </a:prstGeom>
              <a:solidFill>
                <a:schemeClr val="accent1"/>
              </a:solidFill>
              <a:ln w="25400" cap="flat">
                <a:solidFill>
                  <a:srgbClr val="FFFFFF"/>
                </a:solidFill>
                <a:prstDash val="solid"/>
                <a:round/>
              </a:ln>
              <a:effectLst/>
            </p:spPr>
            <p:txBody>
              <a:bodyPr wrap="square" lIns="45719" tIns="45719" rIns="45719" bIns="45719" numCol="1" anchor="ctr">
                <a:noAutofit/>
              </a:bodyPr>
              <a:lstStyle/>
              <a:p>
                <a:pPr algn="ctr" defTabSz="933450">
                  <a:lnSpc>
                    <a:spcPct val="90000"/>
                  </a:lnSpc>
                  <a:spcBef>
                    <a:spcPts val="700"/>
                  </a:spcBef>
                  <a:defRPr sz="2100">
                    <a:solidFill>
                      <a:srgbClr val="FFFFFF"/>
                    </a:solidFill>
                  </a:defRPr>
                </a:pPr>
                <a:endParaRPr/>
              </a:p>
            </p:txBody>
          </p:sp>
          <p:sp>
            <p:nvSpPr>
              <p:cNvPr id="644" name="Hepatology"/>
              <p:cNvSpPr txBox="1"/>
              <p:nvPr/>
            </p:nvSpPr>
            <p:spPr>
              <a:xfrm>
                <a:off x="34041" y="242875"/>
                <a:ext cx="1384782" cy="6765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0005" tIns="40005" rIns="40005" bIns="40005" numCol="1" anchor="ctr">
                <a:spAutoFit/>
              </a:bodyPr>
              <a:lstStyle>
                <a:lvl1pPr algn="ctr" defTabSz="933450">
                  <a:lnSpc>
                    <a:spcPct val="90000"/>
                  </a:lnSpc>
                  <a:spcBef>
                    <a:spcPts val="800"/>
                  </a:spcBef>
                  <a:defRPr sz="2100">
                    <a:solidFill>
                      <a:srgbClr val="FFFFFF"/>
                    </a:solidFill>
                  </a:defRPr>
                </a:lvl1pPr>
              </a:lstStyle>
              <a:p>
                <a:r>
                  <a:t>Hepatology</a:t>
                </a:r>
              </a:p>
            </p:txBody>
          </p:sp>
        </p:grpSp>
        <p:sp>
          <p:nvSpPr>
            <p:cNvPr id="646" name="Arrow"/>
            <p:cNvSpPr/>
            <p:nvPr/>
          </p:nvSpPr>
          <p:spPr>
            <a:xfrm rot="13500000">
              <a:off x="1179033" y="1515033"/>
              <a:ext cx="1398435" cy="435860"/>
            </a:xfrm>
            <a:prstGeom prst="leftArrow">
              <a:avLst>
                <a:gd name="adj1" fmla="val 60000"/>
                <a:gd name="adj2" fmla="val 50000"/>
              </a:avLst>
            </a:prstGeom>
            <a:solidFill>
              <a:srgbClr val="A8A8B7"/>
            </a:solidFill>
            <a:ln w="12700" cap="flat">
              <a:noFill/>
              <a:miter lim="400000"/>
            </a:ln>
            <a:effectLst/>
          </p:spPr>
          <p:txBody>
            <a:bodyPr wrap="square" lIns="45719" tIns="45719" rIns="45719" bIns="45719" numCol="1" anchor="t">
              <a:noAutofit/>
            </a:bodyPr>
            <a:lstStyle/>
            <a:p>
              <a:endParaRPr/>
            </a:p>
          </p:txBody>
        </p:sp>
        <p:grpSp>
          <p:nvGrpSpPr>
            <p:cNvPr id="649" name="Group"/>
            <p:cNvGrpSpPr/>
            <p:nvPr/>
          </p:nvGrpSpPr>
          <p:grpSpPr>
            <a:xfrm>
              <a:off x="657396" y="657396"/>
              <a:ext cx="1452866" cy="1162292"/>
              <a:chOff x="0" y="0"/>
              <a:chExt cx="1452864" cy="1162290"/>
            </a:xfrm>
          </p:grpSpPr>
          <p:sp>
            <p:nvSpPr>
              <p:cNvPr id="647" name="Rounded Rectangle"/>
              <p:cNvSpPr/>
              <p:nvPr/>
            </p:nvSpPr>
            <p:spPr>
              <a:xfrm>
                <a:off x="0" y="0"/>
                <a:ext cx="1452865" cy="1162291"/>
              </a:xfrm>
              <a:prstGeom prst="roundRect">
                <a:avLst>
                  <a:gd name="adj" fmla="val 10000"/>
                </a:avLst>
              </a:prstGeom>
              <a:solidFill>
                <a:schemeClr val="accent1"/>
              </a:solidFill>
              <a:ln w="25400" cap="flat">
                <a:solidFill>
                  <a:srgbClr val="FFFFFF"/>
                </a:solidFill>
                <a:prstDash val="solid"/>
                <a:round/>
              </a:ln>
              <a:effectLst/>
            </p:spPr>
            <p:txBody>
              <a:bodyPr wrap="square" lIns="45719" tIns="45719" rIns="45719" bIns="45719" numCol="1" anchor="ctr">
                <a:noAutofit/>
              </a:bodyPr>
              <a:lstStyle/>
              <a:p>
                <a:pPr algn="ctr" defTabSz="933450">
                  <a:lnSpc>
                    <a:spcPct val="90000"/>
                  </a:lnSpc>
                  <a:spcBef>
                    <a:spcPts val="700"/>
                  </a:spcBef>
                  <a:defRPr sz="2100">
                    <a:solidFill>
                      <a:srgbClr val="FFFFFF"/>
                    </a:solidFill>
                  </a:defRPr>
                </a:pPr>
                <a:endParaRPr/>
              </a:p>
            </p:txBody>
          </p:sp>
          <p:sp>
            <p:nvSpPr>
              <p:cNvPr id="648" name="Psychiatry"/>
              <p:cNvSpPr txBox="1"/>
              <p:nvPr/>
            </p:nvSpPr>
            <p:spPr>
              <a:xfrm>
                <a:off x="34042" y="386124"/>
                <a:ext cx="1384781" cy="39004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0005" tIns="40005" rIns="40005" bIns="40005" numCol="1" anchor="ctr">
                <a:spAutoFit/>
              </a:bodyPr>
              <a:lstStyle>
                <a:lvl1pPr algn="ctr" defTabSz="933450">
                  <a:lnSpc>
                    <a:spcPct val="90000"/>
                  </a:lnSpc>
                  <a:spcBef>
                    <a:spcPts val="800"/>
                  </a:spcBef>
                  <a:defRPr sz="2100">
                    <a:solidFill>
                      <a:srgbClr val="FFFFFF"/>
                    </a:solidFill>
                  </a:defRPr>
                </a:lvl1pPr>
              </a:lstStyle>
              <a:p>
                <a:r>
                  <a:t>Psychiatry</a:t>
                </a:r>
              </a:p>
            </p:txBody>
          </p:sp>
        </p:grpSp>
        <p:sp>
          <p:nvSpPr>
            <p:cNvPr id="650" name="Arrow"/>
            <p:cNvSpPr/>
            <p:nvPr/>
          </p:nvSpPr>
          <p:spPr>
            <a:xfrm rot="16200000">
              <a:off x="2250688" y="1125493"/>
              <a:ext cx="1398435" cy="435861"/>
            </a:xfrm>
            <a:prstGeom prst="leftArrow">
              <a:avLst>
                <a:gd name="adj1" fmla="val 60000"/>
                <a:gd name="adj2" fmla="val 50000"/>
              </a:avLst>
            </a:prstGeom>
            <a:solidFill>
              <a:srgbClr val="A8A8B7"/>
            </a:solidFill>
            <a:ln w="12700" cap="flat">
              <a:noFill/>
              <a:miter lim="400000"/>
            </a:ln>
            <a:effectLst/>
          </p:spPr>
          <p:txBody>
            <a:bodyPr wrap="square" lIns="45719" tIns="45719" rIns="45719" bIns="45719" numCol="1" anchor="t">
              <a:noAutofit/>
            </a:bodyPr>
            <a:lstStyle/>
            <a:p>
              <a:endParaRPr/>
            </a:p>
          </p:txBody>
        </p:sp>
        <p:grpSp>
          <p:nvGrpSpPr>
            <p:cNvPr id="653" name="Group"/>
            <p:cNvGrpSpPr/>
            <p:nvPr/>
          </p:nvGrpSpPr>
          <p:grpSpPr>
            <a:xfrm>
              <a:off x="2244490" y="0"/>
              <a:ext cx="1452865" cy="1162291"/>
              <a:chOff x="0" y="0"/>
              <a:chExt cx="1452864" cy="1162290"/>
            </a:xfrm>
          </p:grpSpPr>
          <p:sp>
            <p:nvSpPr>
              <p:cNvPr id="651" name="Rounded Rectangle"/>
              <p:cNvSpPr/>
              <p:nvPr/>
            </p:nvSpPr>
            <p:spPr>
              <a:xfrm>
                <a:off x="0" y="0"/>
                <a:ext cx="1452865" cy="1162291"/>
              </a:xfrm>
              <a:prstGeom prst="roundRect">
                <a:avLst>
                  <a:gd name="adj" fmla="val 10000"/>
                </a:avLst>
              </a:prstGeom>
              <a:solidFill>
                <a:schemeClr val="accent1"/>
              </a:solidFill>
              <a:ln w="25400" cap="flat">
                <a:solidFill>
                  <a:srgbClr val="FFFFFF"/>
                </a:solidFill>
                <a:prstDash val="solid"/>
                <a:round/>
              </a:ln>
              <a:effectLst/>
            </p:spPr>
            <p:txBody>
              <a:bodyPr wrap="square" lIns="45719" tIns="45719" rIns="45719" bIns="45719" numCol="1" anchor="ctr">
                <a:noAutofit/>
              </a:bodyPr>
              <a:lstStyle/>
              <a:p>
                <a:pPr algn="ctr" defTabSz="933450">
                  <a:lnSpc>
                    <a:spcPct val="90000"/>
                  </a:lnSpc>
                  <a:spcBef>
                    <a:spcPts val="700"/>
                  </a:spcBef>
                  <a:defRPr sz="2100">
                    <a:solidFill>
                      <a:srgbClr val="FFFFFF"/>
                    </a:solidFill>
                  </a:defRPr>
                </a:pPr>
                <a:endParaRPr/>
              </a:p>
            </p:txBody>
          </p:sp>
          <p:sp>
            <p:nvSpPr>
              <p:cNvPr id="652" name="Addiction Psychology"/>
              <p:cNvSpPr txBox="1"/>
              <p:nvPr/>
            </p:nvSpPr>
            <p:spPr>
              <a:xfrm>
                <a:off x="34042" y="99627"/>
                <a:ext cx="1384781" cy="9630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0005" tIns="40005" rIns="40005" bIns="40005" numCol="1" anchor="ctr">
                <a:spAutoFit/>
              </a:bodyPr>
              <a:lstStyle>
                <a:lvl1pPr algn="ctr" defTabSz="933450">
                  <a:lnSpc>
                    <a:spcPct val="90000"/>
                  </a:lnSpc>
                  <a:spcBef>
                    <a:spcPts val="800"/>
                  </a:spcBef>
                  <a:defRPr sz="2100">
                    <a:solidFill>
                      <a:srgbClr val="FFFFFF"/>
                    </a:solidFill>
                  </a:defRPr>
                </a:lvl1pPr>
              </a:lstStyle>
              <a:p>
                <a:r>
                  <a:t>Addiction Psychology</a:t>
                </a:r>
              </a:p>
            </p:txBody>
          </p:sp>
        </p:grpSp>
        <p:sp>
          <p:nvSpPr>
            <p:cNvPr id="654" name="Arrow"/>
            <p:cNvSpPr/>
            <p:nvPr/>
          </p:nvSpPr>
          <p:spPr>
            <a:xfrm rot="18900000">
              <a:off x="3364378" y="1515033"/>
              <a:ext cx="1398436" cy="435860"/>
            </a:xfrm>
            <a:prstGeom prst="leftArrow">
              <a:avLst>
                <a:gd name="adj1" fmla="val 60000"/>
                <a:gd name="adj2" fmla="val 50000"/>
              </a:avLst>
            </a:prstGeom>
            <a:solidFill>
              <a:srgbClr val="A8A8B7"/>
            </a:solidFill>
            <a:ln w="12700" cap="flat">
              <a:noFill/>
              <a:miter lim="400000"/>
            </a:ln>
            <a:effectLst/>
          </p:spPr>
          <p:txBody>
            <a:bodyPr wrap="square" lIns="45719" tIns="45719" rIns="45719" bIns="45719" numCol="1" anchor="t">
              <a:noAutofit/>
            </a:bodyPr>
            <a:lstStyle/>
            <a:p>
              <a:endParaRPr/>
            </a:p>
          </p:txBody>
        </p:sp>
        <p:grpSp>
          <p:nvGrpSpPr>
            <p:cNvPr id="657" name="Group"/>
            <p:cNvGrpSpPr/>
            <p:nvPr/>
          </p:nvGrpSpPr>
          <p:grpSpPr>
            <a:xfrm>
              <a:off x="3831586" y="657396"/>
              <a:ext cx="1452865" cy="1162292"/>
              <a:chOff x="0" y="0"/>
              <a:chExt cx="1452864" cy="1162290"/>
            </a:xfrm>
          </p:grpSpPr>
          <p:sp>
            <p:nvSpPr>
              <p:cNvPr id="655" name="Rounded Rectangle"/>
              <p:cNvSpPr/>
              <p:nvPr/>
            </p:nvSpPr>
            <p:spPr>
              <a:xfrm>
                <a:off x="0" y="0"/>
                <a:ext cx="1452865" cy="1162291"/>
              </a:xfrm>
              <a:prstGeom prst="roundRect">
                <a:avLst>
                  <a:gd name="adj" fmla="val 10000"/>
                </a:avLst>
              </a:prstGeom>
              <a:solidFill>
                <a:schemeClr val="accent1"/>
              </a:solidFill>
              <a:ln w="25400" cap="flat">
                <a:solidFill>
                  <a:srgbClr val="FFFFFF"/>
                </a:solidFill>
                <a:prstDash val="solid"/>
                <a:round/>
              </a:ln>
              <a:effectLst/>
            </p:spPr>
            <p:txBody>
              <a:bodyPr wrap="square" lIns="45719" tIns="45719" rIns="45719" bIns="45719" numCol="1" anchor="ctr">
                <a:noAutofit/>
              </a:bodyPr>
              <a:lstStyle/>
              <a:p>
                <a:pPr algn="ctr" defTabSz="933450">
                  <a:lnSpc>
                    <a:spcPct val="90000"/>
                  </a:lnSpc>
                  <a:spcBef>
                    <a:spcPts val="700"/>
                  </a:spcBef>
                  <a:defRPr sz="2100">
                    <a:solidFill>
                      <a:srgbClr val="FFFFFF"/>
                    </a:solidFill>
                  </a:defRPr>
                </a:pPr>
                <a:endParaRPr/>
              </a:p>
            </p:txBody>
          </p:sp>
          <p:sp>
            <p:nvSpPr>
              <p:cNvPr id="656" name="Social Work"/>
              <p:cNvSpPr txBox="1"/>
              <p:nvPr/>
            </p:nvSpPr>
            <p:spPr>
              <a:xfrm>
                <a:off x="34041" y="242875"/>
                <a:ext cx="1384781" cy="6765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0005" tIns="40005" rIns="40005" bIns="40005" numCol="1" anchor="ctr">
                <a:spAutoFit/>
              </a:bodyPr>
              <a:lstStyle>
                <a:lvl1pPr algn="ctr" defTabSz="933450">
                  <a:lnSpc>
                    <a:spcPct val="90000"/>
                  </a:lnSpc>
                  <a:spcBef>
                    <a:spcPts val="800"/>
                  </a:spcBef>
                  <a:defRPr sz="2100">
                    <a:solidFill>
                      <a:srgbClr val="FFFFFF"/>
                    </a:solidFill>
                  </a:defRPr>
                </a:lvl1pPr>
              </a:lstStyle>
              <a:p>
                <a:r>
                  <a:t>Social Work</a:t>
                </a:r>
              </a:p>
            </p:txBody>
          </p:sp>
        </p:grpSp>
        <p:sp>
          <p:nvSpPr>
            <p:cNvPr id="658" name="Arrow"/>
            <p:cNvSpPr/>
            <p:nvPr/>
          </p:nvSpPr>
          <p:spPr>
            <a:xfrm>
              <a:off x="3816978" y="2607707"/>
              <a:ext cx="1398435" cy="435860"/>
            </a:xfrm>
            <a:prstGeom prst="leftArrow">
              <a:avLst>
                <a:gd name="adj1" fmla="val 60000"/>
                <a:gd name="adj2" fmla="val 50000"/>
              </a:avLst>
            </a:prstGeom>
            <a:solidFill>
              <a:srgbClr val="A8A8B7"/>
            </a:solidFill>
            <a:ln w="12700" cap="flat">
              <a:noFill/>
              <a:miter lim="400000"/>
            </a:ln>
            <a:effectLst/>
          </p:spPr>
          <p:txBody>
            <a:bodyPr wrap="square" lIns="45719" tIns="45719" rIns="45719" bIns="45719" numCol="1" anchor="t">
              <a:noAutofit/>
            </a:bodyPr>
            <a:lstStyle/>
            <a:p>
              <a:endParaRPr/>
            </a:p>
          </p:txBody>
        </p:sp>
        <p:grpSp>
          <p:nvGrpSpPr>
            <p:cNvPr id="661" name="Group"/>
            <p:cNvGrpSpPr/>
            <p:nvPr/>
          </p:nvGrpSpPr>
          <p:grpSpPr>
            <a:xfrm>
              <a:off x="4488982" y="2244491"/>
              <a:ext cx="1452865" cy="1162291"/>
              <a:chOff x="0" y="0"/>
              <a:chExt cx="1452864" cy="1162290"/>
            </a:xfrm>
          </p:grpSpPr>
          <p:sp>
            <p:nvSpPr>
              <p:cNvPr id="659" name="Rounded Rectangle"/>
              <p:cNvSpPr/>
              <p:nvPr/>
            </p:nvSpPr>
            <p:spPr>
              <a:xfrm>
                <a:off x="0" y="0"/>
                <a:ext cx="1452865" cy="1162291"/>
              </a:xfrm>
              <a:prstGeom prst="roundRect">
                <a:avLst>
                  <a:gd name="adj" fmla="val 10000"/>
                </a:avLst>
              </a:prstGeom>
              <a:solidFill>
                <a:schemeClr val="accent1"/>
              </a:solidFill>
              <a:ln w="25400" cap="flat">
                <a:solidFill>
                  <a:srgbClr val="FFFFFF"/>
                </a:solidFill>
                <a:prstDash val="solid"/>
                <a:round/>
              </a:ln>
              <a:effectLst/>
            </p:spPr>
            <p:txBody>
              <a:bodyPr wrap="square" lIns="45719" tIns="45719" rIns="45719" bIns="45719" numCol="1" anchor="ctr">
                <a:noAutofit/>
              </a:bodyPr>
              <a:lstStyle/>
              <a:p>
                <a:pPr algn="ctr" defTabSz="933450">
                  <a:lnSpc>
                    <a:spcPct val="90000"/>
                  </a:lnSpc>
                  <a:spcBef>
                    <a:spcPts val="700"/>
                  </a:spcBef>
                  <a:defRPr sz="2100">
                    <a:solidFill>
                      <a:srgbClr val="FFFFFF"/>
                    </a:solidFill>
                  </a:defRPr>
                </a:pPr>
                <a:endParaRPr/>
              </a:p>
            </p:txBody>
          </p:sp>
          <p:sp>
            <p:nvSpPr>
              <p:cNvPr id="660" name="Nursing"/>
              <p:cNvSpPr txBox="1"/>
              <p:nvPr/>
            </p:nvSpPr>
            <p:spPr>
              <a:xfrm>
                <a:off x="34042" y="386124"/>
                <a:ext cx="1384781" cy="39004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0005" tIns="40005" rIns="40005" bIns="40005" numCol="1" anchor="ctr">
                <a:spAutoFit/>
              </a:bodyPr>
              <a:lstStyle>
                <a:lvl1pPr algn="ctr" defTabSz="933450">
                  <a:lnSpc>
                    <a:spcPct val="90000"/>
                  </a:lnSpc>
                  <a:spcBef>
                    <a:spcPts val="800"/>
                  </a:spcBef>
                  <a:defRPr sz="2100">
                    <a:solidFill>
                      <a:srgbClr val="FFFFFF"/>
                    </a:solidFill>
                  </a:defRPr>
                </a:lvl1pPr>
              </a:lstStyle>
              <a:p>
                <a:r>
                  <a:t>Nursing</a:t>
                </a:r>
              </a:p>
            </p:txBody>
          </p:sp>
        </p:grpSp>
      </p:grpSp>
      <p:sp>
        <p:nvSpPr>
          <p:cNvPr id="663" name="TextBox 4"/>
          <p:cNvSpPr txBox="1"/>
          <p:nvPr/>
        </p:nvSpPr>
        <p:spPr>
          <a:xfrm>
            <a:off x="6936946" y="1112301"/>
            <a:ext cx="4525618" cy="4159606"/>
          </a:xfrm>
          <a:prstGeom prst="rect">
            <a:avLst/>
          </a:prstGeom>
          <a:solidFill>
            <a:srgbClr val="FFFFFF"/>
          </a:solidFill>
          <a:ln w="25400">
            <a:solidFill>
              <a:schemeClr val="accent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80990" indent="-380990">
              <a:buSzPct val="100000"/>
              <a:buFont typeface="Arial"/>
              <a:buChar char="•"/>
              <a:defRPr sz="2400"/>
            </a:pPr>
            <a:r>
              <a:rPr dirty="0"/>
              <a:t>Every other Monday</a:t>
            </a:r>
          </a:p>
          <a:p>
            <a:pPr marL="380990" indent="-380990">
              <a:buSzPct val="100000"/>
              <a:buFont typeface="Arial"/>
              <a:buChar char="•"/>
              <a:defRPr sz="2400"/>
            </a:pPr>
            <a:r>
              <a:rPr dirty="0"/>
              <a:t>3 NPs + RVs</a:t>
            </a:r>
          </a:p>
          <a:p>
            <a:pPr marL="380990" indent="-380990">
              <a:buSzPct val="100000"/>
              <a:buFont typeface="Arial"/>
              <a:buChar char="•"/>
              <a:defRPr sz="2400"/>
            </a:pPr>
            <a:r>
              <a:rPr dirty="0"/>
              <a:t>Pre-clinic phone call (SW)</a:t>
            </a:r>
          </a:p>
          <a:p>
            <a:pPr marL="380990" indent="-380990">
              <a:buSzPct val="100000"/>
              <a:buFont typeface="Arial"/>
              <a:buChar char="•"/>
              <a:defRPr sz="2400"/>
            </a:pPr>
            <a:r>
              <a:rPr dirty="0"/>
              <a:t>In-clinic ALD Education Packet with RN review</a:t>
            </a:r>
          </a:p>
          <a:p>
            <a:pPr marL="380990" indent="-380990">
              <a:buSzPct val="100000"/>
              <a:buFont typeface="Arial"/>
              <a:buChar char="•"/>
              <a:defRPr sz="2400"/>
            </a:pPr>
            <a:r>
              <a:rPr dirty="0"/>
              <a:t>See </a:t>
            </a:r>
            <a:r>
              <a:rPr dirty="0" err="1"/>
              <a:t>hepatology</a:t>
            </a:r>
            <a:r>
              <a:rPr dirty="0"/>
              <a:t>, psychiatry, either psychology or SW</a:t>
            </a:r>
          </a:p>
          <a:p>
            <a:pPr marL="380990" indent="-380990">
              <a:buSzPct val="100000"/>
              <a:buFont typeface="Arial"/>
              <a:buChar char="•"/>
              <a:defRPr sz="2400"/>
            </a:pPr>
            <a:r>
              <a:rPr dirty="0" err="1"/>
              <a:t>Tox</a:t>
            </a:r>
            <a:r>
              <a:rPr dirty="0"/>
              <a:t> screens each visit and in-between</a:t>
            </a:r>
          </a:p>
          <a:p>
            <a:pPr marL="380990" indent="-380990">
              <a:buSzPct val="100000"/>
              <a:buFont typeface="Arial"/>
              <a:buChar char="•"/>
              <a:defRPr sz="2400"/>
            </a:pPr>
            <a:r>
              <a:rPr dirty="0"/>
              <a:t>Commitment to 3 MET/CBT sessions with clinic staff</a:t>
            </a:r>
          </a:p>
        </p:txBody>
      </p:sp>
      <p:sp>
        <p:nvSpPr>
          <p:cNvPr id="664" name="TextBox 5"/>
          <p:cNvSpPr txBox="1"/>
          <p:nvPr/>
        </p:nvSpPr>
        <p:spPr>
          <a:xfrm>
            <a:off x="473388" y="5733310"/>
            <a:ext cx="10989175" cy="476606"/>
          </a:xfrm>
          <a:prstGeom prst="rect">
            <a:avLst/>
          </a:prstGeom>
          <a:solidFill>
            <a:srgbClr val="FFFFFF"/>
          </a:solidFill>
          <a:ln w="25400">
            <a:solidFill>
              <a:schemeClr val="accent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2400"/>
            </a:pPr>
            <a:r>
              <a:t>1</a:t>
            </a:r>
            <a:r>
              <a:rPr baseline="30000"/>
              <a:t>st</a:t>
            </a:r>
            <a:r>
              <a:t> Year: 51 patients  Outcomes: Liver, AUD, Cost/Value</a:t>
            </a:r>
          </a:p>
        </p:txBody>
      </p:sp>
    </p:spTree>
    <p:extLst>
      <p:ext uri="{BB962C8B-B14F-4D97-AF65-F5344CB8AC3E}">
        <p14:creationId xmlns:p14="http://schemas.microsoft.com/office/powerpoint/2010/main" val="1406126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multidisciplinary </a:t>
            </a:r>
            <a:r>
              <a:rPr lang="en-US" dirty="0" smtClean="0"/>
              <a:t>could help AI/AN </a:t>
            </a:r>
            <a:r>
              <a:rPr lang="en-US" dirty="0" smtClean="0"/>
              <a:t>populations</a:t>
            </a:r>
            <a:endParaRPr lang="en-US" dirty="0"/>
          </a:p>
        </p:txBody>
      </p:sp>
      <p:sp>
        <p:nvSpPr>
          <p:cNvPr id="3" name="Content Placeholder 2"/>
          <p:cNvSpPr>
            <a:spLocks noGrp="1"/>
          </p:cNvSpPr>
          <p:nvPr>
            <p:ph idx="1"/>
          </p:nvPr>
        </p:nvSpPr>
        <p:spPr>
          <a:xfrm>
            <a:off x="203200" y="1264916"/>
            <a:ext cx="11785600" cy="4525963"/>
          </a:xfrm>
        </p:spPr>
        <p:txBody>
          <a:bodyPr>
            <a:normAutofit/>
          </a:bodyPr>
          <a:lstStyle/>
          <a:p>
            <a:r>
              <a:rPr lang="en-US" dirty="0"/>
              <a:t>Native </a:t>
            </a:r>
            <a:r>
              <a:rPr lang="en-US" dirty="0" smtClean="0"/>
              <a:t>Americans/Alaska Natives </a:t>
            </a:r>
            <a:r>
              <a:rPr lang="en-US" dirty="0"/>
              <a:t>are more likely to need alcohol or illicit drug use treatment than persons of any other ethnic </a:t>
            </a:r>
            <a:r>
              <a:rPr lang="en-US" dirty="0" smtClean="0"/>
              <a:t>group (not due to highest overall use, but highest severe use). </a:t>
            </a:r>
          </a:p>
          <a:p>
            <a:r>
              <a:rPr lang="en-US" dirty="0" smtClean="0"/>
              <a:t>The </a:t>
            </a:r>
            <a:r>
              <a:rPr lang="en-US" dirty="0"/>
              <a:t>Substance Abuse and Mental Health Services Administration reports that 13% of Native Americans need substance use treatment, but only 3.5% actually receive any </a:t>
            </a:r>
            <a:r>
              <a:rPr lang="en-US" dirty="0" smtClean="0"/>
              <a:t>treatment</a:t>
            </a:r>
            <a:r>
              <a:rPr lang="en-US" dirty="0" smtClean="0"/>
              <a:t>.</a:t>
            </a:r>
            <a:endParaRPr lang="en-US" dirty="0" smtClean="0"/>
          </a:p>
        </p:txBody>
      </p:sp>
      <p:sp>
        <p:nvSpPr>
          <p:cNvPr id="4" name="Rectangle 3"/>
          <p:cNvSpPr/>
          <p:nvPr/>
        </p:nvSpPr>
        <p:spPr>
          <a:xfrm>
            <a:off x="203200" y="5790879"/>
            <a:ext cx="11430000" cy="1169551"/>
          </a:xfrm>
          <a:prstGeom prst="rect">
            <a:avLst/>
          </a:prstGeom>
        </p:spPr>
        <p:txBody>
          <a:bodyPr wrap="square">
            <a:spAutoFit/>
          </a:bodyPr>
          <a:lstStyle/>
          <a:p>
            <a:r>
              <a:rPr lang="en-US" sz="1400" dirty="0">
                <a:solidFill>
                  <a:srgbClr val="1C2838"/>
                </a:solidFill>
                <a:latin typeface="Lato"/>
              </a:rPr>
              <a:t>Substance Abuse and Mental Health Services Administration. (2019). </a:t>
            </a:r>
            <a:r>
              <a:rPr lang="en-US" sz="1400" i="1" dirty="0">
                <a:solidFill>
                  <a:srgbClr val="1C2838"/>
                </a:solidFill>
                <a:latin typeface="Lato"/>
                <a:hlinkClick r:id="rId2"/>
              </a:rPr>
              <a:t>2018 National Survey on Drug Use and Health Detailed Tables</a:t>
            </a:r>
            <a:r>
              <a:rPr lang="en-US" sz="1400" dirty="0" smtClean="0">
                <a:solidFill>
                  <a:srgbClr val="1C2838"/>
                </a:solidFill>
                <a:latin typeface="Lato"/>
              </a:rPr>
              <a:t>.</a:t>
            </a:r>
          </a:p>
          <a:p>
            <a:endParaRPr lang="en-US" sz="1400" dirty="0" smtClean="0">
              <a:solidFill>
                <a:srgbClr val="1C2838"/>
              </a:solidFill>
              <a:latin typeface="Lato"/>
            </a:endParaRPr>
          </a:p>
          <a:p>
            <a:r>
              <a:rPr lang="en-US" sz="1400" dirty="0" smtClean="0">
                <a:solidFill>
                  <a:srgbClr val="1C2838"/>
                </a:solidFill>
                <a:latin typeface="Lato"/>
              </a:rPr>
              <a:t>Dickerson</a:t>
            </a:r>
            <a:r>
              <a:rPr lang="en-US" sz="1400" dirty="0">
                <a:solidFill>
                  <a:srgbClr val="1C2838"/>
                </a:solidFill>
                <a:latin typeface="Lato"/>
              </a:rPr>
              <a:t>, D.L., Spear, S., </a:t>
            </a:r>
            <a:r>
              <a:rPr lang="en-US" sz="1400" dirty="0" err="1">
                <a:solidFill>
                  <a:srgbClr val="1C2838"/>
                </a:solidFill>
                <a:latin typeface="Lato"/>
              </a:rPr>
              <a:t>Marinelli</a:t>
            </a:r>
            <a:r>
              <a:rPr lang="en-US" sz="1400" dirty="0">
                <a:solidFill>
                  <a:srgbClr val="1C2838"/>
                </a:solidFill>
                <a:latin typeface="Lato"/>
              </a:rPr>
              <a:t>-Casey, P., Rawson, R., Li, L., &amp; </a:t>
            </a:r>
            <a:r>
              <a:rPr lang="en-US" sz="1400" dirty="0" err="1">
                <a:solidFill>
                  <a:srgbClr val="1C2838"/>
                </a:solidFill>
                <a:latin typeface="Lato"/>
              </a:rPr>
              <a:t>Hser</a:t>
            </a:r>
            <a:r>
              <a:rPr lang="en-US" sz="1400" dirty="0">
                <a:solidFill>
                  <a:srgbClr val="1C2838"/>
                </a:solidFill>
                <a:latin typeface="Lato"/>
              </a:rPr>
              <a:t>, YI. (2011). </a:t>
            </a:r>
            <a:r>
              <a:rPr lang="en-US" sz="1400" dirty="0">
                <a:solidFill>
                  <a:srgbClr val="1C2838"/>
                </a:solidFill>
                <a:latin typeface="Lato"/>
                <a:hlinkClick r:id="rId3"/>
              </a:rPr>
              <a:t>American Indians/Alaska Natives and Substance Abuse Treatment Outcomes: Positive Signs and Continuing Challenges</a:t>
            </a:r>
            <a:r>
              <a:rPr lang="en-US" sz="1400" dirty="0">
                <a:solidFill>
                  <a:srgbClr val="1C2838"/>
                </a:solidFill>
                <a:latin typeface="Lato"/>
              </a:rPr>
              <a:t>. </a:t>
            </a:r>
            <a:r>
              <a:rPr lang="en-US" sz="1400" i="1" dirty="0">
                <a:solidFill>
                  <a:srgbClr val="1C2838"/>
                </a:solidFill>
                <a:latin typeface="Lato"/>
              </a:rPr>
              <a:t>Journal of Addictive Diseases, 30(1), 63–74</a:t>
            </a:r>
            <a:r>
              <a:rPr lang="en-US" sz="1400" dirty="0">
                <a:solidFill>
                  <a:srgbClr val="1C2838"/>
                </a:solidFill>
                <a:latin typeface="Lato"/>
              </a:rPr>
              <a:t>.</a:t>
            </a:r>
          </a:p>
          <a:p>
            <a:endParaRPr lang="en-US" sz="1400" b="0" i="0" dirty="0">
              <a:solidFill>
                <a:srgbClr val="1C2838"/>
              </a:solidFill>
              <a:effectLst/>
              <a:latin typeface="Lato"/>
            </a:endParaRPr>
          </a:p>
        </p:txBody>
      </p:sp>
    </p:spTree>
    <p:extLst>
      <p:ext uri="{BB962C8B-B14F-4D97-AF65-F5344CB8AC3E}">
        <p14:creationId xmlns:p14="http://schemas.microsoft.com/office/powerpoint/2010/main" val="21840774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AI/AN populations may have face more treatment barriers</a:t>
            </a:r>
            <a:endParaRPr lang="en-US" dirty="0"/>
          </a:p>
        </p:txBody>
      </p:sp>
      <p:sp>
        <p:nvSpPr>
          <p:cNvPr id="3" name="Content Placeholder 2"/>
          <p:cNvSpPr>
            <a:spLocks noGrp="1"/>
          </p:cNvSpPr>
          <p:nvPr>
            <p:ph idx="1"/>
          </p:nvPr>
        </p:nvSpPr>
        <p:spPr/>
        <p:txBody>
          <a:bodyPr/>
          <a:lstStyle/>
          <a:p>
            <a:pPr marL="0" indent="0">
              <a:buNone/>
            </a:pPr>
            <a:r>
              <a:rPr lang="en-US" dirty="0"/>
              <a:t>Some treatment barriers disproportionately influence AI/NA communities</a:t>
            </a:r>
          </a:p>
          <a:p>
            <a:pPr lvl="1"/>
            <a:r>
              <a:rPr lang="en-US" dirty="0"/>
              <a:t>Lack of treatment resources in rural areas</a:t>
            </a:r>
          </a:p>
          <a:p>
            <a:pPr lvl="1"/>
            <a:r>
              <a:rPr lang="en-US" dirty="0"/>
              <a:t>Lack of insurance</a:t>
            </a:r>
          </a:p>
          <a:p>
            <a:pPr lvl="1"/>
            <a:r>
              <a:rPr lang="en-US" dirty="0"/>
              <a:t>Lack of transportation</a:t>
            </a:r>
          </a:p>
          <a:p>
            <a:pPr lvl="1"/>
            <a:r>
              <a:rPr lang="en-US" dirty="0"/>
              <a:t>Access to telehealth</a:t>
            </a:r>
            <a:r>
              <a:rPr lang="en-US" dirty="0" smtClean="0"/>
              <a:t>??</a:t>
            </a:r>
          </a:p>
          <a:p>
            <a:pPr lvl="1"/>
            <a:r>
              <a:rPr lang="en-US" dirty="0" smtClean="0"/>
              <a:t>Less access to evidence-based treatments</a:t>
            </a:r>
            <a:endParaRPr lang="en-US" dirty="0"/>
          </a:p>
          <a:p>
            <a:pPr lvl="1"/>
            <a:r>
              <a:rPr lang="en-US" dirty="0"/>
              <a:t>Lack of culturally-appropriate treatment services that recognize NA/AI identity and the diversity within NA/AI communities and tribes</a:t>
            </a:r>
          </a:p>
          <a:p>
            <a:endParaRPr lang="en-US" dirty="0"/>
          </a:p>
        </p:txBody>
      </p:sp>
    </p:spTree>
    <p:extLst>
      <p:ext uri="{BB962C8B-B14F-4D97-AF65-F5344CB8AC3E}">
        <p14:creationId xmlns:p14="http://schemas.microsoft.com/office/powerpoint/2010/main" val="34926852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Disclosures</a:t>
            </a:r>
          </a:p>
        </p:txBody>
      </p:sp>
      <p:sp>
        <p:nvSpPr>
          <p:cNvPr id="3" name="Content Placeholder 2"/>
          <p:cNvSpPr>
            <a:spLocks noGrp="1"/>
          </p:cNvSpPr>
          <p:nvPr>
            <p:ph idx="1"/>
          </p:nvPr>
        </p:nvSpPr>
        <p:spPr>
          <a:xfrm>
            <a:off x="1612366" y="1600201"/>
            <a:ext cx="8839200" cy="3230563"/>
          </a:xfrm>
        </p:spPr>
        <p:txBody>
          <a:bodyPr/>
          <a:lstStyle/>
          <a:p>
            <a:pPr marL="0" indent="0" algn="ctr">
              <a:spcBef>
                <a:spcPct val="20000"/>
              </a:spcBef>
              <a:spcAft>
                <a:spcPts val="0"/>
              </a:spcAft>
              <a:buNone/>
            </a:pPr>
            <a:r>
              <a:rPr lang="en-US" sz="3200" dirty="0">
                <a:solidFill>
                  <a:prstClr val="black"/>
                </a:solidFill>
                <a:latin typeface="Calibri"/>
              </a:rPr>
              <a:t>With respect to the following presentation, there has been no relevant (direct or indirect) financial relationship between the parties listed above (and/or spouse/partner) and any for-profit company which could be considered a conflict of interest.</a:t>
            </a:r>
          </a:p>
        </p:txBody>
      </p:sp>
      <p:sp>
        <p:nvSpPr>
          <p:cNvPr id="4" name="TextBox 3"/>
          <p:cNvSpPr txBox="1"/>
          <p:nvPr/>
        </p:nvSpPr>
        <p:spPr>
          <a:xfrm>
            <a:off x="207798" y="5800796"/>
            <a:ext cx="9391840" cy="923330"/>
          </a:xfrm>
          <a:prstGeom prst="rect">
            <a:avLst/>
          </a:prstGeom>
          <a:noFill/>
        </p:spPr>
        <p:txBody>
          <a:bodyPr wrap="square" rtlCol="0">
            <a:spAutoFit/>
          </a:bodyPr>
          <a:lstStyle/>
          <a:p>
            <a:r>
              <a:rPr lang="en-US" dirty="0"/>
              <a:t>Funding:  </a:t>
            </a:r>
          </a:p>
          <a:p>
            <a:r>
              <a:rPr lang="en-US" dirty="0" smtClean="0"/>
              <a:t>Dr. </a:t>
            </a:r>
            <a:r>
              <a:rPr lang="en-US" dirty="0"/>
              <a:t>Fernandez is supported by a K23 career development award from NIAAA</a:t>
            </a:r>
          </a:p>
          <a:p>
            <a:r>
              <a:rPr lang="en-US" dirty="0" smtClean="0"/>
              <a:t>Dr. </a:t>
            </a:r>
            <a:r>
              <a:rPr lang="en-US" dirty="0" err="1" smtClean="0"/>
              <a:t>Mellinger</a:t>
            </a:r>
            <a:r>
              <a:rPr lang="en-US" dirty="0" smtClean="0"/>
              <a:t> is supported by a K23 career development award from NIAAA</a:t>
            </a:r>
            <a:endParaRPr lang="en-US" dirty="0"/>
          </a:p>
        </p:txBody>
      </p:sp>
      <p:pic>
        <p:nvPicPr>
          <p:cNvPr id="6" name="Picture 5" descr="Signature-Vertic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9000" y="129344"/>
            <a:ext cx="1015550" cy="635498"/>
          </a:xfrm>
          <a:prstGeom prst="rect">
            <a:avLst/>
          </a:prstGeom>
        </p:spPr>
      </p:pic>
    </p:spTree>
    <p:extLst>
      <p:ext uri="{BB962C8B-B14F-4D97-AF65-F5344CB8AC3E}">
        <p14:creationId xmlns:p14="http://schemas.microsoft.com/office/powerpoint/2010/main" val="25672390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1" y="163285"/>
            <a:ext cx="12192000" cy="838200"/>
          </a:xfrm>
        </p:spPr>
        <p:txBody>
          <a:bodyPr>
            <a:noAutofit/>
          </a:bodyPr>
          <a:lstStyle/>
          <a:p>
            <a:r>
              <a:rPr lang="en-US" sz="2400" dirty="0" smtClean="0"/>
              <a:t>For additional information…</a:t>
            </a:r>
            <a:r>
              <a:rPr lang="en-US" sz="2400" dirty="0"/>
              <a:t/>
            </a:r>
            <a:br>
              <a:rPr lang="en-US" sz="2400" dirty="0"/>
            </a:br>
            <a:endParaRPr lang="en-US" sz="2400" dirty="0"/>
          </a:p>
        </p:txBody>
      </p:sp>
      <p:sp>
        <p:nvSpPr>
          <p:cNvPr id="3" name="Content Placeholder 2"/>
          <p:cNvSpPr>
            <a:spLocks noGrp="1"/>
          </p:cNvSpPr>
          <p:nvPr>
            <p:ph idx="1"/>
          </p:nvPr>
        </p:nvSpPr>
        <p:spPr>
          <a:xfrm>
            <a:off x="224971" y="1132114"/>
            <a:ext cx="11785600" cy="5266194"/>
          </a:xfrm>
        </p:spPr>
        <p:txBody>
          <a:bodyPr/>
          <a:lstStyle/>
          <a:p>
            <a:r>
              <a:rPr lang="en-US" dirty="0">
                <a:hlinkClick r:id="rId2"/>
              </a:rPr>
              <a:t>https://</a:t>
            </a:r>
            <a:r>
              <a:rPr lang="en-US" dirty="0" smtClean="0">
                <a:hlinkClick r:id="rId2"/>
              </a:rPr>
              <a:t>www-sciencedirect-com.proxy.lib.umich.edu/science/article/pii/S0740547215300866?via%3Dihub</a:t>
            </a:r>
            <a:endParaRPr lang="en-US" dirty="0" smtClean="0"/>
          </a:p>
          <a:p>
            <a:endParaRPr lang="en-US" dirty="0"/>
          </a:p>
          <a:p>
            <a:endParaRPr lang="en-US" dirty="0" smtClean="0"/>
          </a:p>
          <a:p>
            <a:endParaRPr lang="en-US" dirty="0"/>
          </a:p>
          <a:p>
            <a:endParaRPr lang="en-US" dirty="0"/>
          </a:p>
        </p:txBody>
      </p:sp>
      <p:pic>
        <p:nvPicPr>
          <p:cNvPr id="4" name="Picture 3"/>
          <p:cNvPicPr>
            <a:picLocks noChangeAspect="1"/>
          </p:cNvPicPr>
          <p:nvPr/>
        </p:nvPicPr>
        <p:blipFill rotWithShape="1">
          <a:blip r:embed="rId3"/>
          <a:srcRect l="23333" t="13704" r="27083" b="62963"/>
          <a:stretch/>
        </p:blipFill>
        <p:spPr>
          <a:xfrm>
            <a:off x="1583871" y="2057400"/>
            <a:ext cx="9067800" cy="4800600"/>
          </a:xfrm>
          <a:prstGeom prst="rect">
            <a:avLst/>
          </a:prstGeom>
        </p:spPr>
      </p:pic>
    </p:spTree>
    <p:extLst>
      <p:ext uri="{BB962C8B-B14F-4D97-AF65-F5344CB8AC3E}">
        <p14:creationId xmlns:p14="http://schemas.microsoft.com/office/powerpoint/2010/main" val="10723647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Goals of Multidisciplinary Care</a:t>
            </a:r>
            <a:endParaRPr lang="en-US" dirty="0"/>
          </a:p>
        </p:txBody>
      </p:sp>
    </p:spTree>
    <p:extLst>
      <p:ext uri="{BB962C8B-B14F-4D97-AF65-F5344CB8AC3E}">
        <p14:creationId xmlns:p14="http://schemas.microsoft.com/office/powerpoint/2010/main" val="40142412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 name="Between Visit Touches"/>
          <p:cNvSpPr txBox="1">
            <a:spLocks noGrp="1"/>
          </p:cNvSpPr>
          <p:nvPr>
            <p:ph type="title"/>
          </p:nvPr>
        </p:nvSpPr>
        <p:spPr>
          <a:prstGeom prst="rect">
            <a:avLst/>
          </a:prstGeom>
        </p:spPr>
        <p:txBody>
          <a:bodyPr/>
          <a:lstStyle/>
          <a:p>
            <a:r>
              <a:rPr lang="en-US" dirty="0" smtClean="0"/>
              <a:t>Relationship Building:</a:t>
            </a:r>
            <a:endParaRPr dirty="0"/>
          </a:p>
        </p:txBody>
      </p:sp>
      <p:sp>
        <p:nvSpPr>
          <p:cNvPr id="684" name="Pre visit calls to orient them to the clinic visit, answer questions, and trouble shoot for barriers to attending.…"/>
          <p:cNvSpPr txBox="1">
            <a:spLocks noGrp="1"/>
          </p:cNvSpPr>
          <p:nvPr>
            <p:ph type="body" idx="4294967295"/>
          </p:nvPr>
        </p:nvSpPr>
        <p:spPr>
          <a:xfrm>
            <a:off x="359229" y="1273629"/>
            <a:ext cx="10972800" cy="5257800"/>
          </a:xfrm>
          <a:prstGeom prst="rect">
            <a:avLst/>
          </a:prstGeom>
        </p:spPr>
        <p:txBody>
          <a:bodyPr/>
          <a:lstStyle/>
          <a:p>
            <a:r>
              <a:rPr lang="en-US" dirty="0"/>
              <a:t>Between Visit </a:t>
            </a:r>
            <a:r>
              <a:rPr lang="en-US" dirty="0" smtClean="0"/>
              <a:t>Touches</a:t>
            </a:r>
          </a:p>
          <a:p>
            <a:pPr lvl="1"/>
            <a:r>
              <a:rPr dirty="0" smtClean="0"/>
              <a:t>Pre </a:t>
            </a:r>
            <a:r>
              <a:rPr dirty="0"/>
              <a:t>visit calls to orient them to the clinic visit, answer questions, and trouble shoot for barriers to attending.</a:t>
            </a:r>
          </a:p>
          <a:p>
            <a:pPr lvl="1"/>
            <a:r>
              <a:rPr dirty="0"/>
              <a:t>After visit calls to ask about medication compliance and to make sure follow up appointments are scheduled, resources have been provided, and answer any questions.</a:t>
            </a:r>
          </a:p>
          <a:p>
            <a:pPr lvl="1"/>
            <a:r>
              <a:rPr dirty="0" smtClean="0"/>
              <a:t>Between </a:t>
            </a:r>
            <a:r>
              <a:rPr dirty="0"/>
              <a:t>visit calls to check in and follow up.</a:t>
            </a:r>
          </a:p>
        </p:txBody>
      </p:sp>
    </p:spTree>
    <p:extLst>
      <p:ext uri="{BB962C8B-B14F-4D97-AF65-F5344CB8AC3E}">
        <p14:creationId xmlns:p14="http://schemas.microsoft.com/office/powerpoint/2010/main" val="2085959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 name="Rectangle 3"/>
          <p:cNvSpPr/>
          <p:nvPr/>
        </p:nvSpPr>
        <p:spPr>
          <a:xfrm>
            <a:off x="381943" y="1094987"/>
            <a:ext cx="4045751" cy="5381040"/>
          </a:xfrm>
          <a:prstGeom prst="rect">
            <a:avLst/>
          </a:prstGeom>
          <a:solidFill>
            <a:srgbClr val="FFFFFF"/>
          </a:solidFill>
          <a:ln>
            <a:solidFill>
              <a:srgbClr val="FFFFFF"/>
            </a:solidFill>
          </a:ln>
          <a:effectLst>
            <a:outerShdw blurRad="38100" dist="23000" dir="5400000" rotWithShape="0">
              <a:srgbClr val="000000">
                <a:alpha val="35000"/>
              </a:srgbClr>
            </a:outerShdw>
          </a:effectLst>
        </p:spPr>
        <p:txBody>
          <a:bodyPr lIns="45719" rIns="45719" anchor="ctr"/>
          <a:lstStyle/>
          <a:p>
            <a:pPr algn="ctr">
              <a:defRPr sz="2400">
                <a:solidFill>
                  <a:srgbClr val="FFFFFF"/>
                </a:solidFill>
              </a:defRPr>
            </a:pPr>
            <a:endParaRPr/>
          </a:p>
        </p:txBody>
      </p:sp>
      <p:sp>
        <p:nvSpPr>
          <p:cNvPr id="699" name="TextBox 1"/>
          <p:cNvSpPr txBox="1"/>
          <p:nvPr/>
        </p:nvSpPr>
        <p:spPr>
          <a:xfrm>
            <a:off x="534400" y="195342"/>
            <a:ext cx="10962141" cy="5626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3200"/>
            </a:lvl1pPr>
          </a:lstStyle>
          <a:p>
            <a:r>
              <a:t>ALD Clinic Educational Materials</a:t>
            </a:r>
          </a:p>
        </p:txBody>
      </p:sp>
      <p:pic>
        <p:nvPicPr>
          <p:cNvPr id="700" name="Picture 2" descr="Picture 2"/>
          <p:cNvPicPr>
            <a:picLocks noChangeAspect="1"/>
          </p:cNvPicPr>
          <p:nvPr/>
        </p:nvPicPr>
        <p:blipFill>
          <a:blip r:embed="rId2">
            <a:extLst/>
          </a:blip>
          <a:srcRect l="49877"/>
          <a:stretch>
            <a:fillRect/>
          </a:stretch>
        </p:blipFill>
        <p:spPr>
          <a:xfrm>
            <a:off x="381943" y="1094987"/>
            <a:ext cx="4045751" cy="5381040"/>
          </a:xfrm>
          <a:prstGeom prst="rect">
            <a:avLst/>
          </a:prstGeom>
          <a:ln w="12700">
            <a:miter lim="400000"/>
          </a:ln>
        </p:spPr>
      </p:pic>
      <p:pic>
        <p:nvPicPr>
          <p:cNvPr id="701" name="Picture 4" descr="Picture 4"/>
          <p:cNvPicPr>
            <a:picLocks noChangeAspect="1"/>
          </p:cNvPicPr>
          <p:nvPr/>
        </p:nvPicPr>
        <p:blipFill>
          <a:blip r:embed="rId3">
            <a:extLst/>
          </a:blip>
          <a:stretch>
            <a:fillRect/>
          </a:stretch>
        </p:blipFill>
        <p:spPr>
          <a:xfrm>
            <a:off x="8730252" y="810895"/>
            <a:ext cx="3135113" cy="4031405"/>
          </a:xfrm>
          <a:prstGeom prst="rect">
            <a:avLst/>
          </a:prstGeom>
          <a:ln w="12700">
            <a:miter lim="400000"/>
          </a:ln>
        </p:spPr>
      </p:pic>
      <p:pic>
        <p:nvPicPr>
          <p:cNvPr id="702" name="Picture 5" descr="Picture 5"/>
          <p:cNvPicPr>
            <a:picLocks noChangeAspect="1"/>
          </p:cNvPicPr>
          <p:nvPr/>
        </p:nvPicPr>
        <p:blipFill>
          <a:blip r:embed="rId4">
            <a:extLst/>
          </a:blip>
          <a:stretch>
            <a:fillRect/>
          </a:stretch>
        </p:blipFill>
        <p:spPr>
          <a:xfrm>
            <a:off x="5131427" y="1998990"/>
            <a:ext cx="3202444" cy="4031405"/>
          </a:xfrm>
          <a:prstGeom prst="rect">
            <a:avLst/>
          </a:prstGeom>
          <a:ln w="12700">
            <a:miter lim="400000"/>
          </a:ln>
        </p:spPr>
      </p:pic>
    </p:spTree>
    <p:extLst>
      <p:ext uri="{BB962C8B-B14F-4D97-AF65-F5344CB8AC3E}">
        <p14:creationId xmlns:p14="http://schemas.microsoft.com/office/powerpoint/2010/main" val="1025990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 name="Social Worker trained in Addictions and Case Management"/>
          <p:cNvSpPr txBox="1">
            <a:spLocks noGrp="1"/>
          </p:cNvSpPr>
          <p:nvPr>
            <p:ph type="title"/>
          </p:nvPr>
        </p:nvSpPr>
        <p:spPr>
          <a:prstGeom prst="rect">
            <a:avLst/>
          </a:prstGeom>
        </p:spPr>
        <p:txBody>
          <a:bodyPr/>
          <a:lstStyle>
            <a:lvl1pPr defTabSz="859536">
              <a:defRPr sz="3384"/>
            </a:lvl1pPr>
          </a:lstStyle>
          <a:p>
            <a:r>
              <a:t>Social Worker trained in Addictions and Case Management</a:t>
            </a:r>
          </a:p>
        </p:txBody>
      </p:sp>
      <p:sp>
        <p:nvSpPr>
          <p:cNvPr id="693" name="Has clinical training and experience in treating patients with Substance Use Disorders…"/>
          <p:cNvSpPr txBox="1">
            <a:spLocks noGrp="1"/>
          </p:cNvSpPr>
          <p:nvPr>
            <p:ph idx="1"/>
          </p:nvPr>
        </p:nvSpPr>
        <p:spPr>
          <a:prstGeom prst="rect">
            <a:avLst/>
          </a:prstGeom>
        </p:spPr>
        <p:txBody>
          <a:bodyPr/>
          <a:lstStyle/>
          <a:p>
            <a:pPr marL="342900" indent="-342900">
              <a:defRPr sz="3100"/>
            </a:pPr>
            <a:r>
              <a:rPr dirty="0"/>
              <a:t>Has clinical training and experience in treating patients with Substance Use Disorders</a:t>
            </a:r>
          </a:p>
          <a:p>
            <a:pPr marL="342900" indent="-342900">
              <a:defRPr sz="3100"/>
            </a:pPr>
            <a:r>
              <a:rPr dirty="0"/>
              <a:t>Works on identifying and reducing barriers to care for patients</a:t>
            </a:r>
          </a:p>
          <a:p>
            <a:pPr marL="342900" indent="-342900">
              <a:defRPr sz="3100"/>
            </a:pPr>
            <a:r>
              <a:rPr dirty="0"/>
              <a:t>Knows resources and can make referrals</a:t>
            </a:r>
          </a:p>
        </p:txBody>
      </p:sp>
    </p:spTree>
    <p:extLst>
      <p:ext uri="{BB962C8B-B14F-4D97-AF65-F5344CB8AC3E}">
        <p14:creationId xmlns:p14="http://schemas.microsoft.com/office/powerpoint/2010/main" val="3429297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 name="Motivational Interviewing"/>
          <p:cNvSpPr txBox="1">
            <a:spLocks noGrp="1"/>
          </p:cNvSpPr>
          <p:nvPr>
            <p:ph type="title"/>
          </p:nvPr>
        </p:nvSpPr>
        <p:spPr>
          <a:prstGeom prst="rect">
            <a:avLst/>
          </a:prstGeom>
        </p:spPr>
        <p:txBody>
          <a:bodyPr/>
          <a:lstStyle/>
          <a:p>
            <a:r>
              <a:rPr dirty="0"/>
              <a:t>Motivational Interviewing</a:t>
            </a:r>
          </a:p>
        </p:txBody>
      </p:sp>
      <p:sp>
        <p:nvSpPr>
          <p:cNvPr id="696" name="The Spirit of MI - communicating compassion, acceptance, partnership, and respect - sets the tone for the interview with these complex and challenging patients.…"/>
          <p:cNvSpPr txBox="1">
            <a:spLocks noGrp="1"/>
          </p:cNvSpPr>
          <p:nvPr>
            <p:ph idx="1"/>
          </p:nvPr>
        </p:nvSpPr>
        <p:spPr>
          <a:xfrm>
            <a:off x="304800" y="1166018"/>
            <a:ext cx="11785600" cy="4525964"/>
          </a:xfrm>
          <a:prstGeom prst="rect">
            <a:avLst/>
          </a:prstGeom>
        </p:spPr>
        <p:txBody>
          <a:bodyPr/>
          <a:lstStyle/>
          <a:p>
            <a:r>
              <a:rPr b="1" dirty="0"/>
              <a:t>The Spirit of MI </a:t>
            </a:r>
            <a:r>
              <a:rPr dirty="0"/>
              <a:t>- communicating </a:t>
            </a:r>
            <a:r>
              <a:rPr b="1" dirty="0"/>
              <a:t>compassion, acceptance, partnership, and respect </a:t>
            </a:r>
            <a:r>
              <a:rPr dirty="0"/>
              <a:t>- sets the tone for the interview with these complex and challenging patients.</a:t>
            </a:r>
          </a:p>
          <a:p>
            <a:r>
              <a:rPr dirty="0"/>
              <a:t>Recognizing that </a:t>
            </a:r>
            <a:r>
              <a:rPr b="1" dirty="0"/>
              <a:t>ambivalence is normal</a:t>
            </a:r>
            <a:r>
              <a:rPr dirty="0"/>
              <a:t>, even expected, with this population.</a:t>
            </a:r>
          </a:p>
          <a:p>
            <a:r>
              <a:rPr dirty="0"/>
              <a:t>Emphasizes the </a:t>
            </a:r>
            <a:r>
              <a:rPr b="1" dirty="0"/>
              <a:t>power of choice</a:t>
            </a:r>
            <a:r>
              <a:rPr dirty="0"/>
              <a:t>, as this population feels they have lost this with their diagnosis.</a:t>
            </a:r>
          </a:p>
          <a:p>
            <a:r>
              <a:rPr dirty="0"/>
              <a:t>Framework for providing information about treatment </a:t>
            </a:r>
            <a:r>
              <a:rPr b="1" dirty="0"/>
              <a:t>with the patient’s permission</a:t>
            </a:r>
            <a:r>
              <a:rPr dirty="0"/>
              <a:t>, rather than putting it upon them as it may have been by previous providers.</a:t>
            </a:r>
          </a:p>
        </p:txBody>
      </p:sp>
    </p:spTree>
    <p:extLst>
      <p:ext uri="{BB962C8B-B14F-4D97-AF65-F5344CB8AC3E}">
        <p14:creationId xmlns:p14="http://schemas.microsoft.com/office/powerpoint/2010/main" val="1440467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 name="Individual Therapy Visits"/>
          <p:cNvSpPr txBox="1">
            <a:spLocks noGrp="1"/>
          </p:cNvSpPr>
          <p:nvPr>
            <p:ph type="title"/>
          </p:nvPr>
        </p:nvSpPr>
        <p:spPr>
          <a:prstGeom prst="rect">
            <a:avLst/>
          </a:prstGeom>
        </p:spPr>
        <p:txBody>
          <a:bodyPr/>
          <a:lstStyle/>
          <a:p>
            <a:r>
              <a:t>Individual Therapy Visits</a:t>
            </a:r>
          </a:p>
        </p:txBody>
      </p:sp>
      <p:sp>
        <p:nvSpPr>
          <p:cNvPr id="687" name="We ask all patients to participate in 3 sessions of therapy with the Psychologist or Social Worker in the clinic.…"/>
          <p:cNvSpPr txBox="1">
            <a:spLocks noGrp="1"/>
          </p:cNvSpPr>
          <p:nvPr>
            <p:ph idx="1"/>
          </p:nvPr>
        </p:nvSpPr>
        <p:spPr>
          <a:prstGeom prst="rect">
            <a:avLst/>
          </a:prstGeom>
        </p:spPr>
        <p:txBody>
          <a:bodyPr/>
          <a:lstStyle/>
          <a:p>
            <a:pPr marL="355600"/>
            <a:r>
              <a:rPr dirty="0"/>
              <a:t>We ask all patients to participate in </a:t>
            </a:r>
            <a:r>
              <a:rPr b="1" dirty="0"/>
              <a:t>3 sessions of therapy</a:t>
            </a:r>
            <a:r>
              <a:rPr dirty="0"/>
              <a:t> with the Psychologist or Social Worker in the clinic.</a:t>
            </a:r>
          </a:p>
          <a:p>
            <a:pPr lvl="1">
              <a:buChar char="-"/>
            </a:pPr>
            <a:r>
              <a:rPr dirty="0"/>
              <a:t>Many patients have not engaged in therapy before, or had bad experiences.  This opens that door for these individuals can commit to.</a:t>
            </a:r>
          </a:p>
          <a:p>
            <a:pPr lvl="1">
              <a:buFont typeface="Arial" pitchFamily="34" charset="0"/>
              <a:buChar char="-"/>
            </a:pPr>
            <a:r>
              <a:rPr lang="en-US" dirty="0"/>
              <a:t>Gives us the chance to get to know the patient better, provide </a:t>
            </a:r>
            <a:r>
              <a:rPr lang="en-US" dirty="0" err="1"/>
              <a:t>psychoeducuational</a:t>
            </a:r>
            <a:r>
              <a:rPr lang="en-US" dirty="0"/>
              <a:t>, find out what motivates them, and to refer them to appropriate resources in their area.</a:t>
            </a:r>
          </a:p>
          <a:p>
            <a:pPr lvl="1">
              <a:buChar char="-"/>
            </a:pPr>
            <a:r>
              <a:rPr dirty="0" smtClean="0"/>
              <a:t>Many patients live far away, these visits can be scheduled </a:t>
            </a:r>
            <a:r>
              <a:rPr lang="en-US" dirty="0" smtClean="0"/>
              <a:t>as telehealth visits (now that this is approved by insurance)</a:t>
            </a:r>
            <a:endParaRPr dirty="0"/>
          </a:p>
        </p:txBody>
      </p:sp>
    </p:spTree>
    <p:extLst>
      <p:ext uri="{BB962C8B-B14F-4D97-AF65-F5344CB8AC3E}">
        <p14:creationId xmlns:p14="http://schemas.microsoft.com/office/powerpoint/2010/main" val="1033189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 name="Referrals for Treatment"/>
          <p:cNvSpPr txBox="1">
            <a:spLocks noGrp="1"/>
          </p:cNvSpPr>
          <p:nvPr>
            <p:ph type="title"/>
          </p:nvPr>
        </p:nvSpPr>
        <p:spPr>
          <a:prstGeom prst="rect">
            <a:avLst/>
          </a:prstGeom>
        </p:spPr>
        <p:txBody>
          <a:bodyPr/>
          <a:lstStyle/>
          <a:p>
            <a:r>
              <a:t>Referrals for Treatment</a:t>
            </a:r>
          </a:p>
        </p:txBody>
      </p:sp>
      <p:sp>
        <p:nvSpPr>
          <p:cNvPr id="690" name="Many of our patients live over an hour away from our clinic.…"/>
          <p:cNvSpPr txBox="1">
            <a:spLocks noGrp="1"/>
          </p:cNvSpPr>
          <p:nvPr>
            <p:ph idx="1"/>
          </p:nvPr>
        </p:nvSpPr>
        <p:spPr>
          <a:prstGeom prst="rect">
            <a:avLst/>
          </a:prstGeom>
        </p:spPr>
        <p:txBody>
          <a:bodyPr/>
          <a:lstStyle/>
          <a:p>
            <a:pPr>
              <a:defRPr sz="2900"/>
            </a:pPr>
            <a:r>
              <a:rPr dirty="0"/>
              <a:t>Many of our patients live over an hour away from our clinic.</a:t>
            </a:r>
          </a:p>
          <a:p>
            <a:pPr>
              <a:defRPr sz="2900"/>
            </a:pPr>
            <a:r>
              <a:rPr dirty="0"/>
              <a:t>Each Health Insurance plan determines what kind of treatment and where the patient can get treatment.  </a:t>
            </a:r>
          </a:p>
          <a:p>
            <a:pPr>
              <a:defRPr sz="2900"/>
            </a:pPr>
            <a:r>
              <a:rPr dirty="0"/>
              <a:t>Medicaid/Medicaid HMO patients have limited options.</a:t>
            </a:r>
          </a:p>
          <a:p>
            <a:pPr>
              <a:defRPr sz="2900"/>
            </a:pPr>
            <a:r>
              <a:rPr lang="en-US" dirty="0" smtClean="0"/>
              <a:t>Our clinic can only provide outpatient, time-limited care</a:t>
            </a:r>
          </a:p>
          <a:p>
            <a:pPr>
              <a:defRPr sz="2900"/>
            </a:pPr>
            <a:r>
              <a:rPr dirty="0" smtClean="0"/>
              <a:t>Treatment </a:t>
            </a:r>
            <a:r>
              <a:rPr dirty="0"/>
              <a:t>resources are scarce.</a:t>
            </a:r>
          </a:p>
        </p:txBody>
      </p:sp>
    </p:spTree>
    <p:extLst>
      <p:ext uri="{BB962C8B-B14F-4D97-AF65-F5344CB8AC3E}">
        <p14:creationId xmlns:p14="http://schemas.microsoft.com/office/powerpoint/2010/main" val="1732668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American Indian/Alaska Native AUD treatment resources</a:t>
            </a:r>
          </a:p>
        </p:txBody>
      </p:sp>
      <p:sp>
        <p:nvSpPr>
          <p:cNvPr id="3" name="Content Placeholder 2"/>
          <p:cNvSpPr>
            <a:spLocks noGrp="1"/>
          </p:cNvSpPr>
          <p:nvPr>
            <p:ph idx="1"/>
          </p:nvPr>
        </p:nvSpPr>
        <p:spPr/>
        <p:txBody>
          <a:bodyPr/>
          <a:lstStyle/>
          <a:p>
            <a:pPr lvl="1"/>
            <a:r>
              <a:rPr lang="en-US" dirty="0" err="1" smtClean="0"/>
              <a:t>Wellbriety</a:t>
            </a:r>
            <a:r>
              <a:rPr lang="en-US" dirty="0" smtClean="0"/>
              <a:t> : </a:t>
            </a:r>
            <a:r>
              <a:rPr lang="en-US" dirty="0" smtClean="0">
                <a:hlinkClick r:id="rId2"/>
              </a:rPr>
              <a:t>www.wellbriety.com</a:t>
            </a:r>
            <a:endParaRPr lang="en-US" dirty="0" smtClean="0"/>
          </a:p>
          <a:p>
            <a:pPr lvl="1"/>
            <a:r>
              <a:rPr lang="en-US" dirty="0" smtClean="0"/>
              <a:t>Indian Health Service – alcohol and substance abuse programs </a:t>
            </a:r>
            <a:r>
              <a:rPr lang="en-US" dirty="0" smtClean="0">
                <a:hlinkClick r:id="rId3"/>
              </a:rPr>
              <a:t>www.ihs.gov/asap</a:t>
            </a:r>
            <a:endParaRPr lang="en-US" dirty="0" smtClean="0"/>
          </a:p>
          <a:p>
            <a:pPr lvl="1"/>
            <a:r>
              <a:rPr lang="en-US" dirty="0" smtClean="0"/>
              <a:t>AA for </a:t>
            </a:r>
            <a:r>
              <a:rPr lang="en-US" dirty="0"/>
              <a:t>Native Americans </a:t>
            </a:r>
            <a:r>
              <a:rPr lang="en-US" dirty="0" smtClean="0">
                <a:hlinkClick r:id="rId4"/>
              </a:rPr>
              <a:t>www.naigso-aa.org</a:t>
            </a:r>
            <a:endParaRPr lang="en-US" dirty="0" smtClean="0"/>
          </a:p>
          <a:p>
            <a:pPr lvl="1"/>
            <a:r>
              <a:rPr lang="en-US" dirty="0" smtClean="0"/>
              <a:t>Promising practices to reduce alcohol and substance use among </a:t>
            </a:r>
            <a:r>
              <a:rPr lang="en-US" dirty="0"/>
              <a:t>AI/NA individuals </a:t>
            </a:r>
            <a:endParaRPr lang="en-US" dirty="0" smtClean="0"/>
          </a:p>
          <a:p>
            <a:pPr lvl="2"/>
            <a:r>
              <a:rPr lang="en-US" dirty="0" smtClean="0">
                <a:hlinkClick r:id="rId5"/>
              </a:rPr>
              <a:t>http</a:t>
            </a:r>
            <a:r>
              <a:rPr lang="en-US" dirty="0">
                <a:hlinkClick r:id="rId5"/>
              </a:rPr>
              <a:t>://</a:t>
            </a:r>
            <a:r>
              <a:rPr lang="en-US" dirty="0" smtClean="0">
                <a:hlinkClick r:id="rId5"/>
              </a:rPr>
              <a:t>wellbriety.com/wellbriety/wp-content/uploads/2019/06/Promising-Practices-Strategies-Reduce-Alcohol-Substance-Abuse.pdf</a:t>
            </a:r>
            <a:endParaRPr lang="en-US" dirty="0" smtClean="0"/>
          </a:p>
          <a:p>
            <a:pPr lvl="1"/>
            <a:r>
              <a:rPr lang="en-US" dirty="0" smtClean="0"/>
              <a:t>Supporting sobriety among AI and NA: a </a:t>
            </a:r>
            <a:r>
              <a:rPr lang="en-US" dirty="0"/>
              <a:t>literature review </a:t>
            </a:r>
            <a:endParaRPr lang="en-US" dirty="0" smtClean="0"/>
          </a:p>
          <a:p>
            <a:pPr lvl="2"/>
            <a:r>
              <a:rPr lang="en-US" dirty="0" smtClean="0"/>
              <a:t>uihi.org/</a:t>
            </a:r>
            <a:r>
              <a:rPr lang="en-US" dirty="0" err="1" smtClean="0"/>
              <a:t>wp</a:t>
            </a:r>
            <a:r>
              <a:rPr lang="en-US" dirty="0" smtClean="0"/>
              <a:t>-content/uploads/2014/02/Supporting-Sobriety_A-Literature-Review_WEB.pdf</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19444214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lattery"/>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586452" y="1728016"/>
            <a:ext cx="3431096" cy="4525963"/>
          </a:xfrm>
        </p:spPr>
      </p:pic>
      <p:sp>
        <p:nvSpPr>
          <p:cNvPr id="7" name="Content Placeholder 6"/>
          <p:cNvSpPr>
            <a:spLocks noGrp="1"/>
          </p:cNvSpPr>
          <p:nvPr>
            <p:ph sz="half" idx="2"/>
          </p:nvPr>
        </p:nvSpPr>
        <p:spPr/>
        <p:txBody>
          <a:bodyPr/>
          <a:lstStyle/>
          <a:p>
            <a:r>
              <a:rPr lang="en-US" dirty="0" smtClean="0"/>
              <a:t>The </a:t>
            </a:r>
            <a:r>
              <a:rPr lang="en-US" dirty="0" err="1" smtClean="0"/>
              <a:t>hepatolgist</a:t>
            </a:r>
            <a:r>
              <a:rPr lang="en-US" dirty="0" smtClean="0"/>
              <a:t> (or PCP) </a:t>
            </a:r>
            <a:r>
              <a:rPr lang="en-US" dirty="0" smtClean="0"/>
              <a:t>will bring patients in… (honey), so link the psych </a:t>
            </a:r>
            <a:r>
              <a:rPr lang="en-US" dirty="0" smtClean="0"/>
              <a:t>visits</a:t>
            </a:r>
            <a:endParaRPr lang="en-US" dirty="0" smtClean="0"/>
          </a:p>
          <a:p>
            <a:r>
              <a:rPr lang="en-US" dirty="0" smtClean="0"/>
              <a:t>Use between clinic ‘touches’</a:t>
            </a:r>
          </a:p>
          <a:p>
            <a:r>
              <a:rPr lang="en-US" dirty="0"/>
              <a:t>S</a:t>
            </a:r>
            <a:r>
              <a:rPr lang="en-US" dirty="0" smtClean="0"/>
              <a:t>tart with a small “ask”</a:t>
            </a:r>
          </a:p>
          <a:p>
            <a:r>
              <a:rPr lang="en-US" dirty="0" smtClean="0"/>
              <a:t>Make clinic appointment policies clear and </a:t>
            </a:r>
            <a:r>
              <a:rPr lang="en-US" dirty="0" smtClean="0"/>
              <a:t>concrete</a:t>
            </a:r>
          </a:p>
          <a:p>
            <a:r>
              <a:rPr lang="en-US" dirty="0" smtClean="0"/>
              <a:t>Warm hand-offs</a:t>
            </a:r>
          </a:p>
          <a:p>
            <a:r>
              <a:rPr lang="en-US" dirty="0" smtClean="0"/>
              <a:t>“ambush psychiatry”</a:t>
            </a:r>
            <a:endParaRPr lang="en-US" dirty="0"/>
          </a:p>
        </p:txBody>
      </p:sp>
      <p:sp>
        <p:nvSpPr>
          <p:cNvPr id="2" name="Title 1"/>
          <p:cNvSpPr>
            <a:spLocks noGrp="1"/>
          </p:cNvSpPr>
          <p:nvPr>
            <p:ph type="title"/>
          </p:nvPr>
        </p:nvSpPr>
        <p:spPr/>
        <p:txBody>
          <a:bodyPr/>
          <a:lstStyle/>
          <a:p>
            <a:r>
              <a:rPr lang="en-US" dirty="0" smtClean="0"/>
              <a:t>Creativity and Persistence</a:t>
            </a:r>
            <a:endParaRPr lang="en-US" dirty="0"/>
          </a:p>
        </p:txBody>
      </p:sp>
      <p:pic>
        <p:nvPicPr>
          <p:cNvPr id="5" name="Picture 4" descr="Clipart - Cartoon Fl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387" y="1583790"/>
            <a:ext cx="1331966" cy="1378490"/>
          </a:xfrm>
          <a:prstGeom prst="rect">
            <a:avLst/>
          </a:prstGeom>
        </p:spPr>
      </p:pic>
      <p:pic>
        <p:nvPicPr>
          <p:cNvPr id="6" name="Picture 5" descr="Clipart - Cartoon Fl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1498" y="964354"/>
            <a:ext cx="1331966" cy="1378490"/>
          </a:xfrm>
          <a:prstGeom prst="rect">
            <a:avLst/>
          </a:prstGeom>
        </p:spPr>
      </p:pic>
      <p:sp>
        <p:nvSpPr>
          <p:cNvPr id="8" name="TextBox 7"/>
          <p:cNvSpPr txBox="1"/>
          <p:nvPr/>
        </p:nvSpPr>
        <p:spPr>
          <a:xfrm>
            <a:off x="796292" y="2887300"/>
            <a:ext cx="914400" cy="369332"/>
          </a:xfrm>
          <a:prstGeom prst="rect">
            <a:avLst/>
          </a:prstGeom>
          <a:noFill/>
        </p:spPr>
        <p:txBody>
          <a:bodyPr wrap="square" rtlCol="0">
            <a:spAutoFit/>
          </a:bodyPr>
          <a:lstStyle/>
          <a:p>
            <a:r>
              <a:rPr lang="en-US" dirty="0"/>
              <a:t>Scott </a:t>
            </a:r>
          </a:p>
        </p:txBody>
      </p:sp>
      <p:sp>
        <p:nvSpPr>
          <p:cNvPr id="9" name="TextBox 8"/>
          <p:cNvSpPr txBox="1"/>
          <p:nvPr/>
        </p:nvSpPr>
        <p:spPr>
          <a:xfrm>
            <a:off x="2789288" y="1064332"/>
            <a:ext cx="914400" cy="369332"/>
          </a:xfrm>
          <a:prstGeom prst="rect">
            <a:avLst/>
          </a:prstGeom>
          <a:noFill/>
        </p:spPr>
        <p:txBody>
          <a:bodyPr wrap="square" rtlCol="0">
            <a:spAutoFit/>
          </a:bodyPr>
          <a:lstStyle/>
          <a:p>
            <a:r>
              <a:rPr lang="en-US" dirty="0"/>
              <a:t>Anne </a:t>
            </a:r>
          </a:p>
        </p:txBody>
      </p:sp>
      <p:pic>
        <p:nvPicPr>
          <p:cNvPr id="10" name="Picture 9" descr="Clipart - Cartoon Fl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4522" y="1982389"/>
            <a:ext cx="1331966" cy="1378490"/>
          </a:xfrm>
          <a:prstGeom prst="rect">
            <a:avLst/>
          </a:prstGeom>
        </p:spPr>
      </p:pic>
      <p:sp>
        <p:nvSpPr>
          <p:cNvPr id="11" name="TextBox 10"/>
          <p:cNvSpPr txBox="1"/>
          <p:nvPr/>
        </p:nvSpPr>
        <p:spPr>
          <a:xfrm>
            <a:off x="2914513" y="2160764"/>
            <a:ext cx="914400" cy="369332"/>
          </a:xfrm>
          <a:prstGeom prst="rect">
            <a:avLst/>
          </a:prstGeom>
          <a:noFill/>
        </p:spPr>
        <p:txBody>
          <a:bodyPr wrap="square" rtlCol="0">
            <a:spAutoFit/>
          </a:bodyPr>
          <a:lstStyle/>
          <a:p>
            <a:r>
              <a:rPr lang="en-US" dirty="0"/>
              <a:t>Kristin </a:t>
            </a:r>
          </a:p>
        </p:txBody>
      </p:sp>
      <p:pic>
        <p:nvPicPr>
          <p:cNvPr id="12" name="Picture 11" descr="Signature-Vertical.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49000" y="129344"/>
            <a:ext cx="1015550" cy="635498"/>
          </a:xfrm>
          <a:prstGeom prst="rect">
            <a:avLst/>
          </a:prstGeom>
        </p:spPr>
      </p:pic>
    </p:spTree>
    <p:extLst>
      <p:ext uri="{BB962C8B-B14F-4D97-AF65-F5344CB8AC3E}">
        <p14:creationId xmlns:p14="http://schemas.microsoft.com/office/powerpoint/2010/main" val="36754180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Covered</a:t>
            </a:r>
            <a:endParaRPr lang="en-US" dirty="0"/>
          </a:p>
        </p:txBody>
      </p:sp>
      <p:sp>
        <p:nvSpPr>
          <p:cNvPr id="3" name="Content Placeholder 2"/>
          <p:cNvSpPr>
            <a:spLocks noGrp="1"/>
          </p:cNvSpPr>
          <p:nvPr>
            <p:ph idx="1"/>
          </p:nvPr>
        </p:nvSpPr>
        <p:spPr/>
        <p:txBody>
          <a:bodyPr/>
          <a:lstStyle/>
          <a:p>
            <a:r>
              <a:rPr lang="en-US" dirty="0" smtClean="0"/>
              <a:t>The context of alcohol use disorder (AUD) within alcohol-related liver disease (ALD)</a:t>
            </a:r>
          </a:p>
          <a:p>
            <a:r>
              <a:rPr lang="en-US" dirty="0" smtClean="0"/>
              <a:t>How treatment of ALD patients often differs from other patients with AUD</a:t>
            </a:r>
          </a:p>
          <a:p>
            <a:r>
              <a:rPr lang="en-US" dirty="0" smtClean="0"/>
              <a:t>The importance of Multidisciplinary care</a:t>
            </a:r>
          </a:p>
          <a:p>
            <a:r>
              <a:rPr lang="en-US" dirty="0" smtClean="0"/>
              <a:t>Our team’s approach to multidisciplinary AUD/ALD treatment</a:t>
            </a:r>
            <a:endParaRPr lang="en-US" dirty="0"/>
          </a:p>
        </p:txBody>
      </p:sp>
    </p:spTree>
    <p:extLst>
      <p:ext uri="{BB962C8B-B14F-4D97-AF65-F5344CB8AC3E}">
        <p14:creationId xmlns:p14="http://schemas.microsoft.com/office/powerpoint/2010/main" val="29178741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3200" y="0"/>
            <a:ext cx="12192000" cy="838200"/>
          </a:xfrm>
        </p:spPr>
        <p:txBody>
          <a:bodyPr/>
          <a:lstStyle/>
          <a:p>
            <a:r>
              <a:rPr lang="en-US" dirty="0" smtClean="0"/>
              <a:t>Take-</a:t>
            </a:r>
            <a:r>
              <a:rPr lang="en-US" dirty="0" err="1" smtClean="0"/>
              <a:t>aways</a:t>
            </a:r>
            <a:endParaRPr lang="en-US" dirty="0"/>
          </a:p>
        </p:txBody>
      </p:sp>
      <p:sp>
        <p:nvSpPr>
          <p:cNvPr id="4" name="Content Placeholder 3"/>
          <p:cNvSpPr>
            <a:spLocks noGrp="1"/>
          </p:cNvSpPr>
          <p:nvPr>
            <p:ph idx="1"/>
          </p:nvPr>
        </p:nvSpPr>
        <p:spPr/>
        <p:txBody>
          <a:bodyPr/>
          <a:lstStyle/>
          <a:p>
            <a:r>
              <a:rPr lang="en-US" dirty="0"/>
              <a:t>Severity of AUD and psychiatric comorbidities is </a:t>
            </a:r>
            <a:r>
              <a:rPr lang="en-US" dirty="0" smtClean="0"/>
              <a:t>high in ALD patients</a:t>
            </a:r>
          </a:p>
          <a:p>
            <a:r>
              <a:rPr lang="en-US" dirty="0" smtClean="0"/>
              <a:t>Their needs are complex and not well-served in one clinic visit with one provider type</a:t>
            </a:r>
            <a:endParaRPr lang="en-US" dirty="0"/>
          </a:p>
          <a:p>
            <a:r>
              <a:rPr lang="en-US" dirty="0" smtClean="0"/>
              <a:t>There </a:t>
            </a:r>
            <a:r>
              <a:rPr lang="en-US" dirty="0"/>
              <a:t>is a </a:t>
            </a:r>
            <a:r>
              <a:rPr lang="en-US" u="sng" dirty="0"/>
              <a:t>need</a:t>
            </a:r>
            <a:r>
              <a:rPr lang="en-US" dirty="0"/>
              <a:t> for </a:t>
            </a:r>
            <a:r>
              <a:rPr lang="en-US" dirty="0" smtClean="0"/>
              <a:t>multidisciplinary care AUD/ALD patients</a:t>
            </a:r>
            <a:endParaRPr lang="en-US" dirty="0" smtClean="0"/>
          </a:p>
          <a:p>
            <a:r>
              <a:rPr lang="en-US" dirty="0" smtClean="0"/>
              <a:t>Most </a:t>
            </a:r>
            <a:r>
              <a:rPr lang="en-US" dirty="0" smtClean="0"/>
              <a:t>patients DO come to initial mental health visits, </a:t>
            </a:r>
            <a:r>
              <a:rPr lang="en-US" i="1" dirty="0" smtClean="0"/>
              <a:t>some</a:t>
            </a:r>
            <a:r>
              <a:rPr lang="en-US" dirty="0" smtClean="0"/>
              <a:t> engage in more intensive treatment, and </a:t>
            </a:r>
            <a:r>
              <a:rPr lang="en-US" i="1" dirty="0" smtClean="0"/>
              <a:t>some</a:t>
            </a:r>
            <a:r>
              <a:rPr lang="en-US" dirty="0" smtClean="0"/>
              <a:t> stop drinking!</a:t>
            </a:r>
          </a:p>
          <a:p>
            <a:r>
              <a:rPr lang="en-US" dirty="0" smtClean="0"/>
              <a:t>AUD treatment engagement and alcohol cessation in this population is a huge challenge that requires creativity, persistence, patience, and relies heavily on “the heroism of incremental care.”</a:t>
            </a:r>
          </a:p>
          <a:p>
            <a:pPr marL="0" indent="0">
              <a:buNone/>
            </a:pPr>
            <a:endParaRPr lang="en-US" dirty="0"/>
          </a:p>
        </p:txBody>
      </p:sp>
      <p:sp>
        <p:nvSpPr>
          <p:cNvPr id="2" name="TextBox 1"/>
          <p:cNvSpPr txBox="1"/>
          <p:nvPr/>
        </p:nvSpPr>
        <p:spPr>
          <a:xfrm>
            <a:off x="203200" y="6488668"/>
            <a:ext cx="7666182" cy="338554"/>
          </a:xfrm>
          <a:prstGeom prst="rect">
            <a:avLst/>
          </a:prstGeom>
          <a:noFill/>
        </p:spPr>
        <p:txBody>
          <a:bodyPr wrap="square" rtlCol="0">
            <a:spAutoFit/>
          </a:bodyPr>
          <a:lstStyle/>
          <a:p>
            <a:r>
              <a:rPr lang="en-US" sz="1600" dirty="0" err="1" smtClean="0"/>
              <a:t>Gawande</a:t>
            </a:r>
            <a:r>
              <a:rPr lang="en-US" sz="1600" dirty="0"/>
              <a:t> </a:t>
            </a:r>
            <a:r>
              <a:rPr lang="en-US" sz="1600" dirty="0" smtClean="0"/>
              <a:t>(2017) The Heroism of Incremental Care, </a:t>
            </a:r>
            <a:r>
              <a:rPr lang="en-US" sz="1600" i="1" dirty="0" smtClean="0"/>
              <a:t>The New Yorker</a:t>
            </a:r>
            <a:endParaRPr lang="en-US" sz="1600" i="1" dirty="0"/>
          </a:p>
        </p:txBody>
      </p:sp>
    </p:spTree>
    <p:extLst>
      <p:ext uri="{BB962C8B-B14F-4D97-AF65-F5344CB8AC3E}">
        <p14:creationId xmlns:p14="http://schemas.microsoft.com/office/powerpoint/2010/main" val="7712347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1447" y="1296824"/>
            <a:ext cx="10554056" cy="1981200"/>
          </a:xfrm>
        </p:spPr>
        <p:txBody>
          <a:bodyPr>
            <a:normAutofit/>
          </a:bodyPr>
          <a:lstStyle/>
          <a:p>
            <a:r>
              <a:rPr lang="en-US" dirty="0" smtClean="0"/>
              <a:t>Questions</a:t>
            </a:r>
            <a:endParaRPr lang="en-US" dirty="0">
              <a:latin typeface="+mn-lt"/>
            </a:endParaRPr>
          </a:p>
        </p:txBody>
      </p:sp>
      <p:pic>
        <p:nvPicPr>
          <p:cNvPr id="6" name="Picture 5" descr="Signature-Vertical.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1963" y="3540915"/>
            <a:ext cx="2013024" cy="1259686"/>
          </a:xfrm>
          <a:prstGeom prst="rect">
            <a:avLst/>
          </a:prstGeom>
        </p:spPr>
      </p:pic>
    </p:spTree>
    <p:extLst>
      <p:ext uri="{BB962C8B-B14F-4D97-AF65-F5344CB8AC3E}">
        <p14:creationId xmlns:p14="http://schemas.microsoft.com/office/powerpoint/2010/main" val="21230462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3651" y="104131"/>
            <a:ext cx="10767537" cy="666786"/>
          </a:xfrm>
          <a:prstGeom prst="rect">
            <a:avLst/>
          </a:prstGeom>
        </p:spPr>
        <p:txBody>
          <a:bodyPr wrap="square">
            <a:spAutoFit/>
          </a:bodyPr>
          <a:lstStyle/>
          <a:p>
            <a:r>
              <a:rPr lang="en" sz="3733" b="1" dirty="0"/>
              <a:t>Defining Drinking: How Much is Too Much?</a:t>
            </a:r>
            <a:endParaRPr lang="en-US" sz="3733" b="1" dirty="0"/>
          </a:p>
        </p:txBody>
      </p:sp>
      <p:sp>
        <p:nvSpPr>
          <p:cNvPr id="5" name="Google Shape;86;p19"/>
          <p:cNvSpPr txBox="1">
            <a:spLocks/>
          </p:cNvSpPr>
          <p:nvPr/>
        </p:nvSpPr>
        <p:spPr>
          <a:xfrm>
            <a:off x="415600" y="1306285"/>
            <a:ext cx="11360800" cy="4370666"/>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609585" indent="-457189">
              <a:buClr>
                <a:schemeClr val="bg1"/>
              </a:buClr>
              <a:buSzPts val="1800"/>
              <a:buFont typeface="Arial"/>
              <a:buChar char="•"/>
            </a:pPr>
            <a:r>
              <a:rPr lang="en" sz="2667" b="1" dirty="0" smtClean="0">
                <a:solidFill>
                  <a:schemeClr val="tx1"/>
                </a:solidFill>
              </a:rPr>
              <a:t>“Healthy” </a:t>
            </a:r>
            <a:r>
              <a:rPr lang="en" sz="2667" b="1" dirty="0">
                <a:solidFill>
                  <a:schemeClr val="tx1"/>
                </a:solidFill>
              </a:rPr>
              <a:t>Use</a:t>
            </a:r>
          </a:p>
          <a:p>
            <a:pPr marL="1219170" lvl="1" indent="-457189">
              <a:buClr>
                <a:schemeClr val="bg1"/>
              </a:buClr>
              <a:buSzPts val="1800"/>
              <a:buFont typeface="Arial"/>
              <a:buChar char="•"/>
            </a:pPr>
            <a:r>
              <a:rPr lang="en" sz="2667" dirty="0">
                <a:solidFill>
                  <a:schemeClr val="tx1"/>
                </a:solidFill>
              </a:rPr>
              <a:t>Up to 1 drink/day for women, 2 drinks/day for men</a:t>
            </a:r>
          </a:p>
          <a:p>
            <a:pPr marL="609585" indent="-457189">
              <a:buClr>
                <a:schemeClr val="bg1"/>
              </a:buClr>
              <a:buSzPts val="1800"/>
              <a:buFont typeface="Arial"/>
              <a:buChar char="•"/>
            </a:pPr>
            <a:r>
              <a:rPr lang="en" sz="2667" b="1" dirty="0">
                <a:solidFill>
                  <a:schemeClr val="tx1"/>
                </a:solidFill>
              </a:rPr>
              <a:t>Binge drinking</a:t>
            </a:r>
          </a:p>
          <a:p>
            <a:pPr marL="1219170" lvl="1" indent="-457189">
              <a:buClr>
                <a:schemeClr val="bg1"/>
              </a:buClr>
              <a:buSzPts val="1800"/>
              <a:buFont typeface="Arial"/>
              <a:buChar char="•"/>
            </a:pPr>
            <a:r>
              <a:rPr lang="en" sz="2667" dirty="0">
                <a:solidFill>
                  <a:schemeClr val="tx1"/>
                </a:solidFill>
              </a:rPr>
              <a:t>&gt;= 5 standard drinks for men, &gt;=4 standard drinks for women on single occasion</a:t>
            </a:r>
          </a:p>
          <a:p>
            <a:pPr marL="609585" indent="-457189">
              <a:buClr>
                <a:schemeClr val="bg1"/>
              </a:buClr>
              <a:buSzPts val="1800"/>
              <a:buFont typeface="Arial"/>
              <a:buChar char="•"/>
            </a:pPr>
            <a:r>
              <a:rPr lang="en" sz="2667" b="1" dirty="0">
                <a:solidFill>
                  <a:schemeClr val="tx1"/>
                </a:solidFill>
              </a:rPr>
              <a:t>Heavy alcohol use</a:t>
            </a:r>
          </a:p>
          <a:p>
            <a:pPr marL="1219170" lvl="1" indent="-457189">
              <a:buClr>
                <a:schemeClr val="bg1"/>
              </a:buClr>
              <a:buSzPts val="1800"/>
              <a:buFont typeface="Arial"/>
              <a:buChar char="•"/>
            </a:pPr>
            <a:r>
              <a:rPr lang="en" sz="2667" dirty="0">
                <a:solidFill>
                  <a:schemeClr val="tx1"/>
                </a:solidFill>
              </a:rPr>
              <a:t>Binge drinking on 5 or more days in the past month</a:t>
            </a:r>
          </a:p>
          <a:p>
            <a:pPr marL="609585" indent="-457189">
              <a:buClr>
                <a:schemeClr val="bg1"/>
              </a:buClr>
              <a:buSzPts val="1800"/>
              <a:buFont typeface="Arial"/>
              <a:buChar char="•"/>
            </a:pPr>
            <a:r>
              <a:rPr lang="en" sz="2667" b="1" dirty="0">
                <a:solidFill>
                  <a:schemeClr val="tx1"/>
                </a:solidFill>
              </a:rPr>
              <a:t>Alcohol use </a:t>
            </a:r>
            <a:r>
              <a:rPr lang="en" sz="2667" b="1" dirty="0" smtClean="0">
                <a:solidFill>
                  <a:schemeClr val="tx1"/>
                </a:solidFill>
              </a:rPr>
              <a:t>disorder</a:t>
            </a:r>
          </a:p>
          <a:p>
            <a:pPr marL="609585" indent="-457189">
              <a:buClr>
                <a:schemeClr val="bg1"/>
              </a:buClr>
              <a:buSzPts val="1800"/>
              <a:buFont typeface="Arial"/>
              <a:buChar char="•"/>
            </a:pPr>
            <a:endParaRPr lang="en" sz="2667" b="1" dirty="0" smtClean="0">
              <a:solidFill>
                <a:srgbClr val="FF0000"/>
              </a:solidFill>
            </a:endParaRPr>
          </a:p>
          <a:p>
            <a:pPr marL="609585" indent="-457189">
              <a:buClr>
                <a:schemeClr val="bg1"/>
              </a:buClr>
              <a:buSzPts val="1800"/>
              <a:buFont typeface="Arial"/>
              <a:buChar char="•"/>
            </a:pPr>
            <a:r>
              <a:rPr lang="en" sz="2667" b="1" dirty="0" smtClean="0">
                <a:solidFill>
                  <a:srgbClr val="FF0000"/>
                </a:solidFill>
              </a:rPr>
              <a:t>Once you have alcohol-related liver disease,</a:t>
            </a:r>
            <a:r>
              <a:rPr lang="en" sz="2667" b="1" i="1" dirty="0" smtClean="0">
                <a:solidFill>
                  <a:srgbClr val="FF0000"/>
                </a:solidFill>
              </a:rPr>
              <a:t> any </a:t>
            </a:r>
            <a:r>
              <a:rPr lang="en" sz="2667" b="1" dirty="0" smtClean="0">
                <a:solidFill>
                  <a:srgbClr val="FF0000"/>
                </a:solidFill>
              </a:rPr>
              <a:t>alcohol use is risky</a:t>
            </a:r>
            <a:endParaRPr lang="en" sz="2667" b="1" dirty="0">
              <a:solidFill>
                <a:srgbClr val="FF0000"/>
              </a:solidFill>
            </a:endParaRPr>
          </a:p>
        </p:txBody>
      </p:sp>
      <p:sp>
        <p:nvSpPr>
          <p:cNvPr id="6" name="Google Shape;87;p19"/>
          <p:cNvSpPr txBox="1"/>
          <p:nvPr/>
        </p:nvSpPr>
        <p:spPr>
          <a:xfrm>
            <a:off x="0" y="6135077"/>
            <a:ext cx="6689200" cy="510800"/>
          </a:xfrm>
          <a:prstGeom prst="rect">
            <a:avLst/>
          </a:prstGeom>
          <a:noFill/>
          <a:ln>
            <a:noFill/>
          </a:ln>
        </p:spPr>
        <p:txBody>
          <a:bodyPr spcFirstLastPara="1" wrap="square" lIns="121900" tIns="121900" rIns="121900" bIns="121900" anchor="t" anchorCtr="0">
            <a:noAutofit/>
          </a:bodyPr>
          <a:lstStyle/>
          <a:p>
            <a:r>
              <a:rPr lang="en" sz="1067" dirty="0"/>
              <a:t>“Dietary Guidelines for Americans: 2015-2020” Dept of Health &amp; Human Services and Dept of Agriculture. </a:t>
            </a:r>
            <a:endParaRPr sz="1067" dirty="0"/>
          </a:p>
          <a:p>
            <a:r>
              <a:rPr lang="en" sz="1067" dirty="0"/>
              <a:t>Kranzler HR &amp; Soyka M, </a:t>
            </a:r>
            <a:r>
              <a:rPr lang="en" sz="1067" i="1" dirty="0"/>
              <a:t>JAMA</a:t>
            </a:r>
            <a:r>
              <a:rPr lang="en" sz="1067" dirty="0"/>
              <a:t> 2018;320(8)</a:t>
            </a:r>
            <a:endParaRPr sz="1067" dirty="0"/>
          </a:p>
          <a:p>
            <a:endParaRPr sz="2400" dirty="0"/>
          </a:p>
        </p:txBody>
      </p:sp>
      <p:pic>
        <p:nvPicPr>
          <p:cNvPr id="7" name="Picture 6" descr="Signature-Vertical.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9000" y="129344"/>
            <a:ext cx="1015550" cy="635498"/>
          </a:xfrm>
          <a:prstGeom prst="rect">
            <a:avLst/>
          </a:prstGeom>
        </p:spPr>
      </p:pic>
    </p:spTree>
    <p:extLst>
      <p:ext uri="{BB962C8B-B14F-4D97-AF65-F5344CB8AC3E}">
        <p14:creationId xmlns:p14="http://schemas.microsoft.com/office/powerpoint/2010/main" val="40650384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Alcohol use in ALD patients</a:t>
            </a:r>
            <a:endParaRPr lang="en-US" dirty="0"/>
          </a:p>
        </p:txBody>
      </p:sp>
      <p:sp>
        <p:nvSpPr>
          <p:cNvPr id="3" name="Content Placeholder 2"/>
          <p:cNvSpPr>
            <a:spLocks noGrp="1"/>
          </p:cNvSpPr>
          <p:nvPr>
            <p:ph idx="1"/>
          </p:nvPr>
        </p:nvSpPr>
        <p:spPr/>
        <p:txBody>
          <a:bodyPr/>
          <a:lstStyle/>
          <a:p>
            <a:r>
              <a:rPr lang="en-US" dirty="0" smtClean="0"/>
              <a:t>Advanced forms of liver disease develop after very heavy, regular alcohol use often over the course of years (or decades)</a:t>
            </a:r>
          </a:p>
          <a:p>
            <a:r>
              <a:rPr lang="en-US" dirty="0" smtClean="0"/>
              <a:t>With some exceptions (e.g. genetic predispositions) these patients almost certainly have severe, alcohol use disorder (e.g. alcohol dependence) or moderate, alcohol use disorder. This is a chronic relapsing condition, that can be managed but not ‘cured.’</a:t>
            </a:r>
          </a:p>
          <a:p>
            <a:endParaRPr lang="en-US" dirty="0"/>
          </a:p>
          <a:p>
            <a:endParaRPr lang="en-US" dirty="0"/>
          </a:p>
        </p:txBody>
      </p:sp>
    </p:spTree>
    <p:extLst>
      <p:ext uri="{BB962C8B-B14F-4D97-AF65-F5344CB8AC3E}">
        <p14:creationId xmlns:p14="http://schemas.microsoft.com/office/powerpoint/2010/main" val="22284738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first 51 patients AUD diagnoses</a:t>
            </a:r>
            <a:endParaRPr lang="en-US" dirty="0"/>
          </a:p>
        </p:txBody>
      </p:sp>
      <p:graphicFrame>
        <p:nvGraphicFramePr>
          <p:cNvPr id="3" name="Content Placeholder 12"/>
          <p:cNvGraphicFramePr>
            <a:graphicFrameLocks/>
          </p:cNvGraphicFramePr>
          <p:nvPr>
            <p:extLst>
              <p:ext uri="{D42A27DB-BD31-4B8C-83A1-F6EECF244321}">
                <p14:modId xmlns:p14="http://schemas.microsoft.com/office/powerpoint/2010/main" val="1118275076"/>
              </p:ext>
            </p:extLst>
          </p:nvPr>
        </p:nvGraphicFramePr>
        <p:xfrm>
          <a:off x="1883229" y="1762239"/>
          <a:ext cx="8730341" cy="46929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001656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Comorbid Substance Use Disorders are High</a:t>
            </a:r>
            <a:endParaRPr lang="en-US" dirty="0"/>
          </a:p>
        </p:txBody>
      </p:sp>
      <p:graphicFrame>
        <p:nvGraphicFramePr>
          <p:cNvPr id="5" name="Chart 4"/>
          <p:cNvGraphicFramePr/>
          <p:nvPr>
            <p:extLst/>
          </p:nvPr>
        </p:nvGraphicFramePr>
        <p:xfrm>
          <a:off x="878474" y="1237856"/>
          <a:ext cx="10592605" cy="4759115"/>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Signature-Vertical.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49000" y="129344"/>
            <a:ext cx="1015550" cy="635498"/>
          </a:xfrm>
          <a:prstGeom prst="rect">
            <a:avLst/>
          </a:prstGeom>
        </p:spPr>
      </p:pic>
    </p:spTree>
    <p:extLst>
      <p:ext uri="{BB962C8B-B14F-4D97-AF65-F5344CB8AC3E}">
        <p14:creationId xmlns:p14="http://schemas.microsoft.com/office/powerpoint/2010/main" val="27029821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comorbidities are also high</a:t>
            </a:r>
            <a:endParaRPr lang="en-US" dirty="0"/>
          </a:p>
        </p:txBody>
      </p:sp>
      <p:graphicFrame>
        <p:nvGraphicFramePr>
          <p:cNvPr id="3" name="Chart 2"/>
          <p:cNvGraphicFramePr/>
          <p:nvPr>
            <p:extLst>
              <p:ext uri="{D42A27DB-BD31-4B8C-83A1-F6EECF244321}">
                <p14:modId xmlns:p14="http://schemas.microsoft.com/office/powerpoint/2010/main" val="786017356"/>
              </p:ext>
            </p:extLst>
          </p:nvPr>
        </p:nvGraphicFramePr>
        <p:xfrm>
          <a:off x="1578429" y="1676399"/>
          <a:ext cx="9021793" cy="45434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388260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6711" y="132445"/>
            <a:ext cx="10767537" cy="625877"/>
          </a:xfrm>
          <a:prstGeom prst="rect">
            <a:avLst/>
          </a:prstGeom>
        </p:spPr>
        <p:txBody>
          <a:bodyPr wrap="square">
            <a:spAutoFit/>
          </a:bodyPr>
          <a:lstStyle/>
          <a:p>
            <a:r>
              <a:rPr lang="en-US" sz="3467" b="1" dirty="0">
                <a:latin typeface="+mj-lt"/>
              </a:rPr>
              <a:t>How ALD Patients Differ from General AUD Patients</a:t>
            </a:r>
          </a:p>
        </p:txBody>
      </p:sp>
      <p:sp>
        <p:nvSpPr>
          <p:cNvPr id="10" name="Shape 324"/>
          <p:cNvSpPr txBox="1"/>
          <p:nvPr/>
        </p:nvSpPr>
        <p:spPr>
          <a:xfrm>
            <a:off x="581700" y="1198458"/>
            <a:ext cx="10760027" cy="2628932"/>
          </a:xfrm>
          <a:prstGeom prst="rect">
            <a:avLst/>
          </a:prstGeom>
          <a:noFill/>
          <a:ln>
            <a:noFill/>
          </a:ln>
        </p:spPr>
        <p:txBody>
          <a:bodyPr wrap="square" lIns="121900" tIns="60933" rIns="121900" bIns="60933" anchor="t" anchorCtr="0">
            <a:noAutofit/>
          </a:bodyPr>
          <a:lstStyle/>
          <a:p>
            <a:pPr marL="457189" indent="-423323">
              <a:lnSpc>
                <a:spcPct val="90000"/>
              </a:lnSpc>
              <a:spcBef>
                <a:spcPts val="747"/>
              </a:spcBef>
              <a:buClr>
                <a:schemeClr val="tx1"/>
              </a:buClr>
              <a:buSzPct val="100000"/>
              <a:buChar char="•"/>
            </a:pPr>
            <a:r>
              <a:rPr lang="en-US" sz="3733" dirty="0"/>
              <a:t>Decision to stop drinking thrust upon them by medical event</a:t>
            </a:r>
          </a:p>
          <a:p>
            <a:pPr marL="457189" indent="-423323">
              <a:lnSpc>
                <a:spcPct val="90000"/>
              </a:lnSpc>
              <a:spcBef>
                <a:spcPts val="747"/>
              </a:spcBef>
              <a:buClr>
                <a:schemeClr val="tx1"/>
              </a:buClr>
              <a:buSzPct val="100000"/>
              <a:buChar char="•"/>
            </a:pPr>
            <a:r>
              <a:rPr lang="en-US" sz="3733" dirty="0"/>
              <a:t>Medical health a priority (not psych health)</a:t>
            </a:r>
          </a:p>
          <a:p>
            <a:pPr marL="457189" indent="-423323">
              <a:lnSpc>
                <a:spcPct val="90000"/>
              </a:lnSpc>
              <a:spcBef>
                <a:spcPts val="747"/>
              </a:spcBef>
              <a:buClr>
                <a:schemeClr val="tx1"/>
              </a:buClr>
              <a:buSzPct val="100000"/>
              <a:buChar char="•"/>
            </a:pPr>
            <a:r>
              <a:rPr lang="en-US" sz="3733" dirty="0"/>
              <a:t>Don’t perceive need for treatment</a:t>
            </a:r>
          </a:p>
          <a:p>
            <a:pPr marL="457189" indent="-423323">
              <a:lnSpc>
                <a:spcPct val="90000"/>
              </a:lnSpc>
              <a:spcBef>
                <a:spcPts val="747"/>
              </a:spcBef>
              <a:buClr>
                <a:schemeClr val="tx1"/>
              </a:buClr>
              <a:buSzPct val="100000"/>
              <a:buChar char="•"/>
            </a:pPr>
            <a:r>
              <a:rPr lang="en-US" sz="3733" dirty="0"/>
              <a:t>Preoccupied with medical/transplant management</a:t>
            </a:r>
          </a:p>
          <a:p>
            <a:pPr marL="457189" indent="-423323">
              <a:lnSpc>
                <a:spcPct val="90000"/>
              </a:lnSpc>
              <a:spcBef>
                <a:spcPts val="747"/>
              </a:spcBef>
              <a:buClr>
                <a:schemeClr val="tx1"/>
              </a:buClr>
              <a:buSzPct val="100000"/>
              <a:buChar char="•"/>
            </a:pPr>
            <a:r>
              <a:rPr lang="en-US" sz="3733" dirty="0"/>
              <a:t>Don’t think they have an addiction problem</a:t>
            </a:r>
          </a:p>
          <a:p>
            <a:pPr marL="457189" indent="-423323">
              <a:lnSpc>
                <a:spcPct val="90000"/>
              </a:lnSpc>
              <a:spcBef>
                <a:spcPts val="747"/>
              </a:spcBef>
              <a:buClr>
                <a:schemeClr val="tx1"/>
              </a:buClr>
              <a:buSzPct val="100000"/>
              <a:buChar char="•"/>
            </a:pPr>
            <a:r>
              <a:rPr lang="en-US" sz="3733" dirty="0"/>
              <a:t>Are not addiction treatment seeking</a:t>
            </a:r>
          </a:p>
          <a:p>
            <a:pPr marL="457189" indent="-423323">
              <a:lnSpc>
                <a:spcPct val="90000"/>
              </a:lnSpc>
              <a:spcBef>
                <a:spcPts val="747"/>
              </a:spcBef>
              <a:buClr>
                <a:srgbClr val="FFFFFF"/>
              </a:buClr>
              <a:buSzPct val="100000"/>
              <a:buChar char="•"/>
            </a:pPr>
            <a:endParaRPr lang="en-US" sz="3733" dirty="0"/>
          </a:p>
          <a:p>
            <a:pPr marL="457189" indent="-423323">
              <a:lnSpc>
                <a:spcPct val="90000"/>
              </a:lnSpc>
              <a:spcBef>
                <a:spcPts val="747"/>
              </a:spcBef>
              <a:buClr>
                <a:srgbClr val="FFFFFF"/>
              </a:buClr>
              <a:buSzPct val="100000"/>
              <a:buChar char="•"/>
            </a:pPr>
            <a:endParaRPr lang="en-US" sz="3733" dirty="0"/>
          </a:p>
          <a:p>
            <a:pPr marL="457189" indent="-423323">
              <a:lnSpc>
                <a:spcPct val="90000"/>
              </a:lnSpc>
              <a:spcBef>
                <a:spcPts val="747"/>
              </a:spcBef>
              <a:buClr>
                <a:srgbClr val="FFFFFF"/>
              </a:buClr>
              <a:buSzPct val="100000"/>
              <a:buChar char="•"/>
            </a:pPr>
            <a:endParaRPr lang="en" sz="3733" dirty="0"/>
          </a:p>
        </p:txBody>
      </p:sp>
      <p:sp>
        <p:nvSpPr>
          <p:cNvPr id="11" name="Shape 326"/>
          <p:cNvSpPr txBox="1"/>
          <p:nvPr/>
        </p:nvSpPr>
        <p:spPr>
          <a:xfrm>
            <a:off x="196711" y="6109375"/>
            <a:ext cx="7335200" cy="411200"/>
          </a:xfrm>
          <a:prstGeom prst="rect">
            <a:avLst/>
          </a:prstGeom>
          <a:noFill/>
          <a:ln>
            <a:noFill/>
          </a:ln>
        </p:spPr>
        <p:txBody>
          <a:bodyPr wrap="square" lIns="121900" tIns="60933" rIns="121900" bIns="60933" anchor="t" anchorCtr="0">
            <a:noAutofit/>
          </a:bodyPr>
          <a:lstStyle/>
          <a:p>
            <a:pPr>
              <a:buSzPct val="25000"/>
            </a:pPr>
            <a:r>
              <a:rPr lang="en-US" sz="2400" dirty="0">
                <a:latin typeface="Calibri"/>
                <a:ea typeface="Calibri"/>
                <a:cs typeface="Calibri"/>
                <a:sym typeface="Calibri"/>
              </a:rPr>
              <a:t>*Courtesy of Andrea </a:t>
            </a:r>
            <a:r>
              <a:rPr lang="en-US" sz="2400" dirty="0" err="1">
                <a:latin typeface="Calibri"/>
                <a:ea typeface="Calibri"/>
                <a:cs typeface="Calibri"/>
                <a:sym typeface="Calibri"/>
              </a:rPr>
              <a:t>DiMartini</a:t>
            </a:r>
            <a:r>
              <a:rPr lang="en-US" sz="2400" dirty="0">
                <a:latin typeface="Calibri"/>
                <a:ea typeface="Calibri"/>
                <a:cs typeface="Calibri"/>
                <a:sym typeface="Calibri"/>
              </a:rPr>
              <a:t> MD (U Pittsburgh)</a:t>
            </a:r>
            <a:endParaRPr lang="en" sz="2400" dirty="0">
              <a:latin typeface="Calibri"/>
              <a:ea typeface="Calibri"/>
              <a:cs typeface="Calibri"/>
              <a:sym typeface="Calibri"/>
            </a:endParaRPr>
          </a:p>
        </p:txBody>
      </p:sp>
      <p:pic>
        <p:nvPicPr>
          <p:cNvPr id="5" name="Picture 4" descr="Signature-Vertic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9000" y="129344"/>
            <a:ext cx="1015550" cy="635498"/>
          </a:xfrm>
          <a:prstGeom prst="rect">
            <a:avLst/>
          </a:prstGeom>
        </p:spPr>
      </p:pic>
    </p:spTree>
    <p:extLst>
      <p:ext uri="{BB962C8B-B14F-4D97-AF65-F5344CB8AC3E}">
        <p14:creationId xmlns:p14="http://schemas.microsoft.com/office/powerpoint/2010/main" val="232017610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UM">
      <a:dk1>
        <a:srgbClr val="000050"/>
      </a:dk1>
      <a:lt1>
        <a:sysClr val="window" lastClr="FFFFFF"/>
      </a:lt1>
      <a:dk2>
        <a:srgbClr val="303C6E"/>
      </a:dk2>
      <a:lt2>
        <a:srgbClr val="FFFFCC"/>
      </a:lt2>
      <a:accent1>
        <a:srgbClr val="000066"/>
      </a:accent1>
      <a:accent2>
        <a:srgbClr val="0000CC"/>
      </a:accent2>
      <a:accent3>
        <a:srgbClr val="FFCC00"/>
      </a:accent3>
      <a:accent4>
        <a:srgbClr val="FFFF00"/>
      </a:accent4>
      <a:accent5>
        <a:srgbClr val="FFFFCC"/>
      </a:accent5>
      <a:accent6>
        <a:srgbClr val="005BD3"/>
      </a:accent6>
      <a:hlink>
        <a:srgbClr val="00349E"/>
      </a:hlink>
      <a:folHlink>
        <a:srgbClr val="FFFFFF"/>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Theme">
  <a:themeElements>
    <a:clrScheme name="UM">
      <a:dk1>
        <a:srgbClr val="000050"/>
      </a:dk1>
      <a:lt1>
        <a:sysClr val="window" lastClr="FFFFFF"/>
      </a:lt1>
      <a:dk2>
        <a:srgbClr val="303C6E"/>
      </a:dk2>
      <a:lt2>
        <a:srgbClr val="FFFFCC"/>
      </a:lt2>
      <a:accent1>
        <a:srgbClr val="000066"/>
      </a:accent1>
      <a:accent2>
        <a:srgbClr val="0000CC"/>
      </a:accent2>
      <a:accent3>
        <a:srgbClr val="FFCC00"/>
      </a:accent3>
      <a:accent4>
        <a:srgbClr val="FFFF00"/>
      </a:accent4>
      <a:accent5>
        <a:srgbClr val="FFFFCC"/>
      </a:accent5>
      <a:accent6>
        <a:srgbClr val="005BD3"/>
      </a:accent6>
      <a:hlink>
        <a:srgbClr val="00349E"/>
      </a:hlink>
      <a:folHlink>
        <a:srgbClr val="FFFFFF"/>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579</TotalTime>
  <Words>1871</Words>
  <Application>Microsoft Office PowerPoint</Application>
  <PresentationFormat>Widescreen</PresentationFormat>
  <Paragraphs>207</Paragraphs>
  <Slides>31</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31</vt:i4>
      </vt:variant>
    </vt:vector>
  </HeadingPairs>
  <TitlesOfParts>
    <vt:vector size="38" baseType="lpstr">
      <vt:lpstr>Arial</vt:lpstr>
      <vt:lpstr>Calibri</vt:lpstr>
      <vt:lpstr>Franklin Gothic Book</vt:lpstr>
      <vt:lpstr>Franklin Gothic Medium</vt:lpstr>
      <vt:lpstr>Lato</vt:lpstr>
      <vt:lpstr>Default Theme</vt:lpstr>
      <vt:lpstr>1_Default Theme</vt:lpstr>
      <vt:lpstr>Treating the ‘Alcohol’ in Alcohol-Related Liver Disease</vt:lpstr>
      <vt:lpstr>Disclosures</vt:lpstr>
      <vt:lpstr>Topics Covered</vt:lpstr>
      <vt:lpstr>PowerPoint Presentation</vt:lpstr>
      <vt:lpstr>Alcohol use in ALD patients</vt:lpstr>
      <vt:lpstr>Our first 51 patients AUD diagnoses</vt:lpstr>
      <vt:lpstr>Comorbid Substance Use Disorders are High</vt:lpstr>
      <vt:lpstr>Mental health comorbidities are also high</vt:lpstr>
      <vt:lpstr>PowerPoint Presentation</vt:lpstr>
      <vt:lpstr>Stages of change “reverse”</vt:lpstr>
      <vt:lpstr>The importance of multidisciplinary care</vt:lpstr>
      <vt:lpstr>Referral to AUD treatment isn’t always so easy…. </vt:lpstr>
      <vt:lpstr>Multidisciplinary care</vt:lpstr>
      <vt:lpstr>Medical silos in a health system</vt:lpstr>
      <vt:lpstr>Bring the team to the patient</vt:lpstr>
      <vt:lpstr>Literature on integrated SUD care</vt:lpstr>
      <vt:lpstr>PowerPoint Presentation</vt:lpstr>
      <vt:lpstr>Why multidisciplinary could help AI/AN populations</vt:lpstr>
      <vt:lpstr>AI/AN populations may have face more treatment barriers</vt:lpstr>
      <vt:lpstr>For additional information… </vt:lpstr>
      <vt:lpstr>Goals of Multidisciplinary Care</vt:lpstr>
      <vt:lpstr>Relationship Building:</vt:lpstr>
      <vt:lpstr>PowerPoint Presentation</vt:lpstr>
      <vt:lpstr>Social Worker trained in Addictions and Case Management</vt:lpstr>
      <vt:lpstr>Motivational Interviewing</vt:lpstr>
      <vt:lpstr>Individual Therapy Visits</vt:lpstr>
      <vt:lpstr>Referrals for Treatment</vt:lpstr>
      <vt:lpstr>American Indian/Alaska Native AUD treatment resources</vt:lpstr>
      <vt:lpstr>Creativity and Persistence</vt:lpstr>
      <vt:lpstr>Take-aways</vt:lpstr>
      <vt:lpstr>Questions</vt:lpstr>
    </vt:vector>
  </TitlesOfParts>
  <Company>University of Michigan Health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Treating the ‘Alcohol’ in Alcohol-Related Liver Disease</dc:title>
  <dc:creator>Winder, Gerald (Scott)</dc:creator>
  <cp:lastModifiedBy>Fernandez, Anne</cp:lastModifiedBy>
  <cp:revision>75</cp:revision>
  <dcterms:created xsi:type="dcterms:W3CDTF">2020-02-11T21:11:33Z</dcterms:created>
  <dcterms:modified xsi:type="dcterms:W3CDTF">2021-02-12T14:18:52Z</dcterms:modified>
</cp:coreProperties>
</file>