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7F735EF-8252-4B7C-9459-D7C065E73236}"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35D29-30E7-452D-9EB9-CEF03338B02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43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F735EF-8252-4B7C-9459-D7C065E73236}"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35D29-30E7-452D-9EB9-CEF03338B02C}" type="slidenum">
              <a:rPr lang="en-US" smtClean="0"/>
              <a:t>‹#›</a:t>
            </a:fld>
            <a:endParaRPr lang="en-US"/>
          </a:p>
        </p:txBody>
      </p:sp>
    </p:spTree>
    <p:extLst>
      <p:ext uri="{BB962C8B-B14F-4D97-AF65-F5344CB8AC3E}">
        <p14:creationId xmlns:p14="http://schemas.microsoft.com/office/powerpoint/2010/main" val="320293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F735EF-8252-4B7C-9459-D7C065E73236}"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35D29-30E7-452D-9EB9-CEF03338B02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616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F735EF-8252-4B7C-9459-D7C065E73236}"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35D29-30E7-452D-9EB9-CEF03338B02C}" type="slidenum">
              <a:rPr lang="en-US" smtClean="0"/>
              <a:t>‹#›</a:t>
            </a:fld>
            <a:endParaRPr lang="en-US"/>
          </a:p>
        </p:txBody>
      </p:sp>
    </p:spTree>
    <p:extLst>
      <p:ext uri="{BB962C8B-B14F-4D97-AF65-F5344CB8AC3E}">
        <p14:creationId xmlns:p14="http://schemas.microsoft.com/office/powerpoint/2010/main" val="4120655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F735EF-8252-4B7C-9459-D7C065E73236}"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35D29-30E7-452D-9EB9-CEF03338B02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34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F735EF-8252-4B7C-9459-D7C065E73236}"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35D29-30E7-452D-9EB9-CEF03338B02C}" type="slidenum">
              <a:rPr lang="en-US" smtClean="0"/>
              <a:t>‹#›</a:t>
            </a:fld>
            <a:endParaRPr lang="en-US"/>
          </a:p>
        </p:txBody>
      </p:sp>
    </p:spTree>
    <p:extLst>
      <p:ext uri="{BB962C8B-B14F-4D97-AF65-F5344CB8AC3E}">
        <p14:creationId xmlns:p14="http://schemas.microsoft.com/office/powerpoint/2010/main" val="1599889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F735EF-8252-4B7C-9459-D7C065E73236}"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35D29-30E7-452D-9EB9-CEF03338B02C}" type="slidenum">
              <a:rPr lang="en-US" smtClean="0"/>
              <a:t>‹#›</a:t>
            </a:fld>
            <a:endParaRPr lang="en-US"/>
          </a:p>
        </p:txBody>
      </p:sp>
    </p:spTree>
    <p:extLst>
      <p:ext uri="{BB962C8B-B14F-4D97-AF65-F5344CB8AC3E}">
        <p14:creationId xmlns:p14="http://schemas.microsoft.com/office/powerpoint/2010/main" val="3616332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F735EF-8252-4B7C-9459-D7C065E73236}" type="datetimeFigureOut">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35D29-30E7-452D-9EB9-CEF03338B02C}" type="slidenum">
              <a:rPr lang="en-US" smtClean="0"/>
              <a:t>‹#›</a:t>
            </a:fld>
            <a:endParaRPr lang="en-US"/>
          </a:p>
        </p:txBody>
      </p:sp>
    </p:spTree>
    <p:extLst>
      <p:ext uri="{BB962C8B-B14F-4D97-AF65-F5344CB8AC3E}">
        <p14:creationId xmlns:p14="http://schemas.microsoft.com/office/powerpoint/2010/main" val="315062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735EF-8252-4B7C-9459-D7C065E73236}" type="datetimeFigureOut">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35D29-30E7-452D-9EB9-CEF03338B02C}" type="slidenum">
              <a:rPr lang="en-US" smtClean="0"/>
              <a:t>‹#›</a:t>
            </a:fld>
            <a:endParaRPr lang="en-US"/>
          </a:p>
        </p:txBody>
      </p:sp>
    </p:spTree>
    <p:extLst>
      <p:ext uri="{BB962C8B-B14F-4D97-AF65-F5344CB8AC3E}">
        <p14:creationId xmlns:p14="http://schemas.microsoft.com/office/powerpoint/2010/main" val="838591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7F735EF-8252-4B7C-9459-D7C065E73236}"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35D29-30E7-452D-9EB9-CEF03338B02C}" type="slidenum">
              <a:rPr lang="en-US" smtClean="0"/>
              <a:t>‹#›</a:t>
            </a:fld>
            <a:endParaRPr lang="en-US"/>
          </a:p>
        </p:txBody>
      </p:sp>
    </p:spTree>
    <p:extLst>
      <p:ext uri="{BB962C8B-B14F-4D97-AF65-F5344CB8AC3E}">
        <p14:creationId xmlns:p14="http://schemas.microsoft.com/office/powerpoint/2010/main" val="4109281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F735EF-8252-4B7C-9459-D7C065E73236}"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35D29-30E7-452D-9EB9-CEF03338B02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0775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7F735EF-8252-4B7C-9459-D7C065E73236}" type="datetimeFigureOut">
              <a:rPr lang="en-US" smtClean="0"/>
              <a:t>9/29/2020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5E35D29-30E7-452D-9EB9-CEF03338B02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740370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Employees as Patients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The purpose of this </a:t>
            </a:r>
            <a:r>
              <a:rPr lang="en-US" dirty="0" err="1" smtClean="0"/>
              <a:t>HealthStream</a:t>
            </a:r>
            <a:r>
              <a:rPr lang="en-US" dirty="0" smtClean="0"/>
              <a:t> is to provide staff with training and best practices on maintaining clear distinctions between patient health information and employment records.</a:t>
            </a:r>
            <a:endParaRPr lang="en-US" dirty="0"/>
          </a:p>
        </p:txBody>
      </p:sp>
    </p:spTree>
    <p:extLst>
      <p:ext uri="{BB962C8B-B14F-4D97-AF65-F5344CB8AC3E}">
        <p14:creationId xmlns:p14="http://schemas.microsoft.com/office/powerpoint/2010/main" val="2112008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07298" y="4997459"/>
            <a:ext cx="7772400" cy="1463040"/>
          </a:xfrm>
        </p:spPr>
        <p:txBody>
          <a:bodyPr/>
          <a:lstStyle/>
          <a:p>
            <a:r>
              <a:rPr lang="en-US" dirty="0" smtClean="0"/>
              <a:t>Quiz</a:t>
            </a:r>
            <a:endParaRPr lang="en-US" dirty="0"/>
          </a:p>
        </p:txBody>
      </p:sp>
    </p:spTree>
    <p:extLst>
      <p:ext uri="{BB962C8B-B14F-4D97-AF65-F5344CB8AC3E}">
        <p14:creationId xmlns:p14="http://schemas.microsoft.com/office/powerpoint/2010/main" val="86286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53143" y="699796"/>
            <a:ext cx="10356979" cy="1477328"/>
          </a:xfrm>
          <a:prstGeom prst="rect">
            <a:avLst/>
          </a:prstGeom>
          <a:noFill/>
        </p:spPr>
        <p:txBody>
          <a:bodyPr wrap="square" rtlCol="0">
            <a:spAutoFit/>
          </a:bodyPr>
          <a:lstStyle/>
          <a:p>
            <a:pPr marL="342900" indent="-342900">
              <a:buAutoNum type="arabicPeriod"/>
            </a:pPr>
            <a:r>
              <a:rPr lang="en-US" dirty="0" smtClean="0"/>
              <a:t>ANTHC holds health information in which </a:t>
            </a:r>
            <a:r>
              <a:rPr lang="en-US" b="1" dirty="0" smtClean="0"/>
              <a:t>two</a:t>
            </a:r>
            <a:r>
              <a:rPr lang="en-US" dirty="0" smtClean="0"/>
              <a:t> capacities? </a:t>
            </a:r>
          </a:p>
          <a:p>
            <a:pPr marL="800100" lvl="1" indent="-342900">
              <a:buAutoNum type="alphaLcParenR"/>
            </a:pPr>
            <a:r>
              <a:rPr lang="en-US" dirty="0" smtClean="0"/>
              <a:t>A health care provider and an insurance agent</a:t>
            </a:r>
          </a:p>
          <a:p>
            <a:pPr marL="800100" lvl="1" indent="-342900">
              <a:buAutoNum type="alphaLcParenR"/>
            </a:pPr>
            <a:r>
              <a:rPr lang="en-US" dirty="0" smtClean="0"/>
              <a:t>An insurance agent and an employer</a:t>
            </a:r>
          </a:p>
          <a:p>
            <a:pPr marL="800100" lvl="1" indent="-342900">
              <a:buAutoNum type="alphaLcParenR"/>
            </a:pPr>
            <a:r>
              <a:rPr lang="en-US" dirty="0" smtClean="0"/>
              <a:t>A health care provider and an employer</a:t>
            </a:r>
          </a:p>
          <a:p>
            <a:pPr marL="800100" lvl="1" indent="-342900">
              <a:buAutoNum type="alphaLcParenR"/>
            </a:pPr>
            <a:r>
              <a:rPr lang="en-US" dirty="0" smtClean="0"/>
              <a:t>An employee and a nurse</a:t>
            </a:r>
            <a:endParaRPr lang="en-US" dirty="0"/>
          </a:p>
        </p:txBody>
      </p:sp>
      <p:sp>
        <p:nvSpPr>
          <p:cNvPr id="8" name="TextBox 7"/>
          <p:cNvSpPr txBox="1"/>
          <p:nvPr/>
        </p:nvSpPr>
        <p:spPr>
          <a:xfrm>
            <a:off x="550506" y="2640563"/>
            <a:ext cx="9433249" cy="1477328"/>
          </a:xfrm>
          <a:prstGeom prst="rect">
            <a:avLst/>
          </a:prstGeom>
          <a:noFill/>
        </p:spPr>
        <p:txBody>
          <a:bodyPr wrap="square" rtlCol="0">
            <a:spAutoFit/>
          </a:bodyPr>
          <a:lstStyle/>
          <a:p>
            <a:r>
              <a:rPr lang="en-US" dirty="0" smtClean="0"/>
              <a:t>2. Employees who are “seen as patients” must be treated: </a:t>
            </a:r>
          </a:p>
          <a:p>
            <a:r>
              <a:rPr lang="en-US" dirty="0"/>
              <a:t>	</a:t>
            </a:r>
            <a:r>
              <a:rPr lang="en-US" dirty="0" smtClean="0"/>
              <a:t>a) just as any other patient</a:t>
            </a:r>
          </a:p>
          <a:p>
            <a:r>
              <a:rPr lang="en-US" dirty="0"/>
              <a:t>	</a:t>
            </a:r>
            <a:r>
              <a:rPr lang="en-US" dirty="0" smtClean="0"/>
              <a:t>b) different than other patients</a:t>
            </a:r>
          </a:p>
          <a:p>
            <a:r>
              <a:rPr lang="en-US" dirty="0"/>
              <a:t>	</a:t>
            </a:r>
            <a:r>
              <a:rPr lang="en-US" dirty="0" smtClean="0"/>
              <a:t>c) based on their seniority</a:t>
            </a:r>
          </a:p>
          <a:p>
            <a:r>
              <a:rPr lang="en-US" dirty="0"/>
              <a:t>	</a:t>
            </a:r>
            <a:r>
              <a:rPr lang="en-US" dirty="0" smtClean="0"/>
              <a:t>d) without any respect to confidentiality</a:t>
            </a:r>
            <a:endParaRPr lang="en-US" dirty="0"/>
          </a:p>
        </p:txBody>
      </p:sp>
      <p:sp>
        <p:nvSpPr>
          <p:cNvPr id="9" name="TextBox 8"/>
          <p:cNvSpPr txBox="1"/>
          <p:nvPr/>
        </p:nvSpPr>
        <p:spPr>
          <a:xfrm>
            <a:off x="550506" y="4525347"/>
            <a:ext cx="9283959" cy="1200329"/>
          </a:xfrm>
          <a:prstGeom prst="rect">
            <a:avLst/>
          </a:prstGeom>
          <a:noFill/>
        </p:spPr>
        <p:txBody>
          <a:bodyPr wrap="square" rtlCol="0">
            <a:spAutoFit/>
          </a:bodyPr>
          <a:lstStyle/>
          <a:p>
            <a:r>
              <a:rPr lang="en-US" dirty="0" smtClean="0"/>
              <a:t>3. I am an employee being tested for COVID-19 in a patient care setting. My supervisor has a right to know about my patient experience without my consent? </a:t>
            </a:r>
            <a:endParaRPr lang="en-US" dirty="0"/>
          </a:p>
          <a:p>
            <a:r>
              <a:rPr lang="en-US" dirty="0" smtClean="0"/>
              <a:t>	a) True</a:t>
            </a:r>
          </a:p>
          <a:p>
            <a:r>
              <a:rPr lang="en-US" dirty="0"/>
              <a:t>	</a:t>
            </a:r>
            <a:r>
              <a:rPr lang="en-US" dirty="0" smtClean="0"/>
              <a:t>b) False</a:t>
            </a:r>
            <a:endParaRPr lang="en-US" dirty="0"/>
          </a:p>
        </p:txBody>
      </p:sp>
    </p:spTree>
    <p:extLst>
      <p:ext uri="{BB962C8B-B14F-4D97-AF65-F5344CB8AC3E}">
        <p14:creationId xmlns:p14="http://schemas.microsoft.com/office/powerpoint/2010/main" val="142275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53143" y="699796"/>
            <a:ext cx="10356979" cy="1200329"/>
          </a:xfrm>
          <a:prstGeom prst="rect">
            <a:avLst/>
          </a:prstGeom>
          <a:noFill/>
        </p:spPr>
        <p:txBody>
          <a:bodyPr wrap="square" rtlCol="0">
            <a:spAutoFit/>
          </a:bodyPr>
          <a:lstStyle/>
          <a:p>
            <a:r>
              <a:rPr lang="en-US" dirty="0" smtClean="0"/>
              <a:t>4. The HIPAA Privacy Rule protects my employees’ health information when they are seen as patients?</a:t>
            </a:r>
          </a:p>
          <a:p>
            <a:endParaRPr lang="en-US" dirty="0"/>
          </a:p>
          <a:p>
            <a:r>
              <a:rPr lang="en-US" dirty="0" smtClean="0"/>
              <a:t>	a) True</a:t>
            </a:r>
          </a:p>
          <a:p>
            <a:r>
              <a:rPr lang="en-US" dirty="0"/>
              <a:t>	</a:t>
            </a:r>
            <a:r>
              <a:rPr lang="en-US" dirty="0" smtClean="0"/>
              <a:t>b) False </a:t>
            </a:r>
            <a:endParaRPr lang="en-US" dirty="0"/>
          </a:p>
        </p:txBody>
      </p:sp>
      <p:sp>
        <p:nvSpPr>
          <p:cNvPr id="8" name="TextBox 7"/>
          <p:cNvSpPr txBox="1"/>
          <p:nvPr/>
        </p:nvSpPr>
        <p:spPr>
          <a:xfrm>
            <a:off x="653143" y="2649893"/>
            <a:ext cx="9433249" cy="1477328"/>
          </a:xfrm>
          <a:prstGeom prst="rect">
            <a:avLst/>
          </a:prstGeom>
          <a:noFill/>
        </p:spPr>
        <p:txBody>
          <a:bodyPr wrap="square" rtlCol="0">
            <a:spAutoFit/>
          </a:bodyPr>
          <a:lstStyle/>
          <a:p>
            <a:r>
              <a:rPr lang="en-US" dirty="0" smtClean="0"/>
              <a:t>5. I heard my employee left his clinic appointment disgruntled. Do I have to discipline my employee to let him know that this type of behavior is unacceptable? </a:t>
            </a:r>
          </a:p>
          <a:p>
            <a:endParaRPr lang="en-US" dirty="0"/>
          </a:p>
          <a:p>
            <a:pPr marL="342900" indent="-342900">
              <a:buAutoNum type="alphaLcParenR"/>
            </a:pPr>
            <a:r>
              <a:rPr lang="en-US" dirty="0" smtClean="0"/>
              <a:t>Yes</a:t>
            </a:r>
          </a:p>
          <a:p>
            <a:pPr marL="342900" indent="-342900">
              <a:buAutoNum type="alphaLcParenR"/>
            </a:pPr>
            <a:r>
              <a:rPr lang="en-US" dirty="0" smtClean="0"/>
              <a:t>No. </a:t>
            </a:r>
            <a:endParaRPr lang="en-US" dirty="0"/>
          </a:p>
        </p:txBody>
      </p:sp>
    </p:spTree>
    <p:extLst>
      <p:ext uri="{BB962C8B-B14F-4D97-AF65-F5344CB8AC3E}">
        <p14:creationId xmlns:p14="http://schemas.microsoft.com/office/powerpoint/2010/main" val="1951657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9089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88" y="657635"/>
            <a:ext cx="10690969" cy="1507067"/>
          </a:xfrm>
        </p:spPr>
        <p:txBody>
          <a:bodyPr/>
          <a:lstStyle/>
          <a:p>
            <a:pPr algn="ctr"/>
            <a:r>
              <a:rPr lang="en-US" dirty="0" smtClean="0"/>
              <a:t>Employee Health Information and Protected health information</a:t>
            </a:r>
            <a:endParaRPr lang="en-US" dirty="0"/>
          </a:p>
        </p:txBody>
      </p:sp>
      <p:sp>
        <p:nvSpPr>
          <p:cNvPr id="3" name="Content Placeholder 2"/>
          <p:cNvSpPr>
            <a:spLocks noGrp="1"/>
          </p:cNvSpPr>
          <p:nvPr>
            <p:ph idx="1"/>
          </p:nvPr>
        </p:nvSpPr>
        <p:spPr>
          <a:xfrm>
            <a:off x="1017038" y="2332652"/>
            <a:ext cx="5537546" cy="3807784"/>
          </a:xfrm>
        </p:spPr>
        <p:txBody>
          <a:bodyPr>
            <a:normAutofit fontScale="92500" lnSpcReduction="20000"/>
          </a:bodyPr>
          <a:lstStyle/>
          <a:p>
            <a:pPr marL="0" indent="0">
              <a:buNone/>
            </a:pPr>
            <a:r>
              <a:rPr lang="en-US" dirty="0" smtClean="0"/>
              <a:t>Like many healthcare providers, ANTHC is also an employer. In its dual role, ANTHC holds health information in both capacities.  Information related to an employee’s health is categorized as </a:t>
            </a:r>
            <a:r>
              <a:rPr lang="en-US" b="1" dirty="0" smtClean="0"/>
              <a:t>employee health information</a:t>
            </a:r>
            <a:r>
              <a:rPr lang="en-US" dirty="0" smtClean="0"/>
              <a:t> and information related to an individual receiving medical care as an ANMC patient is categorized as </a:t>
            </a:r>
            <a:r>
              <a:rPr lang="en-US" b="1" dirty="0" smtClean="0"/>
              <a:t>protected health information (PHI)</a:t>
            </a:r>
            <a:r>
              <a:rPr lang="en-US" dirty="0" smtClean="0"/>
              <a:t>. </a:t>
            </a:r>
          </a:p>
          <a:p>
            <a:pPr marL="0" indent="0">
              <a:buNone/>
            </a:pPr>
            <a:r>
              <a:rPr lang="en-US" dirty="0" smtClean="0"/>
              <a:t>ANTHC employees must </a:t>
            </a:r>
            <a:r>
              <a:rPr lang="en-US" dirty="0"/>
              <a:t>understand employee health information and </a:t>
            </a:r>
            <a:r>
              <a:rPr lang="en-US" dirty="0" smtClean="0"/>
              <a:t>PHI </a:t>
            </a:r>
            <a:r>
              <a:rPr lang="en-US" dirty="0"/>
              <a:t>are </a:t>
            </a:r>
            <a:r>
              <a:rPr lang="en-US" dirty="0" smtClean="0"/>
              <a:t>different and they have different confidentiality requirements. </a:t>
            </a:r>
            <a:r>
              <a:rPr lang="en-US" dirty="0"/>
              <a:t>Otherwise, we are at risk of violating an individual’s patient privacy rights or failing to uphold workplace safety requirements that an individual is responsible for adhering to as an employee. </a:t>
            </a:r>
          </a:p>
        </p:txBody>
      </p:sp>
      <p:pic>
        <p:nvPicPr>
          <p:cNvPr id="1028" name="Picture 4" descr="Electronic Health Records (EHR) and Patient Safety — MBEMS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93884" y="2435288"/>
            <a:ext cx="4870580" cy="3247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0031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Employees who are “seen as patients”</a:t>
            </a:r>
            <a:endParaRPr lang="en-US" dirty="0"/>
          </a:p>
        </p:txBody>
      </p:sp>
      <p:sp>
        <p:nvSpPr>
          <p:cNvPr id="3" name="Content Placeholder 2"/>
          <p:cNvSpPr>
            <a:spLocks noGrp="1"/>
          </p:cNvSpPr>
          <p:nvPr>
            <p:ph idx="1"/>
          </p:nvPr>
        </p:nvSpPr>
        <p:spPr/>
        <p:txBody>
          <a:bodyPr/>
          <a:lstStyle/>
          <a:p>
            <a:pPr marL="0" indent="0">
              <a:buNone/>
            </a:pPr>
            <a:r>
              <a:rPr lang="en-US" dirty="0" smtClean="0"/>
              <a:t>If you receive health care from ANMC, outside of an employee health process, then you are being </a:t>
            </a:r>
            <a:r>
              <a:rPr lang="en-US" b="1" dirty="0" smtClean="0"/>
              <a:t>seen as a patient</a:t>
            </a:r>
            <a:r>
              <a:rPr lang="en-US" dirty="0" smtClean="0"/>
              <a:t>. </a:t>
            </a:r>
          </a:p>
          <a:p>
            <a:pPr>
              <a:buFont typeface="Wingdings" panose="05000000000000000000" pitchFamily="2" charset="2"/>
              <a:buChar char="v"/>
            </a:pPr>
            <a:r>
              <a:rPr lang="en-US" dirty="0"/>
              <a:t>Employees </a:t>
            </a:r>
            <a:r>
              <a:rPr lang="en-US" dirty="0" smtClean="0"/>
              <a:t>seen </a:t>
            </a:r>
            <a:r>
              <a:rPr lang="en-US" dirty="0"/>
              <a:t>as patients must be treated just as any other patient</a:t>
            </a:r>
            <a:r>
              <a:rPr lang="en-US" dirty="0" smtClean="0"/>
              <a:t>. It does not matter if you are an Alaska Native beneficiary or a non-beneficiary patient. </a:t>
            </a:r>
            <a:r>
              <a:rPr lang="en-US" b="1" dirty="0" smtClean="0"/>
              <a:t>This includes being tested for COVID-19</a:t>
            </a:r>
            <a:r>
              <a:rPr lang="en-US" dirty="0" smtClean="0"/>
              <a:t>, unless you are being tested through an ANTHC Employee Health process. </a:t>
            </a:r>
          </a:p>
          <a:p>
            <a:pPr>
              <a:buFont typeface="Wingdings" panose="05000000000000000000" pitchFamily="2" charset="2"/>
              <a:buChar char="v"/>
            </a:pPr>
            <a:r>
              <a:rPr lang="en-US" dirty="0" smtClean="0"/>
              <a:t>Employees seen as patients are provided confidential care and the patient has the right to make a complaint or bring forward concerns without fear of retaliation. </a:t>
            </a:r>
          </a:p>
          <a:p>
            <a:pPr>
              <a:buFont typeface="Wingdings" panose="05000000000000000000" pitchFamily="2" charset="2"/>
              <a:buChar char="v"/>
            </a:pPr>
            <a:r>
              <a:rPr lang="en-US" dirty="0" smtClean="0"/>
              <a:t>Employees seen as patients are subject to ANMC’s Patient Rights and Responsibilities, not ANTHC’s workforce requirements, while being seen as a patient. </a:t>
            </a:r>
          </a:p>
          <a:p>
            <a:pPr>
              <a:buFont typeface="Wingdings" panose="05000000000000000000" pitchFamily="2" charset="2"/>
              <a:buChar char="v"/>
            </a:pPr>
            <a:endParaRPr lang="en-US" dirty="0" smtClean="0"/>
          </a:p>
          <a:p>
            <a:endParaRPr lang="en-US" dirty="0"/>
          </a:p>
        </p:txBody>
      </p:sp>
    </p:spTree>
    <p:extLst>
      <p:ext uri="{BB962C8B-B14F-4D97-AF65-F5344CB8AC3E}">
        <p14:creationId xmlns:p14="http://schemas.microsoft.com/office/powerpoint/2010/main" val="2511856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Providing healthcare to a colleague</a:t>
            </a:r>
            <a:endParaRPr lang="en-US" dirty="0"/>
          </a:p>
        </p:txBody>
      </p:sp>
      <p:sp>
        <p:nvSpPr>
          <p:cNvPr id="3" name="Content Placeholder 2"/>
          <p:cNvSpPr>
            <a:spLocks noGrp="1"/>
          </p:cNvSpPr>
          <p:nvPr>
            <p:ph idx="1"/>
          </p:nvPr>
        </p:nvSpPr>
        <p:spPr>
          <a:xfrm>
            <a:off x="895740" y="1791478"/>
            <a:ext cx="10105052" cy="4544008"/>
          </a:xfrm>
        </p:spPr>
        <p:txBody>
          <a:bodyPr>
            <a:normAutofit/>
          </a:bodyPr>
          <a:lstStyle/>
          <a:p>
            <a:pPr marL="0" indent="0">
              <a:buNone/>
            </a:pPr>
            <a:r>
              <a:rPr lang="en-US" dirty="0" smtClean="0"/>
              <a:t>If </a:t>
            </a:r>
            <a:r>
              <a:rPr lang="en-US" dirty="0"/>
              <a:t>you are providing care to another ANTHC employee who presents for care as a patient, this </a:t>
            </a:r>
            <a:r>
              <a:rPr lang="en-US" dirty="0" smtClean="0"/>
              <a:t>care is confidential </a:t>
            </a:r>
            <a:r>
              <a:rPr lang="en-US" dirty="0"/>
              <a:t>under HIPAA. </a:t>
            </a:r>
            <a:r>
              <a:rPr lang="en-US" b="1" dirty="0"/>
              <a:t>It may NOT be shared with the employee’s </a:t>
            </a:r>
            <a:r>
              <a:rPr lang="en-US" b="1" dirty="0" smtClean="0"/>
              <a:t>supervisor</a:t>
            </a:r>
            <a:r>
              <a:rPr lang="en-US" dirty="0"/>
              <a:t> </a:t>
            </a:r>
            <a:r>
              <a:rPr lang="en-US" dirty="0" smtClean="0"/>
              <a:t>or the employee’s coworkers. </a:t>
            </a:r>
            <a:endParaRPr lang="en-US" dirty="0"/>
          </a:p>
          <a:p>
            <a:pPr marL="0" indent="0">
              <a:buNone/>
            </a:pPr>
            <a:r>
              <a:rPr lang="en-US" dirty="0" smtClean="0"/>
              <a:t>If </a:t>
            </a:r>
            <a:r>
              <a:rPr lang="en-US" dirty="0"/>
              <a:t>an ANMC provider has concerns about something an employee does or says when they are being seen as a patient, </a:t>
            </a:r>
            <a:r>
              <a:rPr lang="en-US" b="1" dirty="0"/>
              <a:t>these concerns may not be shared with the patient’s ANTHC supervisor or HR without patient consent</a:t>
            </a:r>
            <a:r>
              <a:rPr lang="en-US" dirty="0"/>
              <a:t>, unless some other HIPAA exception applies that would allow the sharing. </a:t>
            </a:r>
          </a:p>
          <a:p>
            <a:r>
              <a:rPr lang="en-US" dirty="0" smtClean="0"/>
              <a:t>For </a:t>
            </a:r>
            <a:r>
              <a:rPr lang="en-US" dirty="0"/>
              <a:t>example, it is a violation of HIPAA to say something like: </a:t>
            </a:r>
          </a:p>
          <a:p>
            <a:r>
              <a:rPr lang="en-US" dirty="0"/>
              <a:t>o “Susie wasn’t faking being sick, I saw her in the clinic yesterday.” </a:t>
            </a:r>
          </a:p>
          <a:p>
            <a:r>
              <a:rPr lang="en-US" dirty="0"/>
              <a:t>o “What happened to </a:t>
            </a:r>
            <a:r>
              <a:rPr lang="en-US" dirty="0" smtClean="0"/>
              <a:t>Danny? </a:t>
            </a:r>
            <a:r>
              <a:rPr lang="en-US" dirty="0"/>
              <a:t>I saw his name on the ED tracking board.” </a:t>
            </a:r>
          </a:p>
          <a:p>
            <a:r>
              <a:rPr lang="en-US" dirty="0"/>
              <a:t>o “Tom was really rude when he </a:t>
            </a:r>
            <a:r>
              <a:rPr lang="en-US" dirty="0" smtClean="0"/>
              <a:t>checked in to my clinic yesterday.” </a:t>
            </a:r>
            <a:endParaRPr lang="en-US" dirty="0"/>
          </a:p>
          <a:p>
            <a:endParaRPr lang="en-US" dirty="0"/>
          </a:p>
        </p:txBody>
      </p:sp>
      <p:pic>
        <p:nvPicPr>
          <p:cNvPr id="2050" name="Picture 2" descr="How to handle patient complaints - speroM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0304" y="4656583"/>
            <a:ext cx="2313021" cy="1445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04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my rights as patient/Employee? </a:t>
            </a:r>
            <a:endParaRPr lang="en-US" dirty="0"/>
          </a:p>
        </p:txBody>
      </p:sp>
      <p:sp>
        <p:nvSpPr>
          <p:cNvPr id="3" name="Content Placeholder 2"/>
          <p:cNvSpPr>
            <a:spLocks noGrp="1"/>
          </p:cNvSpPr>
          <p:nvPr>
            <p:ph idx="1"/>
          </p:nvPr>
        </p:nvSpPr>
        <p:spPr>
          <a:xfrm>
            <a:off x="503854" y="2286000"/>
            <a:ext cx="11038114" cy="4023360"/>
          </a:xfrm>
        </p:spPr>
        <p:txBody>
          <a:bodyPr>
            <a:normAutofit fontScale="92500" lnSpcReduction="20000"/>
          </a:bodyPr>
          <a:lstStyle/>
          <a:p>
            <a:pPr marL="0" indent="0">
              <a:buNone/>
            </a:pPr>
            <a:r>
              <a:rPr lang="en-US" dirty="0" smtClean="0"/>
              <a:t>If </a:t>
            </a:r>
            <a:r>
              <a:rPr lang="en-US" dirty="0"/>
              <a:t>you are an ANTHC employee who receives care at ANMC as a patient: </a:t>
            </a:r>
          </a:p>
          <a:p>
            <a:pPr>
              <a:buFont typeface="Wingdings" panose="05000000000000000000" pitchFamily="2" charset="2"/>
              <a:buChar char="v"/>
            </a:pPr>
            <a:r>
              <a:rPr lang="en-US" b="1" dirty="0" smtClean="0"/>
              <a:t>The </a:t>
            </a:r>
            <a:r>
              <a:rPr lang="en-US" b="1" dirty="0"/>
              <a:t>HIPAA Privacy Rule protects your information as a patient.</a:t>
            </a:r>
            <a:r>
              <a:rPr lang="en-US" dirty="0"/>
              <a:t> If you receive care at ANMC. Information about you as a patient cannot be used to make any employment decision about you. You have the same rights and responsibilities as any other patient, including the right to privacy. </a:t>
            </a:r>
          </a:p>
          <a:p>
            <a:pPr>
              <a:buFont typeface="Wingdings" panose="05000000000000000000" pitchFamily="2" charset="2"/>
              <a:buChar char="v"/>
            </a:pPr>
            <a:r>
              <a:rPr lang="en-US" b="1" dirty="0" smtClean="0"/>
              <a:t>ANTHC </a:t>
            </a:r>
            <a:r>
              <a:rPr lang="en-US" b="1" dirty="0"/>
              <a:t>may not use your patient medical record to make employment decisions, without your authorization. </a:t>
            </a:r>
            <a:r>
              <a:rPr lang="en-US" dirty="0"/>
              <a:t>The HIPAA Privacy Rule prohibits the use of your patient health records, including clinical information regarding an employee’s immunization status or exposures, by supervisors, human resources managers, or others. </a:t>
            </a:r>
          </a:p>
          <a:p>
            <a:pPr>
              <a:buFont typeface="Wingdings" panose="05000000000000000000" pitchFamily="2" charset="2"/>
              <a:buChar char="v"/>
            </a:pPr>
            <a:r>
              <a:rPr lang="en-US" dirty="0" smtClean="0"/>
              <a:t>A </a:t>
            </a:r>
            <a:r>
              <a:rPr lang="en-US" dirty="0"/>
              <a:t>supervisor can access the health information in your HR Files or Employee Health’s </a:t>
            </a:r>
            <a:r>
              <a:rPr lang="en-US" dirty="0" smtClean="0"/>
              <a:t>records; </a:t>
            </a:r>
            <a:r>
              <a:rPr lang="en-US" dirty="0"/>
              <a:t>b</a:t>
            </a:r>
            <a:r>
              <a:rPr lang="en-US" dirty="0" smtClean="0"/>
              <a:t>ut </a:t>
            </a:r>
            <a:r>
              <a:rPr lang="en-US" b="1" dirty="0"/>
              <a:t>a supervisor is PROHIBITED from checking your patient medical record </a:t>
            </a:r>
            <a:r>
              <a:rPr lang="en-US" dirty="0"/>
              <a:t>(unless they are also your treating provider). </a:t>
            </a:r>
          </a:p>
          <a:p>
            <a:pPr>
              <a:buFont typeface="Wingdings" panose="05000000000000000000" pitchFamily="2" charset="2"/>
              <a:buChar char="v"/>
            </a:pPr>
            <a:r>
              <a:rPr lang="en-US" b="1" dirty="0" smtClean="0"/>
              <a:t>The </a:t>
            </a:r>
            <a:r>
              <a:rPr lang="en-US" b="1" dirty="0"/>
              <a:t>HIPAA Privacy Rule does not apply to your employment records. </a:t>
            </a:r>
            <a:r>
              <a:rPr lang="en-US" dirty="0"/>
              <a:t>Even if those records include health-related information, such as records of required immunizations or TB tests or supporting documents for FMLA leave. </a:t>
            </a:r>
          </a:p>
          <a:p>
            <a:endParaRPr lang="en-US" dirty="0"/>
          </a:p>
        </p:txBody>
      </p:sp>
    </p:spTree>
    <p:extLst>
      <p:ext uri="{BB962C8B-B14F-4D97-AF65-F5344CB8AC3E}">
        <p14:creationId xmlns:p14="http://schemas.microsoft.com/office/powerpoint/2010/main" val="3337898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985994" cy="1499616"/>
          </a:xfrm>
        </p:spPr>
        <p:txBody>
          <a:bodyPr/>
          <a:lstStyle/>
          <a:p>
            <a:r>
              <a:rPr lang="en-US" dirty="0" smtClean="0"/>
              <a:t>Are my Employee Health records confidential? </a:t>
            </a:r>
            <a:endParaRPr lang="en-US" dirty="0"/>
          </a:p>
        </p:txBody>
      </p:sp>
      <p:sp>
        <p:nvSpPr>
          <p:cNvPr id="3" name="Content Placeholder 2"/>
          <p:cNvSpPr>
            <a:spLocks noGrp="1"/>
          </p:cNvSpPr>
          <p:nvPr>
            <p:ph idx="1"/>
          </p:nvPr>
        </p:nvSpPr>
        <p:spPr/>
        <p:txBody>
          <a:bodyPr/>
          <a:lstStyle/>
          <a:p>
            <a:r>
              <a:rPr lang="en-US" dirty="0" smtClean="0"/>
              <a:t>Yes. Employee </a:t>
            </a:r>
            <a:r>
              <a:rPr lang="en-US" dirty="0"/>
              <a:t>health records are subject to </a:t>
            </a:r>
            <a:r>
              <a:rPr lang="en-US" dirty="0" smtClean="0"/>
              <a:t>laws </a:t>
            </a:r>
            <a:r>
              <a:rPr lang="en-US" dirty="0"/>
              <a:t>and may be shared only as required to perform necessary job duties. </a:t>
            </a:r>
            <a:r>
              <a:rPr lang="en-US" i="1" dirty="0"/>
              <a:t>Example: </a:t>
            </a:r>
            <a:r>
              <a:rPr lang="en-US" dirty="0"/>
              <a:t>A supervisor can review employee health information, like a return to work note, to make sure you can safely perform your job. But, a curious co-worker cannot. </a:t>
            </a:r>
          </a:p>
          <a:p>
            <a:r>
              <a:rPr lang="en-US" b="1" dirty="0"/>
              <a:t>Why aren’t employment records protected by HIPAA? </a:t>
            </a:r>
            <a:endParaRPr lang="en-US" dirty="0"/>
          </a:p>
          <a:p>
            <a:r>
              <a:rPr lang="en-US" dirty="0"/>
              <a:t>HIPAA applies to “Protected Health Information” or PHI. HIPAA defines PHI in regulation. The regulatory language excludes employment records maintained by a healthcare organization “in its capacity as an employer” from the definition of protected health information.</a:t>
            </a:r>
            <a:endParaRPr lang="en-US" dirty="0"/>
          </a:p>
        </p:txBody>
      </p:sp>
    </p:spTree>
    <p:extLst>
      <p:ext uri="{BB962C8B-B14F-4D97-AF65-F5344CB8AC3E}">
        <p14:creationId xmlns:p14="http://schemas.microsoft.com/office/powerpoint/2010/main" val="3993694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Receiving patient care during work hours</a:t>
            </a:r>
            <a:endParaRPr lang="en-US" dirty="0"/>
          </a:p>
        </p:txBody>
      </p:sp>
      <p:sp>
        <p:nvSpPr>
          <p:cNvPr id="3" name="Content Placeholder 2"/>
          <p:cNvSpPr>
            <a:spLocks noGrp="1"/>
          </p:cNvSpPr>
          <p:nvPr>
            <p:ph idx="1"/>
          </p:nvPr>
        </p:nvSpPr>
        <p:spPr/>
        <p:txBody>
          <a:bodyPr>
            <a:normAutofit/>
          </a:bodyPr>
          <a:lstStyle/>
          <a:p>
            <a:pPr marL="0" indent="0">
              <a:buNone/>
            </a:pPr>
            <a:r>
              <a:rPr lang="en-US" b="1" dirty="0"/>
              <a:t>What about an employee who picks up medication or is seen during normal work hours? </a:t>
            </a:r>
            <a:endParaRPr lang="en-US" dirty="0"/>
          </a:p>
          <a:p>
            <a:pPr marL="0" indent="0">
              <a:buNone/>
            </a:pPr>
            <a:r>
              <a:rPr lang="en-US" dirty="0" smtClean="0"/>
              <a:t>One of the perks of being an employee and a patient at ANTHC is having the ability to schedule appointments during a lunch break or pick up medications before or after a shift. </a:t>
            </a:r>
            <a:endParaRPr lang="en-US" b="1" dirty="0"/>
          </a:p>
          <a:p>
            <a:pPr>
              <a:buFont typeface="Wingdings" panose="05000000000000000000" pitchFamily="2" charset="2"/>
              <a:buChar char="v"/>
            </a:pPr>
            <a:r>
              <a:rPr lang="en-US" dirty="0" smtClean="0"/>
              <a:t>If </a:t>
            </a:r>
            <a:r>
              <a:rPr lang="en-US" dirty="0"/>
              <a:t>the individual is acting as a patient, the care team must treat this information as confidential under HIPAA, including when the person was seen. </a:t>
            </a:r>
          </a:p>
          <a:p>
            <a:pPr>
              <a:buFont typeface="Wingdings" panose="05000000000000000000" pitchFamily="2" charset="2"/>
              <a:buChar char="v"/>
            </a:pPr>
            <a:r>
              <a:rPr lang="en-US" dirty="0" smtClean="0"/>
              <a:t>A </a:t>
            </a:r>
            <a:r>
              <a:rPr lang="en-US" dirty="0"/>
              <a:t>supervisor can address an employee’s attendance or use of work time for personal tasks, but the supervisor should not access the medical record or be given the employee’s patient information for use in tracking time or behavior. Even as an “FYI.” </a:t>
            </a:r>
          </a:p>
          <a:p>
            <a:pPr marL="0" indent="0">
              <a:buNone/>
            </a:pPr>
            <a:endParaRPr lang="en-US" dirty="0"/>
          </a:p>
        </p:txBody>
      </p:sp>
    </p:spTree>
    <p:extLst>
      <p:ext uri="{BB962C8B-B14F-4D97-AF65-F5344CB8AC3E}">
        <p14:creationId xmlns:p14="http://schemas.microsoft.com/office/powerpoint/2010/main" val="1512631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937717" cy="1499616"/>
          </a:xfrm>
        </p:spPr>
        <p:txBody>
          <a:bodyPr>
            <a:normAutofit fontScale="90000"/>
          </a:bodyPr>
          <a:lstStyle/>
          <a:p>
            <a:r>
              <a:rPr lang="en-US" b="1" dirty="0"/>
              <a:t>How do I know if health information is part of an employee record or a patient record? </a:t>
            </a:r>
            <a:endParaRPr lang="en-US" dirty="0"/>
          </a:p>
        </p:txBody>
      </p:sp>
      <p:sp>
        <p:nvSpPr>
          <p:cNvPr id="3" name="Content Placeholder 2"/>
          <p:cNvSpPr>
            <a:spLocks noGrp="1"/>
          </p:cNvSpPr>
          <p:nvPr>
            <p:ph idx="1"/>
          </p:nvPr>
        </p:nvSpPr>
        <p:spPr>
          <a:xfrm>
            <a:off x="1024128" y="2286000"/>
            <a:ext cx="10536501" cy="4023360"/>
          </a:xfrm>
        </p:spPr>
        <p:txBody>
          <a:bodyPr/>
          <a:lstStyle/>
          <a:p>
            <a:r>
              <a:rPr lang="en-US" dirty="0"/>
              <a:t>Health information may look the same, but employee records and patient records are kept separately: </a:t>
            </a:r>
          </a:p>
          <a:p>
            <a:pPr>
              <a:buFont typeface="Wingdings" panose="05000000000000000000" pitchFamily="2" charset="2"/>
              <a:buChar char="v"/>
            </a:pPr>
            <a:r>
              <a:rPr lang="en-US" b="1" dirty="0" smtClean="0"/>
              <a:t>Employment </a:t>
            </a:r>
            <a:r>
              <a:rPr lang="en-US" b="1" dirty="0"/>
              <a:t>records: </a:t>
            </a:r>
            <a:r>
              <a:rPr lang="en-US" dirty="0"/>
              <a:t>Employee information is maintained by Human Resources, by Employee Health, or a supervisor. The main electronic systems used are </a:t>
            </a:r>
            <a:r>
              <a:rPr lang="en-US" dirty="0" err="1"/>
              <a:t>MyHR</a:t>
            </a:r>
            <a:r>
              <a:rPr lang="en-US" dirty="0"/>
              <a:t> or the records in the EHR in an employee health facility. These records include “Employee” in the patient name field to make them easy to identify. </a:t>
            </a:r>
          </a:p>
          <a:p>
            <a:pPr>
              <a:buFont typeface="Wingdings" panose="05000000000000000000" pitchFamily="2" charset="2"/>
              <a:buChar char="v"/>
            </a:pPr>
            <a:r>
              <a:rPr lang="en-US" b="1" dirty="0" smtClean="0"/>
              <a:t>Patient </a:t>
            </a:r>
            <a:r>
              <a:rPr lang="en-US" b="1" dirty="0"/>
              <a:t>records: </a:t>
            </a:r>
            <a:r>
              <a:rPr lang="en-US" dirty="0"/>
              <a:t>Patient information is stored in the Electronic Health Record and in other applications that pull information from the EHR, such as </a:t>
            </a:r>
            <a:r>
              <a:rPr lang="en-US" dirty="0" err="1"/>
              <a:t>HealthCatalyst</a:t>
            </a:r>
            <a:r>
              <a:rPr lang="en-US" dirty="0"/>
              <a:t> or the Business Intelligence portals. </a:t>
            </a:r>
          </a:p>
          <a:p>
            <a:endParaRPr lang="en-US" dirty="0"/>
          </a:p>
        </p:txBody>
      </p:sp>
    </p:spTree>
    <p:extLst>
      <p:ext uri="{BB962C8B-B14F-4D97-AF65-F5344CB8AC3E}">
        <p14:creationId xmlns:p14="http://schemas.microsoft.com/office/powerpoint/2010/main" val="1144974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7517" y="653142"/>
            <a:ext cx="9720072" cy="2827176"/>
          </a:xfrm>
        </p:spPr>
        <p:txBody>
          <a:bodyPr>
            <a:noAutofit/>
          </a:bodyPr>
          <a:lstStyle/>
          <a:p>
            <a:r>
              <a:rPr lang="en-US" sz="3200" i="1" dirty="0"/>
              <a:t>If you are not sure, then ask a supervisor or Compliance for assistance before disclosing the information to the employee’s supervisor or HR. </a:t>
            </a:r>
            <a:r>
              <a:rPr lang="en-US" sz="3200" dirty="0"/>
              <a:t/>
            </a:r>
            <a:br>
              <a:rPr lang="en-US" sz="3200" dirty="0"/>
            </a:br>
            <a:endParaRPr lang="en-US" sz="3200" dirty="0"/>
          </a:p>
        </p:txBody>
      </p:sp>
    </p:spTree>
    <p:extLst>
      <p:ext uri="{BB962C8B-B14F-4D97-AF65-F5344CB8AC3E}">
        <p14:creationId xmlns:p14="http://schemas.microsoft.com/office/powerpoint/2010/main" val="175665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8905</TotalTime>
  <Words>1204</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Tw Cen MT</vt:lpstr>
      <vt:lpstr>Tw Cen MT Condensed</vt:lpstr>
      <vt:lpstr>Wingdings</vt:lpstr>
      <vt:lpstr>Wingdings 3</vt:lpstr>
      <vt:lpstr>Integral</vt:lpstr>
      <vt:lpstr>Employees as Patients</vt:lpstr>
      <vt:lpstr>Employee Health Information and Protected health information</vt:lpstr>
      <vt:lpstr>Employees who are “seen as patients”</vt:lpstr>
      <vt:lpstr>Providing healthcare to a colleague</vt:lpstr>
      <vt:lpstr>What are my rights as patient/Employee? </vt:lpstr>
      <vt:lpstr>Are my Employee Health records confidential? </vt:lpstr>
      <vt:lpstr>Receiving patient care during work hours</vt:lpstr>
      <vt:lpstr>How do I know if health information is part of an employee record or a patient record? </vt:lpstr>
      <vt:lpstr>If you are not sure, then ask a supervisor or Compliance for assistance before disclosing the information to the employee’s supervisor or HR.  </vt:lpstr>
      <vt:lpstr>Quiz</vt:lpstr>
      <vt:lpstr>PowerPoint Presentation</vt:lpstr>
      <vt:lpstr>PowerPoint Presentation</vt:lpstr>
      <vt:lpstr>PowerPoint Presentation</vt:lpstr>
    </vt:vector>
  </TitlesOfParts>
  <Company>ANTHC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Employees as Patients</dc:title>
  <dc:creator>Reed, Allison H</dc:creator>
  <cp:lastModifiedBy>Reed, Allison H</cp:lastModifiedBy>
  <cp:revision>18</cp:revision>
  <dcterms:created xsi:type="dcterms:W3CDTF">2020-09-29T17:24:14Z</dcterms:created>
  <dcterms:modified xsi:type="dcterms:W3CDTF">2020-10-05T21:49:30Z</dcterms:modified>
</cp:coreProperties>
</file>