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9" r:id="rId5"/>
    <p:sldId id="295" r:id="rId6"/>
    <p:sldId id="318" r:id="rId7"/>
    <p:sldId id="293" r:id="rId8"/>
    <p:sldId id="319" r:id="rId9"/>
    <p:sldId id="320" r:id="rId10"/>
    <p:sldId id="321" r:id="rId11"/>
    <p:sldId id="322" r:id="rId12"/>
    <p:sldId id="323" r:id="rId13"/>
    <p:sldId id="324" r:id="rId14"/>
    <p:sldId id="347" r:id="rId15"/>
    <p:sldId id="351" r:id="rId16"/>
    <p:sldId id="352" r:id="rId17"/>
    <p:sldId id="353" r:id="rId18"/>
    <p:sldId id="354" r:id="rId19"/>
    <p:sldId id="325" r:id="rId20"/>
    <p:sldId id="326" r:id="rId21"/>
    <p:sldId id="327" r:id="rId22"/>
    <p:sldId id="307" r:id="rId23"/>
    <p:sldId id="346" r:id="rId24"/>
    <p:sldId id="345" r:id="rId25"/>
    <p:sldId id="328" r:id="rId26"/>
    <p:sldId id="329" r:id="rId27"/>
    <p:sldId id="330" r:id="rId28"/>
    <p:sldId id="296" r:id="rId29"/>
    <p:sldId id="297" r:id="rId30"/>
    <p:sldId id="331" r:id="rId31"/>
    <p:sldId id="315" r:id="rId32"/>
    <p:sldId id="304" r:id="rId33"/>
    <p:sldId id="333" r:id="rId34"/>
    <p:sldId id="344" r:id="rId35"/>
    <p:sldId id="334" r:id="rId36"/>
    <p:sldId id="335" r:id="rId37"/>
    <p:sldId id="349" r:id="rId38"/>
    <p:sldId id="337" r:id="rId39"/>
    <p:sldId id="338" r:id="rId40"/>
    <p:sldId id="341" r:id="rId41"/>
    <p:sldId id="350" r:id="rId42"/>
    <p:sldId id="317" r:id="rId43"/>
    <p:sldId id="273" r:id="rId44"/>
    <p:sldId id="258" r:id="rId4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oher, Lorri M" initials="BLM" lastIdx="3" clrIdx="0">
    <p:extLst/>
  </p:cmAuthor>
  <p:cmAuthor id="2" name="Reed, Allison H" initials="AH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B"/>
    <a:srgbClr val="9397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82722" autoAdjust="0"/>
  </p:normalViewPr>
  <p:slideViewPr>
    <p:cSldViewPr snapToGrid="0" snapToObjects="1">
      <p:cViewPr varScale="1">
        <p:scale>
          <a:sx n="64" d="100"/>
          <a:sy n="64" d="100"/>
        </p:scale>
        <p:origin x="1884"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snapToObjects="1">
      <p:cViewPr varScale="1">
        <p:scale>
          <a:sx n="90" d="100"/>
          <a:sy n="90" d="100"/>
        </p:scale>
        <p:origin x="-302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9" y="2"/>
            <a:ext cx="2972421" cy="464980"/>
          </a:xfrm>
          <a:prstGeom prst="rect">
            <a:avLst/>
          </a:prstGeom>
        </p:spPr>
        <p:txBody>
          <a:bodyPr vert="horz" lIns="91440" tIns="45720" rIns="91440" bIns="45720" rtlCol="0"/>
          <a:lstStyle>
            <a:lvl1pPr algn="r">
              <a:defRPr sz="1200"/>
            </a:lvl1pPr>
          </a:lstStyle>
          <a:p>
            <a:fld id="{E05385AA-DB78-43DF-B5A9-7324FA0DF668}" type="datetimeFigureOut">
              <a:rPr lang="en-US" smtClean="0"/>
              <a:t>11/15/2019</a:t>
            </a:fld>
            <a:endParaRPr lang="en-US" dirty="0"/>
          </a:p>
        </p:txBody>
      </p:sp>
      <p:sp>
        <p:nvSpPr>
          <p:cNvPr id="4" name="Footer Placeholder 3"/>
          <p:cNvSpPr>
            <a:spLocks noGrp="1"/>
          </p:cNvSpPr>
          <p:nvPr>
            <p:ph type="ftr" sz="quarter" idx="2"/>
          </p:nvPr>
        </p:nvSpPr>
        <p:spPr>
          <a:xfrm>
            <a:off x="3" y="8829824"/>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9" y="8829824"/>
            <a:ext cx="2972421" cy="464980"/>
          </a:xfrm>
          <a:prstGeom prst="rect">
            <a:avLst/>
          </a:prstGeom>
        </p:spPr>
        <p:txBody>
          <a:bodyPr vert="horz" lIns="91440" tIns="45720" rIns="91440" bIns="45720" rtlCol="0" anchor="b"/>
          <a:lstStyle>
            <a:lvl1pPr algn="r">
              <a:defRPr sz="1200"/>
            </a:lvl1pPr>
          </a:lstStyle>
          <a:p>
            <a:fld id="{E6B6EAD6-34C3-42CD-923B-84AAF3225B65}" type="slidenum">
              <a:rPr lang="en-US" smtClean="0"/>
              <a:t>‹#›</a:t>
            </a:fld>
            <a:endParaRPr lang="en-US" dirty="0"/>
          </a:p>
        </p:txBody>
      </p:sp>
    </p:spTree>
    <p:extLst>
      <p:ext uri="{BB962C8B-B14F-4D97-AF65-F5344CB8AC3E}">
        <p14:creationId xmlns:p14="http://schemas.microsoft.com/office/powerpoint/2010/main" val="192566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7F05A1A2-DFF8-4C04-B991-E223E79CEB6E}" type="datetimeFigureOut">
              <a:rPr lang="en-US" smtClean="0"/>
              <a:t>11/15/2019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98BF9316-5755-40E3-96CC-0B20978EFE7F}" type="slidenum">
              <a:rPr lang="en-US" smtClean="0"/>
              <a:t>‹#›</a:t>
            </a:fld>
            <a:endParaRPr lang="en-US" dirty="0"/>
          </a:p>
        </p:txBody>
      </p:sp>
    </p:spTree>
    <p:extLst>
      <p:ext uri="{BB962C8B-B14F-4D97-AF65-F5344CB8AC3E}">
        <p14:creationId xmlns:p14="http://schemas.microsoft.com/office/powerpoint/2010/main" val="376662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1</a:t>
            </a:fld>
            <a:endParaRPr lang="en-US" dirty="0"/>
          </a:p>
        </p:txBody>
      </p:sp>
    </p:spTree>
    <p:extLst>
      <p:ext uri="{BB962C8B-B14F-4D97-AF65-F5344CB8AC3E}">
        <p14:creationId xmlns:p14="http://schemas.microsoft.com/office/powerpoint/2010/main" val="18258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10</a:t>
            </a:fld>
            <a:endParaRPr lang="en-US" dirty="0"/>
          </a:p>
        </p:txBody>
      </p:sp>
    </p:spTree>
    <p:extLst>
      <p:ext uri="{BB962C8B-B14F-4D97-AF65-F5344CB8AC3E}">
        <p14:creationId xmlns:p14="http://schemas.microsoft.com/office/powerpoint/2010/main" val="119621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r>
              <a:rPr lang="en-US" smtClean="0"/>
              <a:t>Carolyn</a:t>
            </a:r>
          </a:p>
          <a:p>
            <a:endParaRPr lang="en-US" smtClean="0"/>
          </a:p>
        </p:txBody>
      </p:sp>
      <p:sp>
        <p:nvSpPr>
          <p:cNvPr id="225284" name="Slide Number Placeholder 3"/>
          <p:cNvSpPr>
            <a:spLocks noGrp="1"/>
          </p:cNvSpPr>
          <p:nvPr>
            <p:ph type="sldNum" sz="quarter" idx="5"/>
          </p:nvPr>
        </p:nvSpPr>
        <p:spPr>
          <a:noFill/>
        </p:spPr>
        <p:txBody>
          <a:bodyPr/>
          <a:lstStyle/>
          <a:p>
            <a:fld id="{60885D84-FAE4-40B2-801C-ACF685C923C2}" type="slidenum">
              <a:rPr lang="en-US" smtClean="0"/>
              <a:pPr/>
              <a:t>15</a:t>
            </a:fld>
            <a:endParaRPr lang="en-US" smtClean="0"/>
          </a:p>
        </p:txBody>
      </p:sp>
    </p:spTree>
    <p:extLst>
      <p:ext uri="{BB962C8B-B14F-4D97-AF65-F5344CB8AC3E}">
        <p14:creationId xmlns:p14="http://schemas.microsoft.com/office/powerpoint/2010/main" val="262039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16</a:t>
            </a:fld>
            <a:endParaRPr lang="en-US" dirty="0"/>
          </a:p>
        </p:txBody>
      </p:sp>
    </p:spTree>
    <p:extLst>
      <p:ext uri="{BB962C8B-B14F-4D97-AF65-F5344CB8AC3E}">
        <p14:creationId xmlns:p14="http://schemas.microsoft.com/office/powerpoint/2010/main" val="82339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17</a:t>
            </a:fld>
            <a:endParaRPr lang="en-US" dirty="0"/>
          </a:p>
        </p:txBody>
      </p:sp>
    </p:spTree>
    <p:extLst>
      <p:ext uri="{BB962C8B-B14F-4D97-AF65-F5344CB8AC3E}">
        <p14:creationId xmlns:p14="http://schemas.microsoft.com/office/powerpoint/2010/main" val="316497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18</a:t>
            </a:fld>
            <a:endParaRPr lang="en-US" dirty="0"/>
          </a:p>
        </p:txBody>
      </p:sp>
    </p:spTree>
    <p:extLst>
      <p:ext uri="{BB962C8B-B14F-4D97-AF65-F5344CB8AC3E}">
        <p14:creationId xmlns:p14="http://schemas.microsoft.com/office/powerpoint/2010/main" val="135035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BF9316-5755-40E3-96CC-0B20978EFE7F}" type="slidenum">
              <a:rPr lang="en-US" smtClean="0"/>
              <a:t>19</a:t>
            </a:fld>
            <a:endParaRPr lang="en-US" dirty="0"/>
          </a:p>
        </p:txBody>
      </p:sp>
    </p:spTree>
    <p:extLst>
      <p:ext uri="{BB962C8B-B14F-4D97-AF65-F5344CB8AC3E}">
        <p14:creationId xmlns:p14="http://schemas.microsoft.com/office/powerpoint/2010/main" val="98536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20</a:t>
            </a:fld>
            <a:endParaRPr lang="en-US" dirty="0"/>
          </a:p>
        </p:txBody>
      </p:sp>
    </p:spTree>
    <p:extLst>
      <p:ext uri="{BB962C8B-B14F-4D97-AF65-F5344CB8AC3E}">
        <p14:creationId xmlns:p14="http://schemas.microsoft.com/office/powerpoint/2010/main" val="34846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21</a:t>
            </a:fld>
            <a:endParaRPr lang="en-US" dirty="0"/>
          </a:p>
        </p:txBody>
      </p:sp>
    </p:spTree>
    <p:extLst>
      <p:ext uri="{BB962C8B-B14F-4D97-AF65-F5344CB8AC3E}">
        <p14:creationId xmlns:p14="http://schemas.microsoft.com/office/powerpoint/2010/main" val="424498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22</a:t>
            </a:fld>
            <a:endParaRPr lang="en-US" dirty="0"/>
          </a:p>
        </p:txBody>
      </p:sp>
    </p:spTree>
    <p:extLst>
      <p:ext uri="{BB962C8B-B14F-4D97-AF65-F5344CB8AC3E}">
        <p14:creationId xmlns:p14="http://schemas.microsoft.com/office/powerpoint/2010/main" val="2720870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23</a:t>
            </a:fld>
            <a:endParaRPr lang="en-US" dirty="0"/>
          </a:p>
        </p:txBody>
      </p:sp>
    </p:spTree>
    <p:extLst>
      <p:ext uri="{BB962C8B-B14F-4D97-AF65-F5344CB8AC3E}">
        <p14:creationId xmlns:p14="http://schemas.microsoft.com/office/powerpoint/2010/main" val="61625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a:t>
            </a:fld>
            <a:endParaRPr lang="en-US" dirty="0"/>
          </a:p>
        </p:txBody>
      </p:sp>
    </p:spTree>
    <p:extLst>
      <p:ext uri="{BB962C8B-B14F-4D97-AF65-F5344CB8AC3E}">
        <p14:creationId xmlns:p14="http://schemas.microsoft.com/office/powerpoint/2010/main" val="285353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24</a:t>
            </a:fld>
            <a:endParaRPr lang="en-US" dirty="0"/>
          </a:p>
        </p:txBody>
      </p:sp>
    </p:spTree>
    <p:extLst>
      <p:ext uri="{BB962C8B-B14F-4D97-AF65-F5344CB8AC3E}">
        <p14:creationId xmlns:p14="http://schemas.microsoft.com/office/powerpoint/2010/main" val="153308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25</a:t>
            </a:fld>
            <a:endParaRPr lang="en-US" dirty="0"/>
          </a:p>
        </p:txBody>
      </p:sp>
    </p:spTree>
    <p:extLst>
      <p:ext uri="{BB962C8B-B14F-4D97-AF65-F5344CB8AC3E}">
        <p14:creationId xmlns:p14="http://schemas.microsoft.com/office/powerpoint/2010/main" val="287610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26</a:t>
            </a:fld>
            <a:endParaRPr lang="en-US" dirty="0"/>
          </a:p>
        </p:txBody>
      </p:sp>
    </p:spTree>
    <p:extLst>
      <p:ext uri="{BB962C8B-B14F-4D97-AF65-F5344CB8AC3E}">
        <p14:creationId xmlns:p14="http://schemas.microsoft.com/office/powerpoint/2010/main" val="145872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27</a:t>
            </a:fld>
            <a:endParaRPr lang="en-US" dirty="0"/>
          </a:p>
        </p:txBody>
      </p:sp>
    </p:spTree>
    <p:extLst>
      <p:ext uri="{BB962C8B-B14F-4D97-AF65-F5344CB8AC3E}">
        <p14:creationId xmlns:p14="http://schemas.microsoft.com/office/powerpoint/2010/main" val="2165593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28</a:t>
            </a:fld>
            <a:endParaRPr lang="en-US" dirty="0"/>
          </a:p>
        </p:txBody>
      </p:sp>
    </p:spTree>
    <p:extLst>
      <p:ext uri="{BB962C8B-B14F-4D97-AF65-F5344CB8AC3E}">
        <p14:creationId xmlns:p14="http://schemas.microsoft.com/office/powerpoint/2010/main" val="281756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29</a:t>
            </a:fld>
            <a:endParaRPr lang="en-US" dirty="0"/>
          </a:p>
        </p:txBody>
      </p:sp>
    </p:spTree>
    <p:extLst>
      <p:ext uri="{BB962C8B-B14F-4D97-AF65-F5344CB8AC3E}">
        <p14:creationId xmlns:p14="http://schemas.microsoft.com/office/powerpoint/2010/main" val="329999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30</a:t>
            </a:fld>
            <a:endParaRPr lang="en-US" dirty="0"/>
          </a:p>
        </p:txBody>
      </p:sp>
    </p:spTree>
    <p:extLst>
      <p:ext uri="{BB962C8B-B14F-4D97-AF65-F5344CB8AC3E}">
        <p14:creationId xmlns:p14="http://schemas.microsoft.com/office/powerpoint/2010/main" val="2972435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31</a:t>
            </a:fld>
            <a:endParaRPr lang="en-US" dirty="0"/>
          </a:p>
        </p:txBody>
      </p:sp>
    </p:spTree>
    <p:extLst>
      <p:ext uri="{BB962C8B-B14F-4D97-AF65-F5344CB8AC3E}">
        <p14:creationId xmlns:p14="http://schemas.microsoft.com/office/powerpoint/2010/main" val="379938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32</a:t>
            </a:fld>
            <a:endParaRPr lang="en-US" dirty="0"/>
          </a:p>
        </p:txBody>
      </p:sp>
    </p:spTree>
    <p:extLst>
      <p:ext uri="{BB962C8B-B14F-4D97-AF65-F5344CB8AC3E}">
        <p14:creationId xmlns:p14="http://schemas.microsoft.com/office/powerpoint/2010/main" val="119171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33</a:t>
            </a:fld>
            <a:endParaRPr lang="en-US" dirty="0"/>
          </a:p>
        </p:txBody>
      </p:sp>
    </p:spTree>
    <p:extLst>
      <p:ext uri="{BB962C8B-B14F-4D97-AF65-F5344CB8AC3E}">
        <p14:creationId xmlns:p14="http://schemas.microsoft.com/office/powerpoint/2010/main" val="230655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a:t>
            </a:fld>
            <a:endParaRPr lang="en-US" dirty="0"/>
          </a:p>
        </p:txBody>
      </p:sp>
    </p:spTree>
    <p:extLst>
      <p:ext uri="{BB962C8B-B14F-4D97-AF65-F5344CB8AC3E}">
        <p14:creationId xmlns:p14="http://schemas.microsoft.com/office/powerpoint/2010/main" val="2782047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34</a:t>
            </a:fld>
            <a:endParaRPr lang="en-US" dirty="0"/>
          </a:p>
        </p:txBody>
      </p:sp>
    </p:spTree>
    <p:extLst>
      <p:ext uri="{BB962C8B-B14F-4D97-AF65-F5344CB8AC3E}">
        <p14:creationId xmlns:p14="http://schemas.microsoft.com/office/powerpoint/2010/main" val="2331518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35</a:t>
            </a:fld>
            <a:endParaRPr lang="en-US" dirty="0"/>
          </a:p>
        </p:txBody>
      </p:sp>
    </p:spTree>
    <p:extLst>
      <p:ext uri="{BB962C8B-B14F-4D97-AF65-F5344CB8AC3E}">
        <p14:creationId xmlns:p14="http://schemas.microsoft.com/office/powerpoint/2010/main" val="2911425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36</a:t>
            </a:fld>
            <a:endParaRPr lang="en-US" dirty="0"/>
          </a:p>
        </p:txBody>
      </p:sp>
    </p:spTree>
    <p:extLst>
      <p:ext uri="{BB962C8B-B14F-4D97-AF65-F5344CB8AC3E}">
        <p14:creationId xmlns:p14="http://schemas.microsoft.com/office/powerpoint/2010/main" val="123603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37</a:t>
            </a:fld>
            <a:endParaRPr lang="en-US" dirty="0"/>
          </a:p>
        </p:txBody>
      </p:sp>
    </p:spTree>
    <p:extLst>
      <p:ext uri="{BB962C8B-B14F-4D97-AF65-F5344CB8AC3E}">
        <p14:creationId xmlns:p14="http://schemas.microsoft.com/office/powerpoint/2010/main" val="2222752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39</a:t>
            </a:fld>
            <a:endParaRPr lang="en-US" dirty="0"/>
          </a:p>
        </p:txBody>
      </p:sp>
    </p:spTree>
    <p:extLst>
      <p:ext uri="{BB962C8B-B14F-4D97-AF65-F5344CB8AC3E}">
        <p14:creationId xmlns:p14="http://schemas.microsoft.com/office/powerpoint/2010/main" val="2932936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40</a:t>
            </a:fld>
            <a:endParaRPr lang="en-US" dirty="0"/>
          </a:p>
        </p:txBody>
      </p:sp>
    </p:spTree>
    <p:extLst>
      <p:ext uri="{BB962C8B-B14F-4D97-AF65-F5344CB8AC3E}">
        <p14:creationId xmlns:p14="http://schemas.microsoft.com/office/powerpoint/2010/main" val="3962638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41</a:t>
            </a:fld>
            <a:endParaRPr lang="en-US" dirty="0"/>
          </a:p>
        </p:txBody>
      </p:sp>
    </p:spTree>
    <p:extLst>
      <p:ext uri="{BB962C8B-B14F-4D97-AF65-F5344CB8AC3E}">
        <p14:creationId xmlns:p14="http://schemas.microsoft.com/office/powerpoint/2010/main" val="9357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4</a:t>
            </a:fld>
            <a:endParaRPr lang="en-US" dirty="0"/>
          </a:p>
        </p:txBody>
      </p:sp>
    </p:spTree>
    <p:extLst>
      <p:ext uri="{BB962C8B-B14F-4D97-AF65-F5344CB8AC3E}">
        <p14:creationId xmlns:p14="http://schemas.microsoft.com/office/powerpoint/2010/main" val="22396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5</a:t>
            </a:fld>
            <a:endParaRPr lang="en-US" dirty="0"/>
          </a:p>
        </p:txBody>
      </p:sp>
    </p:spTree>
    <p:extLst>
      <p:ext uri="{BB962C8B-B14F-4D97-AF65-F5344CB8AC3E}">
        <p14:creationId xmlns:p14="http://schemas.microsoft.com/office/powerpoint/2010/main" val="17743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6</a:t>
            </a:fld>
            <a:endParaRPr lang="en-US" dirty="0"/>
          </a:p>
        </p:txBody>
      </p:sp>
    </p:spTree>
    <p:extLst>
      <p:ext uri="{BB962C8B-B14F-4D97-AF65-F5344CB8AC3E}">
        <p14:creationId xmlns:p14="http://schemas.microsoft.com/office/powerpoint/2010/main" val="48789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7</a:t>
            </a:fld>
            <a:endParaRPr lang="en-US" dirty="0"/>
          </a:p>
        </p:txBody>
      </p:sp>
    </p:spTree>
    <p:extLst>
      <p:ext uri="{BB962C8B-B14F-4D97-AF65-F5344CB8AC3E}">
        <p14:creationId xmlns:p14="http://schemas.microsoft.com/office/powerpoint/2010/main" val="46017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8</a:t>
            </a:fld>
            <a:endParaRPr lang="en-US" dirty="0"/>
          </a:p>
        </p:txBody>
      </p:sp>
    </p:spTree>
    <p:extLst>
      <p:ext uri="{BB962C8B-B14F-4D97-AF65-F5344CB8AC3E}">
        <p14:creationId xmlns:p14="http://schemas.microsoft.com/office/powerpoint/2010/main" val="154758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F9316-5755-40E3-96CC-0B20978EFE7F}" type="slidenum">
              <a:rPr lang="en-US" smtClean="0"/>
              <a:t>9</a:t>
            </a:fld>
            <a:endParaRPr lang="en-US" dirty="0"/>
          </a:p>
        </p:txBody>
      </p:sp>
    </p:spTree>
    <p:extLst>
      <p:ext uri="{BB962C8B-B14F-4D97-AF65-F5344CB8AC3E}">
        <p14:creationId xmlns:p14="http://schemas.microsoft.com/office/powerpoint/2010/main" val="266347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262010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28869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65346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399070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72984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380837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3054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22936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315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9226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ABD2-BDF5-084E-8E77-F965560DF6C3}" type="datetimeFigureOut">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253960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9B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ABD2-BDF5-084E-8E77-F965560DF6C3}" type="datetimeFigureOut">
              <a:rPr lang="en-US" smtClean="0"/>
              <a:t>11/15/2019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C3479-2FE1-F844-9B56-BB965D2EDF03}" type="slidenum">
              <a:rPr lang="en-US" smtClean="0"/>
              <a:t>‹#›</a:t>
            </a:fld>
            <a:endParaRPr lang="en-US" dirty="0"/>
          </a:p>
        </p:txBody>
      </p:sp>
      <p:pic>
        <p:nvPicPr>
          <p:cNvPr id="7" name="Picture 6" descr="ANTHC PPT Foot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829453"/>
            <a:ext cx="9144000" cy="1028547"/>
          </a:xfrm>
          <a:prstGeom prst="rect">
            <a:avLst/>
          </a:prstGeom>
        </p:spPr>
      </p:pic>
    </p:spTree>
    <p:extLst>
      <p:ext uri="{BB962C8B-B14F-4D97-AF65-F5344CB8AC3E}">
        <p14:creationId xmlns:p14="http://schemas.microsoft.com/office/powerpoint/2010/main" val="18456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5YznueHVAhUChlQKHSdFDhAQjRwIBw&amp;url=https://digitalguardian.com/blog/dont-get-hooked-how-recognize-and-avoid-phishing-attacks-infographic&amp;psig=AFQjCNEP50FazPYAI6_CajrL9JdaGPI-EA&amp;ust=1503168520996274"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reate.kahoot.it/logi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HC Logo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17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0335"/>
            <a:ext cx="8229600" cy="1143000"/>
          </a:xfrm>
        </p:spPr>
        <p:txBody>
          <a:bodyPr>
            <a:normAutofit/>
          </a:bodyPr>
          <a:lstStyle/>
          <a:p>
            <a:pPr eaLnBrk="1" hangingPunct="1">
              <a:defRPr/>
            </a:pPr>
            <a:r>
              <a:rPr lang="en-US" dirty="0" smtClean="0">
                <a:solidFill>
                  <a:schemeClr val="bg1"/>
                </a:solidFill>
              </a:rPr>
              <a:t>How do patients know their rights? </a:t>
            </a:r>
            <a:endParaRPr lang="en-US" dirty="0">
              <a:solidFill>
                <a:schemeClr val="bg1"/>
              </a:solidFill>
            </a:endParaRPr>
          </a:p>
        </p:txBody>
      </p:sp>
      <p:sp>
        <p:nvSpPr>
          <p:cNvPr id="13315" name="Content Placeholder 1"/>
          <p:cNvSpPr>
            <a:spLocks noGrp="1"/>
          </p:cNvSpPr>
          <p:nvPr>
            <p:ph idx="1"/>
          </p:nvPr>
        </p:nvSpPr>
        <p:spPr/>
        <p:txBody>
          <a:bodyPr>
            <a:normAutofit fontScale="62500" lnSpcReduction="20000"/>
          </a:bodyPr>
          <a:lstStyle/>
          <a:p>
            <a:pPr marL="0" indent="0" eaLnBrk="1" hangingPunct="1">
              <a:buNone/>
            </a:pPr>
            <a:r>
              <a:rPr lang="en-US" altLang="en-US" dirty="0" smtClean="0">
                <a:solidFill>
                  <a:schemeClr val="bg1"/>
                </a:solidFill>
              </a:rPr>
              <a:t>Healthcare facilities must have a Notice of Privacy Practices (NPP)</a:t>
            </a:r>
          </a:p>
          <a:p>
            <a:pPr eaLnBrk="1" hangingPunct="1"/>
            <a:endParaRPr lang="en-US" altLang="en-US" dirty="0" smtClean="0">
              <a:solidFill>
                <a:schemeClr val="bg1"/>
              </a:solidFill>
            </a:endParaRPr>
          </a:p>
          <a:p>
            <a:pPr eaLnBrk="1" hangingPunct="1"/>
            <a:endParaRPr lang="en-US" altLang="en-US" dirty="0">
              <a:solidFill>
                <a:schemeClr val="bg1"/>
              </a:solidFill>
            </a:endParaRPr>
          </a:p>
          <a:p>
            <a:pPr eaLnBrk="1" hangingPunct="1"/>
            <a:endParaRPr lang="en-US" altLang="en-US" dirty="0" smtClean="0">
              <a:solidFill>
                <a:schemeClr val="bg1"/>
              </a:solidFill>
            </a:endParaRPr>
          </a:p>
          <a:p>
            <a:pPr eaLnBrk="1" hangingPunct="1"/>
            <a:endParaRPr lang="en-US" altLang="en-US" dirty="0">
              <a:solidFill>
                <a:schemeClr val="bg1"/>
              </a:solidFill>
            </a:endParaRPr>
          </a:p>
          <a:p>
            <a:pPr eaLnBrk="1" hangingPunct="1"/>
            <a:endParaRPr lang="en-US" altLang="en-US" dirty="0" smtClean="0">
              <a:solidFill>
                <a:schemeClr val="bg1"/>
              </a:solidFill>
            </a:endParaRPr>
          </a:p>
          <a:p>
            <a:pPr marL="0" indent="0" eaLnBrk="1" hangingPunct="1">
              <a:buNone/>
            </a:pPr>
            <a:endParaRPr lang="en-US" altLang="en-US" dirty="0" smtClean="0">
              <a:solidFill>
                <a:schemeClr val="bg1"/>
              </a:solidFill>
            </a:endParaRPr>
          </a:p>
          <a:p>
            <a:pPr marL="0" indent="0" eaLnBrk="1" hangingPunct="1">
              <a:buNone/>
            </a:pPr>
            <a:endParaRPr lang="en-US" altLang="en-US" dirty="0">
              <a:solidFill>
                <a:schemeClr val="bg1"/>
              </a:solidFill>
            </a:endParaRPr>
          </a:p>
          <a:p>
            <a:pPr marL="0" indent="0" eaLnBrk="1" hangingPunct="1">
              <a:buNone/>
            </a:pPr>
            <a:endParaRPr lang="en-US" altLang="en-US" dirty="0" smtClean="0">
              <a:solidFill>
                <a:schemeClr val="bg1"/>
              </a:solidFill>
            </a:endParaRPr>
          </a:p>
          <a:p>
            <a:pPr eaLnBrk="1" hangingPunct="1"/>
            <a:endParaRPr lang="en-US" altLang="en-US" dirty="0">
              <a:solidFill>
                <a:schemeClr val="bg1"/>
              </a:solidFill>
            </a:endParaRPr>
          </a:p>
          <a:p>
            <a:pPr eaLnBrk="1" hangingPunct="1"/>
            <a:r>
              <a:rPr lang="en-US" altLang="en-US" dirty="0" smtClean="0">
                <a:solidFill>
                  <a:schemeClr val="bg1"/>
                </a:solidFill>
              </a:rPr>
              <a:t>Each patient should receive a copy of the NPP at the time that they first receive treatment and again whenever the NPP is substantively changed</a:t>
            </a:r>
          </a:p>
          <a:p>
            <a:pPr eaLnBrk="1" hangingPunct="1"/>
            <a:r>
              <a:rPr lang="en-US" altLang="en-US" dirty="0" smtClean="0">
                <a:solidFill>
                  <a:schemeClr val="bg1"/>
                </a:solidFill>
              </a:rPr>
              <a:t>The NPP should be posted in patient areas and on your website </a:t>
            </a:r>
          </a:p>
          <a:p>
            <a:pPr eaLnBrk="1" hangingPunct="1"/>
            <a:endParaRPr lang="en-US" altLang="en-US" dirty="0" smtClean="0"/>
          </a:p>
        </p:txBody>
      </p:sp>
      <p:pic>
        <p:nvPicPr>
          <p:cNvPr id="13314" name="Picture 2" descr="C:\Users\ahreed\Pictures\bigstock-Nurse-with-a-patient-in-the-ho-473197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895" y="2088985"/>
            <a:ext cx="3711388" cy="247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Notice of Privacy Practices</a:t>
            </a:r>
            <a:endParaRPr lang="en-US" dirty="0">
              <a:solidFill>
                <a:schemeClr val="bg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6096" y="1417638"/>
            <a:ext cx="68918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52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763000" cy="1143000"/>
          </a:xfrm>
        </p:spPr>
        <p:txBody>
          <a:bodyPr>
            <a:normAutofit fontScale="90000"/>
          </a:bodyPr>
          <a:lstStyle/>
          <a:p>
            <a:r>
              <a:rPr lang="en-US" dirty="0" smtClean="0">
                <a:solidFill>
                  <a:schemeClr val="bg1"/>
                </a:solidFill>
              </a:rPr>
              <a:t>Privacy Rule: Patient Rights and Requests</a:t>
            </a:r>
            <a:endParaRPr lang="en-US" dirty="0">
              <a:solidFill>
                <a:schemeClr val="bg1"/>
              </a:solidFill>
            </a:endParaRPr>
          </a:p>
        </p:txBody>
      </p:sp>
      <p:sp>
        <p:nvSpPr>
          <p:cNvPr id="3" name="Content Placeholder 2"/>
          <p:cNvSpPr>
            <a:spLocks noGrp="1"/>
          </p:cNvSpPr>
          <p:nvPr>
            <p:ph idx="1"/>
          </p:nvPr>
        </p:nvSpPr>
        <p:spPr>
          <a:xfrm>
            <a:off x="457200" y="1646236"/>
            <a:ext cx="8229600" cy="5059363"/>
          </a:xfrm>
        </p:spPr>
        <p:txBody>
          <a:bodyPr>
            <a:normAutofit lnSpcReduction="10000"/>
          </a:bodyPr>
          <a:lstStyle/>
          <a:p>
            <a:r>
              <a:rPr lang="en-US" dirty="0" smtClean="0">
                <a:solidFill>
                  <a:schemeClr val="bg1"/>
                </a:solidFill>
              </a:rPr>
              <a:t>Always document request and response, especially denials</a:t>
            </a:r>
          </a:p>
          <a:p>
            <a:r>
              <a:rPr lang="en-US" dirty="0" smtClean="0">
                <a:solidFill>
                  <a:schemeClr val="bg1"/>
                </a:solidFill>
              </a:rPr>
              <a:t>Confidential Communications</a:t>
            </a:r>
          </a:p>
          <a:p>
            <a:pPr lvl="1"/>
            <a:r>
              <a:rPr lang="en-US" dirty="0" smtClean="0">
                <a:solidFill>
                  <a:schemeClr val="bg1"/>
                </a:solidFill>
              </a:rPr>
              <a:t>Alternative means</a:t>
            </a:r>
          </a:p>
          <a:p>
            <a:pPr lvl="1"/>
            <a:r>
              <a:rPr lang="en-US" dirty="0" smtClean="0">
                <a:solidFill>
                  <a:schemeClr val="bg1"/>
                </a:solidFill>
              </a:rPr>
              <a:t>Alternative locations</a:t>
            </a:r>
          </a:p>
          <a:p>
            <a:r>
              <a:rPr lang="en-US" dirty="0" smtClean="0">
                <a:solidFill>
                  <a:schemeClr val="bg1"/>
                </a:solidFill>
              </a:rPr>
              <a:t>Restrict or prohibit disclosures</a:t>
            </a:r>
          </a:p>
          <a:p>
            <a:pPr lvl="1"/>
            <a:r>
              <a:rPr lang="en-US" dirty="0" smtClean="0">
                <a:solidFill>
                  <a:schemeClr val="bg1"/>
                </a:solidFill>
              </a:rPr>
              <a:t>Implementing</a:t>
            </a:r>
          </a:p>
          <a:p>
            <a:pPr lvl="1"/>
            <a:r>
              <a:rPr lang="en-US" dirty="0" smtClean="0">
                <a:solidFill>
                  <a:schemeClr val="bg1"/>
                </a:solidFill>
              </a:rPr>
              <a:t>Terminating</a:t>
            </a:r>
          </a:p>
          <a:p>
            <a:r>
              <a:rPr lang="en-US" dirty="0" smtClean="0">
                <a:solidFill>
                  <a:schemeClr val="bg1"/>
                </a:solidFill>
              </a:rPr>
              <a:t>Access PHI</a:t>
            </a:r>
          </a:p>
          <a:p>
            <a:pPr lvl="1"/>
            <a:r>
              <a:rPr lang="en-US" dirty="0" smtClean="0">
                <a:solidFill>
                  <a:schemeClr val="bg1"/>
                </a:solidFill>
              </a:rPr>
              <a:t>Fees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5127942-CCAD-4712-9CB5-35F9FE44CA89}" type="slidenum">
              <a:rPr lang="en-US" smtClean="0"/>
              <a:pPr/>
              <a:t>12</a:t>
            </a:fld>
            <a:endParaRPr lang="en-US" dirty="0"/>
          </a:p>
        </p:txBody>
      </p:sp>
    </p:spTree>
    <p:extLst>
      <p:ext uri="{BB962C8B-B14F-4D97-AF65-F5344CB8AC3E}">
        <p14:creationId xmlns:p14="http://schemas.microsoft.com/office/powerpoint/2010/main" val="338005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Identifying Patient Rights</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dirty="0" smtClean="0">
                <a:solidFill>
                  <a:schemeClr val="bg1"/>
                </a:solidFill>
              </a:rPr>
              <a:t>Request Amendment</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Request Restriction</a:t>
            </a:r>
            <a:r>
              <a:rPr lang="en-US" dirty="0" smtClean="0"/>
              <a:t>	</a:t>
            </a:r>
            <a:endParaRPr lang="en-US" dirty="0"/>
          </a:p>
        </p:txBody>
      </p:sp>
      <p:sp>
        <p:nvSpPr>
          <p:cNvPr id="4" name="Content Placeholder 3"/>
          <p:cNvSpPr>
            <a:spLocks noGrp="1"/>
          </p:cNvSpPr>
          <p:nvPr>
            <p:ph sz="half" idx="2"/>
          </p:nvPr>
        </p:nvSpPr>
        <p:spPr>
          <a:xfrm>
            <a:off x="4648200" y="1645920"/>
            <a:ext cx="4038600" cy="4907280"/>
          </a:xfrm>
        </p:spPr>
        <p:txBody>
          <a:bodyPr>
            <a:normAutofit/>
          </a:bodyPr>
          <a:lstStyle/>
          <a:p>
            <a:r>
              <a:rPr lang="en-US" dirty="0" smtClean="0">
                <a:solidFill>
                  <a:schemeClr val="bg1"/>
                </a:solidFill>
              </a:rPr>
              <a:t>“Um, I am not an alcoholic, I can’t believe my record says that.”</a:t>
            </a:r>
          </a:p>
          <a:p>
            <a:endParaRPr lang="en-US" dirty="0" smtClean="0">
              <a:solidFill>
                <a:schemeClr val="bg1"/>
              </a:solidFill>
            </a:endParaRPr>
          </a:p>
          <a:p>
            <a:r>
              <a:rPr lang="en-US" dirty="0" smtClean="0">
                <a:solidFill>
                  <a:schemeClr val="bg1"/>
                </a:solidFill>
              </a:rPr>
              <a:t>“Can you not tell my daughter about this? I know she helps me with medicine, but I don’t want her to know.”</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95127942-CCAD-4712-9CB5-35F9FE44CA89}" type="slidenum">
              <a:rPr lang="en-US" smtClean="0"/>
              <a:pPr/>
              <a:t>13</a:t>
            </a:fld>
            <a:endParaRPr lang="en-US" dirty="0"/>
          </a:p>
        </p:txBody>
      </p:sp>
    </p:spTree>
    <p:extLst>
      <p:ext uri="{BB962C8B-B14F-4D97-AF65-F5344CB8AC3E}">
        <p14:creationId xmlns:p14="http://schemas.microsoft.com/office/powerpoint/2010/main" val="193380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when you recognize a privacy right request?</a:t>
            </a:r>
            <a:endParaRPr lang="en-US" dirty="0"/>
          </a:p>
        </p:txBody>
      </p:sp>
      <p:sp>
        <p:nvSpPr>
          <p:cNvPr id="6" name="Content Placeholder 5"/>
          <p:cNvSpPr>
            <a:spLocks noGrp="1"/>
          </p:cNvSpPr>
          <p:nvPr>
            <p:ph idx="1"/>
          </p:nvPr>
        </p:nvSpPr>
        <p:spPr>
          <a:xfrm>
            <a:off x="457200" y="1447800"/>
            <a:ext cx="8229600" cy="5181599"/>
          </a:xfrm>
        </p:spPr>
        <p:txBody>
          <a:bodyPr>
            <a:normAutofit/>
          </a:bodyPr>
          <a:lstStyle/>
          <a:p>
            <a:r>
              <a:rPr lang="en-US" dirty="0" smtClean="0"/>
              <a:t>Provide the individual with the appropriate forms to make the request, but if they want to use their own form, that is permitted</a:t>
            </a:r>
          </a:p>
          <a:p>
            <a:r>
              <a:rPr lang="en-US" dirty="0" smtClean="0"/>
              <a:t>Let the Privacy Officer know if you think a privacy right was triggered and the customer-owner was not offered the opportunity to exercise their right.</a:t>
            </a:r>
          </a:p>
          <a:p>
            <a:r>
              <a:rPr lang="en-US" dirty="0" smtClean="0"/>
              <a:t>Complaints are often hidden privacy right requests.</a:t>
            </a:r>
          </a:p>
        </p:txBody>
      </p:sp>
      <p:sp>
        <p:nvSpPr>
          <p:cNvPr id="5" name="Slide Number Placeholder 4"/>
          <p:cNvSpPr>
            <a:spLocks noGrp="1"/>
          </p:cNvSpPr>
          <p:nvPr>
            <p:ph type="sldNum" sz="quarter" idx="12"/>
          </p:nvPr>
        </p:nvSpPr>
        <p:spPr/>
        <p:txBody>
          <a:bodyPr/>
          <a:lstStyle/>
          <a:p>
            <a:fld id="{95127942-CCAD-4712-9CB5-35F9FE44CA89}" type="slidenum">
              <a:rPr lang="en-US" smtClean="0"/>
              <a:pPr/>
              <a:t>14</a:t>
            </a:fld>
            <a:endParaRPr lang="en-US" dirty="0"/>
          </a:p>
        </p:txBody>
      </p:sp>
    </p:spTree>
    <p:extLst>
      <p:ext uri="{BB962C8B-B14F-4D97-AF65-F5344CB8AC3E}">
        <p14:creationId xmlns:p14="http://schemas.microsoft.com/office/powerpoint/2010/main" val="10380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smtClean="0"/>
              <a:t>Records Requests by Patients</a:t>
            </a:r>
          </a:p>
        </p:txBody>
      </p:sp>
      <p:sp>
        <p:nvSpPr>
          <p:cNvPr id="96259" name="Content Placeholder 2"/>
          <p:cNvSpPr>
            <a:spLocks noGrp="1"/>
          </p:cNvSpPr>
          <p:nvPr>
            <p:ph idx="1"/>
          </p:nvPr>
        </p:nvSpPr>
        <p:spPr/>
        <p:txBody>
          <a:bodyPr/>
          <a:lstStyle/>
          <a:p>
            <a:r>
              <a:rPr lang="en-US" dirty="0" smtClean="0"/>
              <a:t>Verify Identity</a:t>
            </a:r>
          </a:p>
          <a:p>
            <a:r>
              <a:rPr lang="en-US" dirty="0" smtClean="0"/>
              <a:t>Verify authority of parent or personal representative</a:t>
            </a:r>
          </a:p>
          <a:p>
            <a:r>
              <a:rPr lang="en-US" dirty="0" smtClean="0"/>
              <a:t>Remember Patient Rights</a:t>
            </a:r>
          </a:p>
          <a:p>
            <a:r>
              <a:rPr lang="en-US" dirty="0" smtClean="0"/>
              <a:t>Reasonable Charges OK</a:t>
            </a:r>
          </a:p>
          <a:p>
            <a:r>
              <a:rPr lang="en-US" dirty="0" smtClean="0"/>
              <a:t>Questions to ask:</a:t>
            </a:r>
          </a:p>
          <a:p>
            <a:pPr lvl="1"/>
            <a:r>
              <a:rPr lang="en-US" dirty="0" smtClean="0"/>
              <a:t>Paper or Electronic?</a:t>
            </a:r>
          </a:p>
          <a:p>
            <a:pPr lvl="1"/>
            <a:r>
              <a:rPr lang="en-US" dirty="0" smtClean="0"/>
              <a:t>Danger to themselves?</a:t>
            </a:r>
          </a:p>
        </p:txBody>
      </p:sp>
      <p:sp>
        <p:nvSpPr>
          <p:cNvPr id="96260" name="Slide Number Placeholder 3"/>
          <p:cNvSpPr>
            <a:spLocks noGrp="1"/>
          </p:cNvSpPr>
          <p:nvPr>
            <p:ph type="sldNum" sz="quarter" idx="12"/>
          </p:nvPr>
        </p:nvSpPr>
        <p:spPr>
          <a:noFill/>
        </p:spPr>
        <p:txBody>
          <a:bodyPr/>
          <a:lstStyle/>
          <a:p>
            <a:fld id="{3E54A857-7E7C-4DFB-9CE9-5464E44CBE56}" type="slidenum">
              <a:rPr lang="en-US" smtClean="0"/>
              <a:pPr/>
              <a:t>15</a:t>
            </a:fld>
            <a:endParaRPr lang="en-US" smtClean="0"/>
          </a:p>
        </p:txBody>
      </p:sp>
    </p:spTree>
    <p:extLst>
      <p:ext uri="{BB962C8B-B14F-4D97-AF65-F5344CB8AC3E}">
        <p14:creationId xmlns:p14="http://schemas.microsoft.com/office/powerpoint/2010/main" val="159058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04813"/>
            <a:ext cx="8229600" cy="1079500"/>
          </a:xfrm>
        </p:spPr>
        <p:txBody>
          <a:bodyPr/>
          <a:lstStyle/>
          <a:p>
            <a:pPr indent="-342900" eaLnBrk="1" hangingPunct="1"/>
            <a:r>
              <a:rPr lang="en-US" altLang="en-US" sz="2800" b="1" dirty="0" smtClean="0">
                <a:solidFill>
                  <a:schemeClr val="bg1"/>
                </a:solidFill>
              </a:rPr>
              <a:t>One of the ways that we protect privacy is by following the “Minimum Necessary” Standard</a:t>
            </a:r>
            <a:endParaRPr lang="en-US" altLang="en-US" sz="2800" dirty="0" smtClean="0">
              <a:solidFill>
                <a:schemeClr val="bg1"/>
              </a:solidFill>
            </a:endParaRPr>
          </a:p>
        </p:txBody>
      </p:sp>
      <p:sp>
        <p:nvSpPr>
          <p:cNvPr id="14339" name="Content Placeholder 2"/>
          <p:cNvSpPr>
            <a:spLocks noGrp="1"/>
          </p:cNvSpPr>
          <p:nvPr>
            <p:ph idx="1"/>
          </p:nvPr>
        </p:nvSpPr>
        <p:spPr>
          <a:xfrm>
            <a:off x="527125" y="1628775"/>
            <a:ext cx="8229600" cy="4695825"/>
          </a:xfrm>
        </p:spPr>
        <p:txBody>
          <a:bodyPr>
            <a:normAutofit fontScale="62500" lnSpcReduction="20000"/>
          </a:bodyPr>
          <a:lstStyle/>
          <a:p>
            <a:pPr marL="273050" lvl="1" indent="0" eaLnBrk="1" hangingPunct="1">
              <a:spcBef>
                <a:spcPct val="0"/>
              </a:spcBef>
            </a:pPr>
            <a:endParaRPr lang="en-US" altLang="en-US" b="1" dirty="0" smtClean="0">
              <a:solidFill>
                <a:schemeClr val="bg1"/>
              </a:solidFill>
            </a:endParaRPr>
          </a:p>
          <a:p>
            <a:pPr marL="273050" lvl="1" indent="0" eaLnBrk="1" hangingPunct="1">
              <a:spcBef>
                <a:spcPct val="0"/>
              </a:spcBef>
            </a:pPr>
            <a:endParaRPr lang="en-US" altLang="en-US" b="1" dirty="0">
              <a:solidFill>
                <a:schemeClr val="bg1"/>
              </a:solidFill>
            </a:endParaRPr>
          </a:p>
          <a:p>
            <a:pPr marL="273050" lvl="1" indent="0" eaLnBrk="1" hangingPunct="1">
              <a:spcBef>
                <a:spcPct val="0"/>
              </a:spcBef>
            </a:pPr>
            <a:endParaRPr lang="en-US" altLang="en-US" b="1" dirty="0" smtClean="0">
              <a:solidFill>
                <a:schemeClr val="bg1"/>
              </a:solidFill>
            </a:endParaRPr>
          </a:p>
          <a:p>
            <a:pPr marL="273050" lvl="1" indent="0" eaLnBrk="1" hangingPunct="1">
              <a:spcBef>
                <a:spcPct val="0"/>
              </a:spcBef>
            </a:pPr>
            <a:endParaRPr lang="en-US" altLang="en-US" b="1" dirty="0">
              <a:solidFill>
                <a:schemeClr val="bg1"/>
              </a:solidFill>
            </a:endParaRPr>
          </a:p>
          <a:p>
            <a:pPr marL="273050" lvl="1" indent="0" eaLnBrk="1" hangingPunct="1">
              <a:spcBef>
                <a:spcPct val="0"/>
              </a:spcBef>
            </a:pPr>
            <a:endParaRPr lang="en-US" altLang="en-US" b="1" dirty="0" smtClean="0">
              <a:solidFill>
                <a:schemeClr val="bg1"/>
              </a:solidFill>
            </a:endParaRPr>
          </a:p>
          <a:p>
            <a:pPr marL="273050" lvl="1" indent="0" eaLnBrk="1" hangingPunct="1">
              <a:spcBef>
                <a:spcPct val="0"/>
              </a:spcBef>
              <a:buNone/>
            </a:pPr>
            <a:endParaRPr lang="en-US" altLang="en-US" b="1" dirty="0">
              <a:solidFill>
                <a:schemeClr val="bg1"/>
              </a:solidFill>
            </a:endParaRPr>
          </a:p>
          <a:p>
            <a:pPr marL="273050" lvl="1" indent="0" eaLnBrk="1" hangingPunct="1">
              <a:spcBef>
                <a:spcPct val="0"/>
              </a:spcBef>
            </a:pPr>
            <a:endParaRPr lang="en-US" altLang="en-US" b="1" dirty="0" smtClean="0">
              <a:solidFill>
                <a:schemeClr val="bg1"/>
              </a:solidFill>
            </a:endParaRPr>
          </a:p>
          <a:p>
            <a:pPr marL="273050" lvl="1" indent="0" eaLnBrk="1" hangingPunct="1">
              <a:spcBef>
                <a:spcPct val="0"/>
              </a:spcBef>
            </a:pPr>
            <a:endParaRPr lang="en-US" altLang="en-US" b="1" dirty="0">
              <a:solidFill>
                <a:schemeClr val="bg1"/>
              </a:solidFill>
            </a:endParaRPr>
          </a:p>
          <a:p>
            <a:pPr marL="273050" lvl="1" indent="0" eaLnBrk="1" hangingPunct="1">
              <a:spcBef>
                <a:spcPct val="0"/>
              </a:spcBef>
            </a:pPr>
            <a:endParaRPr lang="en-US" altLang="en-US" b="1" dirty="0" smtClean="0">
              <a:solidFill>
                <a:schemeClr val="bg1"/>
              </a:solidFill>
            </a:endParaRPr>
          </a:p>
          <a:p>
            <a:pPr marL="273050" lvl="1" indent="0" eaLnBrk="1" hangingPunct="1">
              <a:spcBef>
                <a:spcPct val="0"/>
              </a:spcBef>
            </a:pPr>
            <a:endParaRPr lang="en-US" altLang="en-US" b="1" dirty="0">
              <a:solidFill>
                <a:schemeClr val="bg1"/>
              </a:solidFill>
            </a:endParaRPr>
          </a:p>
          <a:p>
            <a:pPr marL="273050" lvl="1" indent="0" eaLnBrk="1" hangingPunct="1">
              <a:spcBef>
                <a:spcPct val="0"/>
              </a:spcBef>
            </a:pPr>
            <a:endParaRPr lang="en-US" altLang="en-US" b="1" dirty="0" smtClean="0">
              <a:solidFill>
                <a:schemeClr val="bg1"/>
              </a:solidFill>
            </a:endParaRPr>
          </a:p>
          <a:p>
            <a:pPr marL="273050" lvl="1" indent="0" eaLnBrk="1" hangingPunct="1">
              <a:spcBef>
                <a:spcPct val="0"/>
              </a:spcBef>
            </a:pPr>
            <a:r>
              <a:rPr lang="en-US" altLang="en-US" b="1" dirty="0" smtClean="0">
                <a:solidFill>
                  <a:schemeClr val="bg1"/>
                </a:solidFill>
              </a:rPr>
              <a:t>Only Workforce Members with a </a:t>
            </a:r>
            <a:r>
              <a:rPr lang="en-US" altLang="en-US" b="1" u="sng" dirty="0" smtClean="0">
                <a:solidFill>
                  <a:schemeClr val="bg1"/>
                </a:solidFill>
              </a:rPr>
              <a:t>legitimate need to know</a:t>
            </a:r>
            <a:r>
              <a:rPr lang="en-US" altLang="en-US" b="1" dirty="0" smtClean="0">
                <a:solidFill>
                  <a:schemeClr val="bg1"/>
                </a:solidFill>
              </a:rPr>
              <a:t> for the performance of their job duties shall access health records, and then only the </a:t>
            </a:r>
            <a:r>
              <a:rPr lang="en-US" altLang="en-US" b="1" u="sng" dirty="0" smtClean="0">
                <a:solidFill>
                  <a:schemeClr val="bg1"/>
                </a:solidFill>
              </a:rPr>
              <a:t>minimum necessary</a:t>
            </a:r>
            <a:r>
              <a:rPr lang="en-US" altLang="en-US" b="1" dirty="0" smtClean="0">
                <a:solidFill>
                  <a:schemeClr val="bg1"/>
                </a:solidFill>
              </a:rPr>
              <a:t> to complete the task at hand.</a:t>
            </a:r>
          </a:p>
          <a:p>
            <a:pPr marL="273050" lvl="1" indent="0" eaLnBrk="1" hangingPunct="1">
              <a:spcBef>
                <a:spcPct val="0"/>
              </a:spcBef>
              <a:buNone/>
            </a:pPr>
            <a:endParaRPr lang="en-US" altLang="en-US" b="1" dirty="0" smtClean="0">
              <a:solidFill>
                <a:schemeClr val="bg1"/>
              </a:solidFill>
            </a:endParaRPr>
          </a:p>
          <a:p>
            <a:pPr marL="273050" lvl="1" indent="0" eaLnBrk="1" hangingPunct="1">
              <a:spcBef>
                <a:spcPct val="0"/>
              </a:spcBef>
            </a:pPr>
            <a:r>
              <a:rPr lang="en-US" altLang="en-US" b="1" dirty="0" smtClean="0">
                <a:solidFill>
                  <a:schemeClr val="bg1"/>
                </a:solidFill>
              </a:rPr>
              <a:t> Disclosures of PHI must be limited to the </a:t>
            </a:r>
            <a:r>
              <a:rPr lang="en-US" altLang="en-US" b="1" u="sng" dirty="0" smtClean="0">
                <a:solidFill>
                  <a:schemeClr val="bg1"/>
                </a:solidFill>
              </a:rPr>
              <a:t>minimum necessary</a:t>
            </a:r>
            <a:r>
              <a:rPr lang="en-US" altLang="en-US" b="1" dirty="0" smtClean="0">
                <a:solidFill>
                  <a:schemeClr val="bg1"/>
                </a:solidFill>
              </a:rPr>
              <a:t> required to fulfill a particular purpose or request.</a:t>
            </a:r>
          </a:p>
          <a:p>
            <a:pPr marL="273050" lvl="1" indent="0" eaLnBrk="1" hangingPunct="1">
              <a:lnSpc>
                <a:spcPct val="70000"/>
              </a:lnSpc>
              <a:spcBef>
                <a:spcPct val="0"/>
              </a:spcBef>
              <a:buFont typeface="Wingdings 2" pitchFamily="18" charset="2"/>
              <a:buNone/>
            </a:pPr>
            <a:endParaRPr lang="en-US" altLang="en-US" b="1" dirty="0" smtClean="0">
              <a:solidFill>
                <a:schemeClr val="bg1"/>
              </a:solidFill>
            </a:endParaRPr>
          </a:p>
          <a:p>
            <a:pPr marL="0" lvl="1" indent="0" algn="ctr" eaLnBrk="1" hangingPunct="1">
              <a:spcBef>
                <a:spcPct val="0"/>
              </a:spcBef>
              <a:buFont typeface="Wingdings 2" pitchFamily="18" charset="2"/>
              <a:buNone/>
            </a:pPr>
            <a:r>
              <a:rPr lang="en-US" altLang="en-US" sz="2200" i="1" dirty="0" smtClean="0">
                <a:solidFill>
                  <a:schemeClr val="bg1"/>
                </a:solidFill>
              </a:rPr>
              <a:t>Does not apply in all situations: </a:t>
            </a:r>
            <a:r>
              <a:rPr lang="en-US" altLang="en-US" sz="2200" b="1" i="1" dirty="0" smtClean="0">
                <a:solidFill>
                  <a:schemeClr val="bg1"/>
                </a:solidFill>
              </a:rPr>
              <a:t>treatment</a:t>
            </a:r>
            <a:r>
              <a:rPr lang="en-US" altLang="en-US" sz="2200" i="1" dirty="0" smtClean="0">
                <a:solidFill>
                  <a:schemeClr val="bg1"/>
                </a:solidFill>
              </a:rPr>
              <a:t>; disclosures to </a:t>
            </a:r>
            <a:r>
              <a:rPr lang="en-US" altLang="en-US" sz="2200" i="1" spc="20" dirty="0" smtClean="0">
                <a:solidFill>
                  <a:schemeClr val="bg1"/>
                </a:solidFill>
              </a:rPr>
              <a:t>patient or pursuant to patient authorization; disclosures </a:t>
            </a:r>
          </a:p>
          <a:p>
            <a:pPr marL="0" lvl="1" indent="0" algn="ctr" eaLnBrk="1" hangingPunct="1">
              <a:spcBef>
                <a:spcPct val="0"/>
              </a:spcBef>
              <a:buFont typeface="Wingdings 2" pitchFamily="18" charset="2"/>
              <a:buNone/>
            </a:pPr>
            <a:r>
              <a:rPr lang="en-US" altLang="en-US" sz="2200" i="1" spc="-20" dirty="0" smtClean="0">
                <a:solidFill>
                  <a:schemeClr val="bg1"/>
                </a:solidFill>
              </a:rPr>
              <a:t>for enforcement purposes; disclosures required by law, etc</a:t>
            </a:r>
            <a:r>
              <a:rPr lang="en-US" altLang="en-US" i="1" spc="-20" dirty="0" smtClean="0">
                <a:solidFill>
                  <a:schemeClr val="bg1"/>
                </a:solidFill>
              </a:rPr>
              <a:t>.</a:t>
            </a:r>
          </a:p>
        </p:txBody>
      </p:sp>
      <p:pic>
        <p:nvPicPr>
          <p:cNvPr id="9218" name="Picture 2" descr="Z:\Allison\3DStickFigures1-6\3DStickFigures-Vol4\PPP_PRD_252_-_MEASUREMENT_-_OR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79" y="1628775"/>
            <a:ext cx="2474261" cy="24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77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2147888"/>
          </a:xfrm>
        </p:spPr>
        <p:txBody>
          <a:bodyPr>
            <a:normAutofit/>
          </a:bodyPr>
          <a:lstStyle/>
          <a:p>
            <a:pPr algn="l" eaLnBrk="1" hangingPunct="1">
              <a:defRPr/>
            </a:pPr>
            <a:r>
              <a:rPr lang="en-US" sz="3200" dirty="0" smtClean="0">
                <a:solidFill>
                  <a:schemeClr val="bg1"/>
                </a:solidFill>
              </a:rPr>
              <a:t>We also protect privacy by limiting disclosures to those authorized by the patient, or by law.</a:t>
            </a:r>
            <a:endParaRPr lang="en-US" sz="3200" dirty="0">
              <a:solidFill>
                <a:schemeClr val="bg1"/>
              </a:solidFill>
            </a:endParaRPr>
          </a:p>
        </p:txBody>
      </p:sp>
      <p:sp>
        <p:nvSpPr>
          <p:cNvPr id="3" name="Content Placeholder 2"/>
          <p:cNvSpPr>
            <a:spLocks noGrp="1"/>
          </p:cNvSpPr>
          <p:nvPr>
            <p:ph idx="1"/>
          </p:nvPr>
        </p:nvSpPr>
        <p:spPr>
          <a:xfrm>
            <a:off x="591264" y="2603928"/>
            <a:ext cx="7956550" cy="3000375"/>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eaLnBrk="1" hangingPunct="1">
              <a:buFont typeface="Wingdings 2" pitchFamily="18" charset="2"/>
              <a:buNone/>
              <a:defRPr/>
            </a:pPr>
            <a:r>
              <a:rPr lang="en-US" i="1" dirty="0" smtClean="0"/>
              <a:t>Is it ever okay to share PHI without patient authorization?</a:t>
            </a:r>
          </a:p>
          <a:p>
            <a:pPr marL="0" indent="0" eaLnBrk="1" hangingPunct="1">
              <a:buFont typeface="Wingdings 2" pitchFamily="18" charset="2"/>
              <a:buNone/>
              <a:defRPr/>
            </a:pPr>
            <a:r>
              <a:rPr lang="en-US" dirty="0" smtClean="0"/>
              <a:t>Permitted </a:t>
            </a:r>
            <a:r>
              <a:rPr lang="en-US" dirty="0"/>
              <a:t>Uses and Disclosures for </a:t>
            </a:r>
            <a:r>
              <a:rPr lang="en-US" dirty="0" smtClean="0"/>
              <a:t>PHI</a:t>
            </a:r>
          </a:p>
          <a:p>
            <a:pPr lvl="1" eaLnBrk="1" hangingPunct="1">
              <a:defRPr/>
            </a:pPr>
            <a:r>
              <a:rPr lang="en-US" dirty="0" smtClean="0"/>
              <a:t>Treatment </a:t>
            </a:r>
          </a:p>
          <a:p>
            <a:pPr lvl="1" eaLnBrk="1" hangingPunct="1">
              <a:defRPr/>
            </a:pPr>
            <a:r>
              <a:rPr lang="en-US" dirty="0" smtClean="0"/>
              <a:t>Payment</a:t>
            </a:r>
          </a:p>
          <a:p>
            <a:pPr lvl="1" eaLnBrk="1" hangingPunct="1">
              <a:defRPr/>
            </a:pPr>
            <a:r>
              <a:rPr lang="en-US" b="1" dirty="0" smtClean="0"/>
              <a:t>Health Care Operations</a:t>
            </a:r>
          </a:p>
          <a:p>
            <a:pPr lvl="1" eaLnBrk="1" hangingPunct="1">
              <a:defRPr/>
            </a:pPr>
            <a:r>
              <a:rPr lang="en-US" dirty="0" smtClean="0"/>
              <a:t>Other exceptions?</a:t>
            </a:r>
          </a:p>
          <a:p>
            <a:pPr marL="457200" lvl="1" indent="0" eaLnBrk="1" hangingPunct="1">
              <a:buFont typeface="Wingdings 2" pitchFamily="18" charset="2"/>
              <a:buNone/>
              <a:defRPr/>
            </a:pPr>
            <a:r>
              <a:rPr lang="en-US" dirty="0" smtClean="0"/>
              <a:t>Public Health Laws, Protective Services</a:t>
            </a:r>
          </a:p>
        </p:txBody>
      </p:sp>
    </p:spTree>
    <p:extLst>
      <p:ext uri="{BB962C8B-B14F-4D97-AF65-F5344CB8AC3E}">
        <p14:creationId xmlns:p14="http://schemas.microsoft.com/office/powerpoint/2010/main" val="2487277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1143000"/>
          </a:xfrm>
        </p:spPr>
        <p:txBody>
          <a:bodyPr/>
          <a:lstStyle/>
          <a:p>
            <a:pPr eaLnBrk="1" hangingPunct="1"/>
            <a:r>
              <a:rPr lang="en-US" altLang="en-US" sz="5400" b="1" dirty="0" smtClean="0">
                <a:solidFill>
                  <a:schemeClr val="bg1"/>
                </a:solidFill>
              </a:rPr>
              <a:t>Health Care </a:t>
            </a:r>
            <a:r>
              <a:rPr lang="en-US" altLang="en-US" sz="5400" b="1" dirty="0">
                <a:solidFill>
                  <a:schemeClr val="bg1"/>
                </a:solidFill>
              </a:rPr>
              <a:t>O</a:t>
            </a:r>
            <a:r>
              <a:rPr lang="en-US" altLang="en-US" sz="5400" b="1" dirty="0" smtClean="0">
                <a:solidFill>
                  <a:schemeClr val="bg1"/>
                </a:solidFill>
              </a:rPr>
              <a:t>perations</a:t>
            </a:r>
            <a:endParaRPr lang="en-US" altLang="en-US" dirty="0" smtClean="0">
              <a:solidFill>
                <a:schemeClr val="bg1"/>
              </a:solidFill>
            </a:endParaRPr>
          </a:p>
        </p:txBody>
      </p:sp>
      <p:sp>
        <p:nvSpPr>
          <p:cNvPr id="16387" name="Content Placeholder 2"/>
          <p:cNvSpPr>
            <a:spLocks noGrp="1"/>
          </p:cNvSpPr>
          <p:nvPr>
            <p:ph sz="half" idx="1"/>
          </p:nvPr>
        </p:nvSpPr>
        <p:spPr>
          <a:xfrm>
            <a:off x="0" y="1861489"/>
            <a:ext cx="4038600" cy="3767250"/>
          </a:xfrm>
        </p:spPr>
        <p:txBody>
          <a:bodyPr/>
          <a:lstStyle/>
          <a:p>
            <a:pPr marL="114300" indent="0" eaLnBrk="1" hangingPunct="1">
              <a:lnSpc>
                <a:spcPct val="80000"/>
              </a:lnSpc>
              <a:spcBef>
                <a:spcPts val="1200"/>
              </a:spcBef>
              <a:spcAft>
                <a:spcPts val="1200"/>
              </a:spcAft>
              <a:buFont typeface="Arial" charset="0"/>
              <a:buNone/>
            </a:pPr>
            <a:r>
              <a:rPr lang="en-US" altLang="en-US" sz="2800" dirty="0" smtClean="0">
                <a:solidFill>
                  <a:schemeClr val="bg1"/>
                </a:solidFill>
              </a:rPr>
              <a:t>Certain administrative, financial, legal, and quality improvement activities of a covered entity that are necessary to run its business and to support the core functions of treatment and payment</a:t>
            </a:r>
          </a:p>
        </p:txBody>
      </p:sp>
      <p:pic>
        <p:nvPicPr>
          <p:cNvPr id="1029" name="Picture 5" descr="C:\Users\ahreed\AppData\Local\Microsoft\Windows\Temporary Internet Files\Content.IE5\WYFGP927\FEMA_-_40363_-_Construction_crews_work_a_pile_of_dirt_in_Fargo,_North_Dako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045" y="1861489"/>
            <a:ext cx="4976298" cy="392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776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365"/>
            <a:ext cx="8229600" cy="1143000"/>
          </a:xfrm>
        </p:spPr>
        <p:txBody>
          <a:bodyPr>
            <a:normAutofit/>
          </a:bodyPr>
          <a:lstStyle/>
          <a:p>
            <a:r>
              <a:rPr lang="en-US" dirty="0" smtClean="0">
                <a:solidFill>
                  <a:schemeClr val="bg1"/>
                </a:solidFill>
              </a:rPr>
              <a:t>Is this an appropriate use of PHI?</a:t>
            </a:r>
            <a:endParaRPr lang="en-US"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73" y="1905890"/>
            <a:ext cx="28384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94268" y="2454530"/>
            <a:ext cx="4163210" cy="3108543"/>
          </a:xfrm>
          <a:prstGeom prst="rect">
            <a:avLst/>
          </a:prstGeom>
          <a:noFill/>
        </p:spPr>
        <p:txBody>
          <a:bodyPr wrap="square" rtlCol="0">
            <a:spAutoFit/>
          </a:bodyPr>
          <a:lstStyle/>
          <a:p>
            <a:r>
              <a:rPr lang="en-US" sz="2800" dirty="0" smtClean="0">
                <a:solidFill>
                  <a:schemeClr val="bg1"/>
                </a:solidFill>
              </a:rPr>
              <a:t>As your patient is leaving her appointment you stop her and take a quick selfie to show your roommate a photo of the patient that is had a remarkable recovery from cancer. </a:t>
            </a:r>
          </a:p>
        </p:txBody>
      </p:sp>
      <p:sp>
        <p:nvSpPr>
          <p:cNvPr id="3" name="TextBox 2"/>
          <p:cNvSpPr txBox="1"/>
          <p:nvPr/>
        </p:nvSpPr>
        <p:spPr>
          <a:xfrm>
            <a:off x="2420471" y="1907678"/>
            <a:ext cx="1269402" cy="400110"/>
          </a:xfrm>
          <a:prstGeom prst="rect">
            <a:avLst/>
          </a:prstGeom>
          <a:noFill/>
        </p:spPr>
        <p:txBody>
          <a:bodyPr wrap="square" rtlCol="0">
            <a:spAutoFit/>
          </a:bodyPr>
          <a:lstStyle/>
          <a:p>
            <a:r>
              <a:rPr lang="en-US" sz="1000" b="1" dirty="0" smtClean="0">
                <a:solidFill>
                  <a:srgbClr val="0089BB"/>
                </a:solidFill>
              </a:rPr>
              <a:t>The Alaska Native Medical Center</a:t>
            </a:r>
            <a:endParaRPr lang="en-US" sz="1000" b="1" dirty="0">
              <a:solidFill>
                <a:srgbClr val="0089BB"/>
              </a:solidFill>
            </a:endParaRPr>
          </a:p>
        </p:txBody>
      </p:sp>
    </p:spTree>
    <p:extLst>
      <p:ext uri="{BB962C8B-B14F-4D97-AF65-F5344CB8AC3E}">
        <p14:creationId xmlns:p14="http://schemas.microsoft.com/office/powerpoint/2010/main" val="2012769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solidFill>
                  <a:schemeClr val="bg1"/>
                </a:solidFill>
              </a:rPr>
              <a:t>HIPAA and Privacy</a:t>
            </a:r>
            <a:br>
              <a:rPr lang="en-US" sz="6000" dirty="0" smtClean="0">
                <a:solidFill>
                  <a:schemeClr val="bg1"/>
                </a:solidFill>
              </a:rPr>
            </a:br>
            <a:r>
              <a:rPr lang="en-US" sz="6000" dirty="0" smtClean="0">
                <a:solidFill>
                  <a:schemeClr val="bg1"/>
                </a:solidFill>
              </a:rPr>
              <a:t>Training</a:t>
            </a:r>
            <a:endParaRPr lang="en-US" sz="6000" dirty="0">
              <a:solidFill>
                <a:schemeClr val="bg1"/>
              </a:solidFill>
            </a:endParaRPr>
          </a:p>
        </p:txBody>
      </p:sp>
      <p:sp>
        <p:nvSpPr>
          <p:cNvPr id="3" name="Subtitle 2"/>
          <p:cNvSpPr>
            <a:spLocks noGrp="1"/>
          </p:cNvSpPr>
          <p:nvPr>
            <p:ph type="subTitle" idx="1"/>
          </p:nvPr>
        </p:nvSpPr>
        <p:spPr>
          <a:xfrm>
            <a:off x="1371600" y="3937000"/>
            <a:ext cx="6400800" cy="1752600"/>
          </a:xfrm>
        </p:spPr>
        <p:txBody>
          <a:bodyPr/>
          <a:lstStyle/>
          <a:p>
            <a:r>
              <a:rPr lang="en-US" dirty="0" smtClean="0">
                <a:solidFill>
                  <a:schemeClr val="bg1"/>
                </a:solidFill>
              </a:rPr>
              <a:t>Allison Reed</a:t>
            </a:r>
          </a:p>
          <a:p>
            <a:r>
              <a:rPr lang="en-US" dirty="0" smtClean="0">
                <a:solidFill>
                  <a:schemeClr val="bg1"/>
                </a:solidFill>
              </a:rPr>
              <a:t>ANTHC </a:t>
            </a:r>
            <a:r>
              <a:rPr lang="en-US" dirty="0" smtClean="0">
                <a:solidFill>
                  <a:schemeClr val="bg1"/>
                </a:solidFill>
              </a:rPr>
              <a:t>Ethics and Compliance</a:t>
            </a:r>
          </a:p>
          <a:p>
            <a:r>
              <a:rPr lang="en-US" dirty="0" smtClean="0">
                <a:solidFill>
                  <a:schemeClr val="bg1"/>
                </a:solidFill>
              </a:rPr>
              <a:t>July 2019</a:t>
            </a:r>
          </a:p>
        </p:txBody>
      </p:sp>
    </p:spTree>
    <p:extLst>
      <p:ext uri="{BB962C8B-B14F-4D97-AF65-F5344CB8AC3E}">
        <p14:creationId xmlns:p14="http://schemas.microsoft.com/office/powerpoint/2010/main" val="57512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33888" y="2861534"/>
            <a:ext cx="4398140" cy="55939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242" name="Title 1"/>
          <p:cNvSpPr>
            <a:spLocks noGrp="1"/>
          </p:cNvSpPr>
          <p:nvPr>
            <p:ph type="title"/>
          </p:nvPr>
        </p:nvSpPr>
        <p:spPr>
          <a:xfrm>
            <a:off x="179388" y="404813"/>
            <a:ext cx="8856662" cy="792162"/>
          </a:xfrm>
        </p:spPr>
        <p:txBody>
          <a:bodyPr>
            <a:noAutofit/>
          </a:bodyPr>
          <a:lstStyle/>
          <a:p>
            <a:pPr eaLnBrk="1" hangingPunct="1"/>
            <a:r>
              <a:rPr lang="en-US" altLang="en-US" sz="2400" dirty="0" smtClean="0">
                <a:solidFill>
                  <a:schemeClr val="bg1"/>
                </a:solidFill>
              </a:rPr>
              <a:t>Remember, HIPAA protects PHI, which includes, identifying information. </a:t>
            </a:r>
            <a:br>
              <a:rPr lang="en-US" altLang="en-US" sz="2400" dirty="0" smtClean="0">
                <a:solidFill>
                  <a:schemeClr val="bg1"/>
                </a:solidFill>
              </a:rPr>
            </a:br>
            <a:r>
              <a:rPr lang="en-US" altLang="en-US" sz="2400" dirty="0" smtClean="0">
                <a:solidFill>
                  <a:schemeClr val="bg1"/>
                </a:solidFill>
              </a:rPr>
              <a:t>What is “Identifying Information”?</a:t>
            </a:r>
          </a:p>
        </p:txBody>
      </p:sp>
      <p:sp>
        <p:nvSpPr>
          <p:cNvPr id="10243" name="Content Placeholder 2"/>
          <p:cNvSpPr>
            <a:spLocks noGrp="1"/>
          </p:cNvSpPr>
          <p:nvPr>
            <p:ph sz="half" idx="1"/>
          </p:nvPr>
        </p:nvSpPr>
        <p:spPr>
          <a:xfrm>
            <a:off x="395288" y="1484313"/>
            <a:ext cx="4038600" cy="4867275"/>
          </a:xfrm>
        </p:spPr>
        <p:txBody>
          <a:bodyPr>
            <a:normAutofit/>
          </a:bodyPr>
          <a:lstStyle/>
          <a:p>
            <a:pPr eaLnBrk="1" hangingPunct="1"/>
            <a:r>
              <a:rPr lang="en-US" altLang="en-US" sz="1400" dirty="0" smtClean="0">
                <a:solidFill>
                  <a:schemeClr val="bg1"/>
                </a:solidFill>
              </a:rPr>
              <a:t>Name</a:t>
            </a:r>
          </a:p>
          <a:p>
            <a:pPr eaLnBrk="1" hangingPunct="1"/>
            <a:r>
              <a:rPr lang="en-US" altLang="en-US" sz="1400" dirty="0" smtClean="0">
                <a:solidFill>
                  <a:schemeClr val="bg1"/>
                </a:solidFill>
              </a:rPr>
              <a:t>Address (all geographic subdivisions smaller than state, including street address, city county, and zip code)</a:t>
            </a:r>
          </a:p>
          <a:p>
            <a:pPr eaLnBrk="1" hangingPunct="1"/>
            <a:r>
              <a:rPr lang="en-US" altLang="en-US" sz="1400" dirty="0" smtClean="0">
                <a:solidFill>
                  <a:schemeClr val="bg1"/>
                </a:solidFill>
              </a:rPr>
              <a:t>All elements (except years) of dates related to an individual (including birthdate, admission date, discharge date, date of death, and exact age if over 89)</a:t>
            </a:r>
          </a:p>
          <a:p>
            <a:pPr eaLnBrk="1" hangingPunct="1"/>
            <a:r>
              <a:rPr lang="en-US" altLang="en-US" sz="1400" dirty="0" smtClean="0">
                <a:solidFill>
                  <a:schemeClr val="bg1"/>
                </a:solidFill>
              </a:rPr>
              <a:t>Telephone numbers</a:t>
            </a:r>
          </a:p>
          <a:p>
            <a:pPr eaLnBrk="1" hangingPunct="1"/>
            <a:r>
              <a:rPr lang="en-US" altLang="en-US" sz="1400" dirty="0" smtClean="0">
                <a:solidFill>
                  <a:schemeClr val="bg1"/>
                </a:solidFill>
              </a:rPr>
              <a:t>Fax number</a:t>
            </a:r>
          </a:p>
          <a:p>
            <a:pPr eaLnBrk="1" hangingPunct="1"/>
            <a:r>
              <a:rPr lang="en-US" altLang="en-US" sz="1400" dirty="0" smtClean="0">
                <a:solidFill>
                  <a:schemeClr val="bg1"/>
                </a:solidFill>
              </a:rPr>
              <a:t>Email address</a:t>
            </a:r>
          </a:p>
          <a:p>
            <a:pPr eaLnBrk="1" hangingPunct="1"/>
            <a:r>
              <a:rPr lang="en-US" altLang="en-US" sz="1400" dirty="0" smtClean="0">
                <a:solidFill>
                  <a:schemeClr val="bg1"/>
                </a:solidFill>
              </a:rPr>
              <a:t>Social Security Number</a:t>
            </a:r>
          </a:p>
          <a:p>
            <a:pPr eaLnBrk="1" hangingPunct="1"/>
            <a:r>
              <a:rPr lang="en-US" altLang="en-US" sz="1400" dirty="0" smtClean="0">
                <a:solidFill>
                  <a:schemeClr val="bg1"/>
                </a:solidFill>
              </a:rPr>
              <a:t>Medical record number</a:t>
            </a:r>
          </a:p>
          <a:p>
            <a:pPr eaLnBrk="1" hangingPunct="1"/>
            <a:r>
              <a:rPr lang="en-US" altLang="en-US" sz="1400" dirty="0" smtClean="0">
                <a:solidFill>
                  <a:schemeClr val="bg1"/>
                </a:solidFill>
              </a:rPr>
              <a:t>Health plan beneficiary number</a:t>
            </a:r>
          </a:p>
        </p:txBody>
      </p:sp>
      <p:sp>
        <p:nvSpPr>
          <p:cNvPr id="10244" name="Content Placeholder 3"/>
          <p:cNvSpPr>
            <a:spLocks noGrp="1"/>
          </p:cNvSpPr>
          <p:nvPr>
            <p:ph sz="half" idx="2"/>
          </p:nvPr>
        </p:nvSpPr>
        <p:spPr>
          <a:xfrm>
            <a:off x="4613658" y="1354090"/>
            <a:ext cx="4038600" cy="4176713"/>
          </a:xfrm>
        </p:spPr>
        <p:txBody>
          <a:bodyPr>
            <a:normAutofit/>
          </a:bodyPr>
          <a:lstStyle/>
          <a:p>
            <a:pPr eaLnBrk="1" hangingPunct="1"/>
            <a:r>
              <a:rPr lang="en-US" altLang="en-US" sz="1400" dirty="0" smtClean="0">
                <a:solidFill>
                  <a:schemeClr val="bg1"/>
                </a:solidFill>
              </a:rPr>
              <a:t>Account number</a:t>
            </a:r>
          </a:p>
          <a:p>
            <a:pPr eaLnBrk="1" hangingPunct="1"/>
            <a:r>
              <a:rPr lang="en-US" altLang="en-US" sz="1400" dirty="0" smtClean="0">
                <a:solidFill>
                  <a:schemeClr val="bg1"/>
                </a:solidFill>
              </a:rPr>
              <a:t>Certificate or license number</a:t>
            </a:r>
          </a:p>
          <a:p>
            <a:pPr eaLnBrk="1" hangingPunct="1"/>
            <a:r>
              <a:rPr lang="en-US" altLang="en-US" sz="1400" dirty="0" smtClean="0">
                <a:solidFill>
                  <a:schemeClr val="bg1"/>
                </a:solidFill>
              </a:rPr>
              <a:t>Any vehicle or other device serial number</a:t>
            </a:r>
          </a:p>
          <a:p>
            <a:pPr eaLnBrk="1" hangingPunct="1"/>
            <a:r>
              <a:rPr lang="en-US" altLang="en-US" sz="1400" dirty="0" smtClean="0">
                <a:solidFill>
                  <a:schemeClr val="bg1"/>
                </a:solidFill>
              </a:rPr>
              <a:t>Web URL</a:t>
            </a:r>
          </a:p>
          <a:p>
            <a:pPr eaLnBrk="1" hangingPunct="1"/>
            <a:r>
              <a:rPr lang="en-US" altLang="en-US" sz="1400" dirty="0" smtClean="0">
                <a:solidFill>
                  <a:schemeClr val="bg1"/>
                </a:solidFill>
              </a:rPr>
              <a:t>Internet Protocol (IP) Address</a:t>
            </a:r>
          </a:p>
          <a:p>
            <a:pPr eaLnBrk="1" hangingPunct="1"/>
            <a:r>
              <a:rPr lang="en-US" altLang="en-US" sz="1400" dirty="0" smtClean="0">
                <a:solidFill>
                  <a:schemeClr val="bg1"/>
                </a:solidFill>
              </a:rPr>
              <a:t>Finger or voice print</a:t>
            </a:r>
          </a:p>
          <a:p>
            <a:pPr eaLnBrk="1" hangingPunct="1"/>
            <a:r>
              <a:rPr lang="en-US" altLang="en-US" sz="1400" b="1" i="1" u="sng" dirty="0" smtClean="0">
                <a:solidFill>
                  <a:schemeClr val="bg1"/>
                </a:solidFill>
              </a:rPr>
              <a:t>Photographic image - Photographic images are not limited to images of the face.</a:t>
            </a:r>
          </a:p>
          <a:p>
            <a:pPr eaLnBrk="1" hangingPunct="1"/>
            <a:r>
              <a:rPr lang="en-US" altLang="en-US" sz="1400" b="1" dirty="0" smtClean="0">
                <a:solidFill>
                  <a:schemeClr val="bg1"/>
                </a:solidFill>
              </a:rPr>
              <a:t>Any other characteristic that could uniquely identify the individual</a:t>
            </a:r>
          </a:p>
        </p:txBody>
      </p:sp>
    </p:spTree>
    <p:extLst>
      <p:ext uri="{BB962C8B-B14F-4D97-AF65-F5344CB8AC3E}">
        <p14:creationId xmlns:p14="http://schemas.microsoft.com/office/powerpoint/2010/main" val="3048638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Photographic images are identifying information that must be kept confidential. </a:t>
            </a:r>
          </a:p>
          <a:p>
            <a:pPr marL="0" indent="0">
              <a:buNone/>
            </a:pPr>
            <a:endParaRPr lang="en-US" dirty="0">
              <a:solidFill>
                <a:schemeClr val="bg1"/>
              </a:solidFill>
            </a:endParaRPr>
          </a:p>
          <a:p>
            <a:pPr marL="0" indent="0">
              <a:buNone/>
            </a:pPr>
            <a:r>
              <a:rPr lang="en-US" dirty="0" smtClean="0">
                <a:solidFill>
                  <a:schemeClr val="bg1"/>
                </a:solidFill>
              </a:rPr>
              <a:t>Storing such information on a mobile phone that does not have the protections in place to keep PHI confidential and secure is a violation. </a:t>
            </a:r>
            <a:endParaRPr lang="en-US" dirty="0">
              <a:solidFill>
                <a:schemeClr val="bg1"/>
              </a:solidFill>
            </a:endParaRPr>
          </a:p>
        </p:txBody>
      </p:sp>
    </p:spTree>
    <p:extLst>
      <p:ext uri="{BB962C8B-B14F-4D97-AF65-F5344CB8AC3E}">
        <p14:creationId xmlns:p14="http://schemas.microsoft.com/office/powerpoint/2010/main" val="194906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altLang="en-US" dirty="0" smtClean="0">
                <a:solidFill>
                  <a:schemeClr val="bg1"/>
                </a:solidFill>
              </a:rPr>
              <a:t>Take away point for the Privacy Rule</a:t>
            </a:r>
          </a:p>
        </p:txBody>
      </p:sp>
      <p:sp>
        <p:nvSpPr>
          <p:cNvPr id="3" name="Content Placeholder 2"/>
          <p:cNvSpPr>
            <a:spLocks noGrp="1"/>
          </p:cNvSpPr>
          <p:nvPr>
            <p:ph idx="1"/>
          </p:nvPr>
        </p:nvSpPr>
        <p:spPr/>
        <p:txBody>
          <a:bodyPr>
            <a:normAutofit/>
          </a:bodyPr>
          <a:lstStyle/>
          <a:p>
            <a:pPr marL="0" indent="0" eaLnBrk="1" hangingPunct="1">
              <a:buFont typeface="Wingdings 2" pitchFamily="18" charset="2"/>
              <a:buNone/>
              <a:defRPr/>
            </a:pPr>
            <a:r>
              <a:rPr lang="en-US" b="1" dirty="0" smtClean="0">
                <a:solidFill>
                  <a:schemeClr val="bg1"/>
                </a:solidFill>
              </a:rPr>
              <a:t>Only deal with what you have to, when you have to:</a:t>
            </a:r>
          </a:p>
          <a:p>
            <a:pPr eaLnBrk="1" hangingPunct="1">
              <a:defRPr/>
            </a:pPr>
            <a:r>
              <a:rPr lang="en-US" dirty="0" smtClean="0">
                <a:solidFill>
                  <a:schemeClr val="bg1"/>
                </a:solidFill>
              </a:rPr>
              <a:t>Don’t look at information, unless you need it for your job duties</a:t>
            </a:r>
          </a:p>
          <a:p>
            <a:pPr eaLnBrk="1" hangingPunct="1">
              <a:defRPr/>
            </a:pPr>
            <a:r>
              <a:rPr lang="en-US" dirty="0" smtClean="0">
                <a:solidFill>
                  <a:schemeClr val="bg1"/>
                </a:solidFill>
              </a:rPr>
              <a:t>Don’t share information, unless its necessary or if the patient has authorized the disclosure</a:t>
            </a:r>
          </a:p>
          <a:p>
            <a:pPr marL="0" indent="0" eaLnBrk="1" hangingPunct="1">
              <a:buFont typeface="Wingdings 2" pitchFamily="18" charset="2"/>
              <a:buNone/>
              <a:defRPr/>
            </a:pPr>
            <a:endParaRPr lang="en-US" dirty="0">
              <a:solidFill>
                <a:schemeClr val="bg1"/>
              </a:solidFill>
            </a:endParaRPr>
          </a:p>
          <a:p>
            <a:pPr marL="0" indent="0" eaLnBrk="1" hangingPunct="1">
              <a:buFont typeface="Wingdings 2" pitchFamily="18" charset="2"/>
              <a:buNone/>
              <a:defRPr/>
            </a:pPr>
            <a:r>
              <a:rPr lang="en-US" sz="2800" i="1" dirty="0" smtClean="0">
                <a:solidFill>
                  <a:schemeClr val="bg1"/>
                </a:solidFill>
              </a:rPr>
              <a:t>There are exceptions, but this is a good starting point</a:t>
            </a:r>
            <a:endParaRPr lang="en-US" sz="2800" i="1" dirty="0">
              <a:solidFill>
                <a:schemeClr val="bg1"/>
              </a:solidFill>
            </a:endParaRPr>
          </a:p>
        </p:txBody>
      </p:sp>
    </p:spTree>
    <p:extLst>
      <p:ext uri="{BB962C8B-B14F-4D97-AF65-F5344CB8AC3E}">
        <p14:creationId xmlns:p14="http://schemas.microsoft.com/office/powerpoint/2010/main" val="1786452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solidFill>
                  <a:schemeClr val="bg1"/>
                </a:solidFill>
              </a:rPr>
              <a:t>HIPAA Rule #2: Security Rule</a:t>
            </a:r>
          </a:p>
        </p:txBody>
      </p:sp>
      <p:sp>
        <p:nvSpPr>
          <p:cNvPr id="19459" name="Content Placeholder 2"/>
          <p:cNvSpPr>
            <a:spLocks noGrp="1"/>
          </p:cNvSpPr>
          <p:nvPr>
            <p:ph idx="1"/>
          </p:nvPr>
        </p:nvSpPr>
        <p:spPr/>
        <p:txBody>
          <a:bodyPr>
            <a:normAutofit/>
          </a:bodyPr>
          <a:lstStyle/>
          <a:p>
            <a:pPr eaLnBrk="1" hangingPunct="1"/>
            <a:r>
              <a:rPr lang="en-US" altLang="en-US" sz="2400" dirty="0" smtClean="0">
                <a:solidFill>
                  <a:schemeClr val="bg1"/>
                </a:solidFill>
              </a:rPr>
              <a:t>The Security Rule establishes national standards to protect individuals’ electronic PHI (ePHI) that is created, received, used, or maintained by a covered entity. </a:t>
            </a:r>
          </a:p>
          <a:p>
            <a:pPr eaLnBrk="1" hangingPunct="1"/>
            <a:r>
              <a:rPr lang="en-US" altLang="en-US" sz="2400" dirty="0" smtClean="0">
                <a:solidFill>
                  <a:schemeClr val="bg1"/>
                </a:solidFill>
              </a:rPr>
              <a:t>The Rule requires appropriate administrative, physical and technical safeguards to ensure the confidentiality, integrity, and security of ePHI. </a:t>
            </a:r>
          </a:p>
          <a:p>
            <a:pPr eaLnBrk="1" hangingPunct="1"/>
            <a:endParaRPr lang="en-US" altLang="en-US" sz="2400" dirty="0" smtClean="0"/>
          </a:p>
        </p:txBody>
      </p:sp>
      <p:pic>
        <p:nvPicPr>
          <p:cNvPr id="4098" name="Picture 2" descr="Z:\Allison\3DStickFigures1-6\3DStickFigures-Vol4\PPP_PRD_450_-_NUMBER_2_-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735" y="3431689"/>
            <a:ext cx="3065034" cy="306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21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dirty="0" smtClean="0">
                <a:solidFill>
                  <a:schemeClr val="bg1"/>
                </a:solidFill>
              </a:rPr>
              <a:t>Physical Safeguards</a:t>
            </a:r>
            <a:br>
              <a:rPr lang="en-US" altLang="en-US" dirty="0" smtClean="0">
                <a:solidFill>
                  <a:schemeClr val="bg1"/>
                </a:solidFill>
              </a:rPr>
            </a:br>
            <a:r>
              <a:rPr lang="en-US" altLang="en-US" dirty="0" smtClean="0">
                <a:solidFill>
                  <a:schemeClr val="bg1"/>
                </a:solidFill>
              </a:rPr>
              <a:t>Our First </a:t>
            </a:r>
            <a:r>
              <a:rPr lang="en-US" altLang="en-US" dirty="0">
                <a:solidFill>
                  <a:schemeClr val="bg1"/>
                </a:solidFill>
              </a:rPr>
              <a:t>L</a:t>
            </a:r>
            <a:r>
              <a:rPr lang="en-US" altLang="en-US" dirty="0" smtClean="0">
                <a:solidFill>
                  <a:schemeClr val="bg1"/>
                </a:solidFill>
              </a:rPr>
              <a:t>ine of Defense</a:t>
            </a:r>
          </a:p>
        </p:txBody>
      </p:sp>
      <p:sp>
        <p:nvSpPr>
          <p:cNvPr id="3" name="Content Placeholder 2"/>
          <p:cNvSpPr>
            <a:spLocks noGrp="1"/>
          </p:cNvSpPr>
          <p:nvPr>
            <p:ph idx="1"/>
          </p:nvPr>
        </p:nvSpPr>
        <p:spPr/>
        <p:txBody>
          <a:bodyPr>
            <a:normAutofit lnSpcReduction="10000"/>
          </a:bodyPr>
          <a:lstStyle/>
          <a:p>
            <a:pPr marL="457200" lvl="1" eaLnBrk="1" hangingPunct="1">
              <a:spcBef>
                <a:spcPct val="0"/>
              </a:spcBef>
              <a:spcAft>
                <a:spcPts val="600"/>
              </a:spcAft>
              <a:buFont typeface="Arial" charset="0"/>
              <a:buChar char="•"/>
              <a:defRPr/>
            </a:pPr>
            <a:r>
              <a:rPr lang="en-US" altLang="en-US" sz="1800" dirty="0" smtClean="0">
                <a:solidFill>
                  <a:schemeClr val="bg1"/>
                </a:solidFill>
                <a:latin typeface="+mj-lt"/>
              </a:rPr>
              <a:t>All Facilities, housing records, or devices that store or can access records, must be locked after hours.</a:t>
            </a:r>
          </a:p>
          <a:p>
            <a:pPr marL="457200" lvl="1" eaLnBrk="1" hangingPunct="1">
              <a:spcAft>
                <a:spcPts val="1200"/>
              </a:spcAft>
              <a:buFont typeface="Arial" charset="0"/>
              <a:buChar char="•"/>
              <a:defRPr/>
            </a:pPr>
            <a:r>
              <a:rPr lang="en-US" altLang="en-US" sz="1800" dirty="0" smtClean="0">
                <a:solidFill>
                  <a:schemeClr val="bg1"/>
                </a:solidFill>
                <a:latin typeface="+mj-lt"/>
              </a:rPr>
              <a:t>Only authorized personnel should have keys to those facilities - keys or keycards must be turned in or turned off immediately upon separation, or the corresponding lock(s) or codes changed.</a:t>
            </a:r>
          </a:p>
          <a:p>
            <a:pPr marL="457200" lvl="1" eaLnBrk="1" hangingPunct="1">
              <a:spcAft>
                <a:spcPts val="1200"/>
              </a:spcAft>
              <a:buFont typeface="Arial" charset="0"/>
              <a:buChar char="•"/>
              <a:defRPr/>
            </a:pPr>
            <a:r>
              <a:rPr lang="en-US" altLang="en-US" sz="1800" dirty="0" smtClean="0">
                <a:solidFill>
                  <a:schemeClr val="bg1"/>
                </a:solidFill>
                <a:latin typeface="+mj-lt"/>
              </a:rPr>
              <a:t>May limit access to particular facilities or high security areas based on a Workforce Member’s role and function. </a:t>
            </a:r>
          </a:p>
          <a:p>
            <a:pPr marL="457200" lvl="1" eaLnBrk="1" hangingPunct="1">
              <a:spcAft>
                <a:spcPts val="1200"/>
              </a:spcAft>
              <a:buFont typeface="Arial" charset="0"/>
              <a:buChar char="•"/>
              <a:defRPr/>
            </a:pPr>
            <a:r>
              <a:rPr lang="en-US" altLang="en-US" sz="1800" dirty="0" smtClean="0">
                <a:solidFill>
                  <a:schemeClr val="bg1"/>
                </a:solidFill>
                <a:latin typeface="+mj-lt"/>
              </a:rPr>
              <a:t>Visitors to the facility (this included drug reps and vendors) not allowed in secure areas, monitored at all times and never left alone with access to health records, whether in paper or electronic form.</a:t>
            </a:r>
          </a:p>
          <a:p>
            <a:pPr marL="457200" lvl="1" eaLnBrk="1" hangingPunct="1">
              <a:spcAft>
                <a:spcPts val="1200"/>
              </a:spcAft>
              <a:buFont typeface="Arial" charset="0"/>
              <a:buChar char="•"/>
              <a:defRPr/>
            </a:pPr>
            <a:r>
              <a:rPr lang="en-US" altLang="en-US" sz="1800" dirty="0" smtClean="0">
                <a:solidFill>
                  <a:schemeClr val="bg1"/>
                </a:solidFill>
                <a:latin typeface="+mj-lt"/>
              </a:rPr>
              <a:t>All physical repairs and modifications to a facility related to security (e.g., walls, doors, and locks) documented and transmitted to the Security Officer (IT Director).</a:t>
            </a:r>
          </a:p>
          <a:p>
            <a:pPr eaLnBrk="1" hangingPunct="1">
              <a:defRPr/>
            </a:pPr>
            <a:endParaRPr lang="en-US" dirty="0"/>
          </a:p>
        </p:txBody>
      </p:sp>
    </p:spTree>
    <p:extLst>
      <p:ext uri="{BB962C8B-B14F-4D97-AF65-F5344CB8AC3E}">
        <p14:creationId xmlns:p14="http://schemas.microsoft.com/office/powerpoint/2010/main" val="4082629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61" y="256854"/>
            <a:ext cx="7325473" cy="1068511"/>
          </a:xfrm>
        </p:spPr>
        <p:txBody>
          <a:bodyPr>
            <a:normAutofit fontScale="90000"/>
          </a:bodyPr>
          <a:lstStyle/>
          <a:p>
            <a:pPr algn="ctr"/>
            <a:r>
              <a:rPr lang="en-US" sz="3600" i="1" dirty="0" smtClean="0">
                <a:solidFill>
                  <a:schemeClr val="bg1"/>
                </a:solidFill>
              </a:rPr>
              <a:t>Which information has to be secured? </a:t>
            </a:r>
            <a:endParaRPr lang="en-US" sz="3600" i="1" dirty="0">
              <a:solidFill>
                <a:schemeClr val="bg1"/>
              </a:solidFill>
            </a:endParaRPr>
          </a:p>
        </p:txBody>
      </p:sp>
      <p:pic>
        <p:nvPicPr>
          <p:cNvPr id="1032" name="Picture 8" descr="C:\Users\ahreed\AppData\Local\Microsoft\Windows\Temporary Internet Files\Content.IE5\O5B4X4PZ\1024px-Application-pgp-encrypt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522" y="2011680"/>
            <a:ext cx="4168588" cy="416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83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9BB"/>
          </a:solidFill>
        </p:spPr>
        <p:txBody>
          <a:bodyPr/>
          <a:lstStyle/>
          <a:p>
            <a:r>
              <a:rPr lang="en-US" dirty="0" smtClean="0">
                <a:solidFill>
                  <a:schemeClr val="bg1"/>
                </a:solidFill>
              </a:rPr>
              <a:t>Protected Health Information (PHI)</a:t>
            </a:r>
            <a:endParaRPr lang="en-US" dirty="0">
              <a:solidFill>
                <a:schemeClr val="bg1"/>
              </a:solidFill>
            </a:endParaRPr>
          </a:p>
        </p:txBody>
      </p:sp>
      <p:sp>
        <p:nvSpPr>
          <p:cNvPr id="3" name="Content Placeholder 2"/>
          <p:cNvSpPr>
            <a:spLocks noGrp="1"/>
          </p:cNvSpPr>
          <p:nvPr>
            <p:ph idx="1"/>
          </p:nvPr>
        </p:nvSpPr>
        <p:spPr>
          <a:xfrm>
            <a:off x="457200" y="1396894"/>
            <a:ext cx="8316930" cy="3298201"/>
          </a:xfrm>
          <a:solidFill>
            <a:srgbClr val="0089BB"/>
          </a:solidFill>
        </p:spPr>
        <p:txBody>
          <a:bodyPr>
            <a:normAutofit/>
          </a:bodyPr>
          <a:lstStyle/>
          <a:p>
            <a:pPr marL="0" indent="0">
              <a:buNone/>
            </a:pPr>
            <a:r>
              <a:rPr lang="en-US" dirty="0" smtClean="0">
                <a:solidFill>
                  <a:schemeClr val="bg1"/>
                </a:solidFill>
              </a:rPr>
              <a:t>PHI exists in various forms….</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r>
              <a:rPr lang="en-US" dirty="0" smtClean="0"/>
              <a:t>   </a:t>
            </a:r>
          </a:p>
          <a:p>
            <a:pPr marL="457200" lvl="1" indent="0">
              <a:buNone/>
            </a:pPr>
            <a:r>
              <a:rPr lang="en-US" dirty="0"/>
              <a:t>	</a:t>
            </a:r>
            <a:r>
              <a:rPr lang="en-US" dirty="0" smtClean="0">
                <a:solidFill>
                  <a:schemeClr val="bg1"/>
                </a:solidFill>
              </a:rPr>
              <a:t>printed				spoken			   electronic</a:t>
            </a:r>
            <a:endParaRPr lang="en-US" dirty="0">
              <a:solidFill>
                <a:schemeClr val="bg1"/>
              </a:solidFill>
            </a:endParaRPr>
          </a:p>
          <a:p>
            <a:pPr marL="457200" lvl="1" indent="0">
              <a:buNone/>
            </a:pPr>
            <a:endParaRPr lang="en-US" dirty="0" smtClean="0"/>
          </a:p>
        </p:txBody>
      </p:sp>
      <p:pic>
        <p:nvPicPr>
          <p:cNvPr id="7171" name="Picture 3" descr="C:\Users\ahreed\AppData\Local\Microsoft\Windows\Temporary Internet Files\Content.IE5\E135HMNF\files_460x27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56" y="2558264"/>
            <a:ext cx="2388955" cy="1433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490" y="5228048"/>
            <a:ext cx="7983020" cy="430887"/>
          </a:xfrm>
          <a:prstGeom prst="rect">
            <a:avLst/>
          </a:prstGeom>
          <a:noFill/>
        </p:spPr>
        <p:txBody>
          <a:bodyPr wrap="square" rtlCol="0">
            <a:spAutoFit/>
          </a:bodyPr>
          <a:lstStyle/>
          <a:p>
            <a:r>
              <a:rPr lang="en-US" sz="2200" dirty="0">
                <a:solidFill>
                  <a:schemeClr val="bg1"/>
                </a:solidFill>
              </a:rPr>
              <a:t>Protecting ALL </a:t>
            </a:r>
            <a:r>
              <a:rPr lang="en-US" sz="2200" dirty="0" smtClean="0">
                <a:solidFill>
                  <a:schemeClr val="bg1"/>
                </a:solidFill>
              </a:rPr>
              <a:t>forms of </a:t>
            </a:r>
            <a:r>
              <a:rPr lang="en-US" sz="2200" dirty="0">
                <a:solidFill>
                  <a:schemeClr val="bg1"/>
                </a:solidFill>
              </a:rPr>
              <a:t>PHI is the </a:t>
            </a:r>
            <a:r>
              <a:rPr lang="en-US" sz="2200" dirty="0" smtClean="0">
                <a:solidFill>
                  <a:schemeClr val="bg1"/>
                </a:solidFill>
              </a:rPr>
              <a:t>responsibility </a:t>
            </a:r>
            <a:r>
              <a:rPr lang="en-US" sz="2200" dirty="0">
                <a:solidFill>
                  <a:schemeClr val="bg1"/>
                </a:solidFill>
              </a:rPr>
              <a:t>of every employee</a:t>
            </a:r>
          </a:p>
        </p:txBody>
      </p:sp>
      <p:pic>
        <p:nvPicPr>
          <p:cNvPr id="3074" name="Picture 2" descr="C:\Users\ahreed\AppData\Local\Microsoft\Windows\Temporary Internet Files\Content.IE5\NMMK1V61\telehealth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58" y="2518728"/>
            <a:ext cx="2157089" cy="15281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hreed\AppData\Local\Microsoft\Windows\Temporary Internet Files\Content.IE5\LU7HQGP8\6850760963_1cc9603d1b_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198" y="2558263"/>
            <a:ext cx="2256962" cy="145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19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15950"/>
            <a:ext cx="8229600" cy="1143000"/>
          </a:xfrm>
        </p:spPr>
        <p:txBody>
          <a:bodyPr>
            <a:normAutofit fontScale="90000"/>
          </a:bodyPr>
          <a:lstStyle/>
          <a:p>
            <a:pPr eaLnBrk="1" hangingPunct="1">
              <a:defRPr/>
            </a:pPr>
            <a:r>
              <a:rPr lang="en-US" dirty="0" smtClean="0">
                <a:solidFill>
                  <a:schemeClr val="bg1"/>
                </a:solidFill>
              </a:rPr>
              <a:t>How can I protect PHI in my physical workspace?</a:t>
            </a:r>
            <a:endParaRPr lang="en-US" dirty="0">
              <a:solidFill>
                <a:schemeClr val="bg1"/>
              </a:solidFill>
            </a:endParaRPr>
          </a:p>
        </p:txBody>
      </p:sp>
      <p:sp>
        <p:nvSpPr>
          <p:cNvPr id="3" name="Content Placeholder 2"/>
          <p:cNvSpPr>
            <a:spLocks noGrp="1"/>
          </p:cNvSpPr>
          <p:nvPr>
            <p:ph idx="1"/>
          </p:nvPr>
        </p:nvSpPr>
        <p:spPr>
          <a:xfrm>
            <a:off x="274638" y="1804988"/>
            <a:ext cx="4103687" cy="4660900"/>
          </a:xfrm>
        </p:spPr>
        <p:txBody>
          <a:bodyPr>
            <a:normAutofit/>
          </a:bodyPr>
          <a:lstStyle/>
          <a:p>
            <a:pPr eaLnBrk="1" hangingPunct="1">
              <a:defRPr/>
            </a:pPr>
            <a:r>
              <a:rPr lang="en-US" sz="2400" dirty="0" smtClean="0">
                <a:solidFill>
                  <a:schemeClr val="bg1"/>
                </a:solidFill>
              </a:rPr>
              <a:t>Keep all documents with PHI (including photos, videos, X-rays) in a secured location</a:t>
            </a:r>
          </a:p>
          <a:p>
            <a:pPr eaLnBrk="1" hangingPunct="1">
              <a:defRPr/>
            </a:pPr>
            <a:r>
              <a:rPr lang="en-US" sz="2400" dirty="0" smtClean="0">
                <a:solidFill>
                  <a:schemeClr val="bg1"/>
                </a:solidFill>
              </a:rPr>
              <a:t>Limit access to areas with PHI to individuals who have a role or function in patient care</a:t>
            </a:r>
          </a:p>
          <a:p>
            <a:pPr eaLnBrk="1" hangingPunct="1">
              <a:defRPr/>
            </a:pPr>
            <a:r>
              <a:rPr lang="en-US" sz="2400" dirty="0" smtClean="0">
                <a:solidFill>
                  <a:schemeClr val="bg1"/>
                </a:solidFill>
              </a:rPr>
              <a:t>Visitors, including workers, should not be allowed in secure areas without supervision. Monitor areas with PHI at all times</a:t>
            </a:r>
            <a:endParaRPr lang="en-US" sz="2400" dirty="0">
              <a:solidFill>
                <a:schemeClr val="bg1"/>
              </a:solidFill>
            </a:endParaRPr>
          </a:p>
        </p:txBody>
      </p:sp>
      <p:pic>
        <p:nvPicPr>
          <p:cNvPr id="7170" name="Picture 2" descr="Z:\Allison\3DStickFigures1-6\3DStickFigures-Vol2\PPP_PRD_094_3D_People_-_Cargo_-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704" y="1983115"/>
            <a:ext cx="4050171" cy="405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18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5" y="248698"/>
            <a:ext cx="7030122" cy="1143000"/>
          </a:xfrm>
        </p:spPr>
        <p:txBody>
          <a:bodyPr/>
          <a:lstStyle/>
          <a:p>
            <a:r>
              <a:rPr lang="en-US" dirty="0" smtClean="0">
                <a:solidFill>
                  <a:schemeClr val="bg1"/>
                </a:solidFill>
              </a:rPr>
              <a:t>Be Aware</a:t>
            </a:r>
            <a:endParaRPr lang="en-US" dirty="0">
              <a:solidFill>
                <a:schemeClr val="bg1"/>
              </a:solidFill>
            </a:endParaRPr>
          </a:p>
        </p:txBody>
      </p:sp>
      <p:sp>
        <p:nvSpPr>
          <p:cNvPr id="3" name="Content Placeholder 2"/>
          <p:cNvSpPr>
            <a:spLocks noGrp="1"/>
          </p:cNvSpPr>
          <p:nvPr>
            <p:ph idx="1"/>
          </p:nvPr>
        </p:nvSpPr>
        <p:spPr>
          <a:xfrm>
            <a:off x="457200" y="1600200"/>
            <a:ext cx="8229600" cy="1186031"/>
          </a:xfrm>
        </p:spPr>
        <p:txBody>
          <a:bodyPr>
            <a:normAutofit/>
          </a:bodyPr>
          <a:lstStyle/>
          <a:p>
            <a:pPr marL="0" indent="0">
              <a:buNone/>
            </a:pPr>
            <a:r>
              <a:rPr lang="en-US" sz="2400" dirty="0" smtClean="0">
                <a:solidFill>
                  <a:schemeClr val="bg1"/>
                </a:solidFill>
              </a:rPr>
              <a:t>Be aware of PHI around you to avoid </a:t>
            </a:r>
          </a:p>
          <a:p>
            <a:pPr marL="0" indent="0">
              <a:buNone/>
            </a:pPr>
            <a:r>
              <a:rPr lang="en-US" sz="2400" dirty="0" smtClean="0">
                <a:solidFill>
                  <a:schemeClr val="bg1"/>
                </a:solidFill>
              </a:rPr>
              <a:t>unintentional use or disclosure: </a:t>
            </a:r>
          </a:p>
        </p:txBody>
      </p:sp>
      <p:pic>
        <p:nvPicPr>
          <p:cNvPr id="1026" name="Picture 2" descr="Z:\Allison\3DStickFigures1-6\3DStickFigures-Vol4\PPP_PRD_020_-_Office_Mess_-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903" y="1002782"/>
            <a:ext cx="3566897" cy="3566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8941" y="3441180"/>
            <a:ext cx="7250654" cy="2031325"/>
          </a:xfrm>
          <a:prstGeom prst="rect">
            <a:avLst/>
          </a:prstGeom>
          <a:noFill/>
        </p:spPr>
        <p:txBody>
          <a:bodyPr wrap="square" rtlCol="0">
            <a:spAutoFit/>
          </a:bodyPr>
          <a:lstStyle/>
          <a:p>
            <a:r>
              <a:rPr lang="en-US" dirty="0">
                <a:solidFill>
                  <a:schemeClr val="bg1"/>
                </a:solidFill>
              </a:rPr>
              <a:t>Examples: </a:t>
            </a:r>
          </a:p>
          <a:p>
            <a:pPr marL="285750" indent="-285750">
              <a:buFont typeface="Arial" panose="020B0604020202020204" pitchFamily="34" charset="0"/>
              <a:buChar char="•"/>
            </a:pPr>
            <a:r>
              <a:rPr lang="en-US" dirty="0">
                <a:solidFill>
                  <a:schemeClr val="bg1"/>
                </a:solidFill>
              </a:rPr>
              <a:t>Papers on desks</a:t>
            </a:r>
          </a:p>
          <a:p>
            <a:pPr marL="285750" indent="-285750">
              <a:buFont typeface="Arial" panose="020B0604020202020204" pitchFamily="34" charset="0"/>
              <a:buChar char="•"/>
            </a:pPr>
            <a:r>
              <a:rPr lang="en-US" dirty="0">
                <a:solidFill>
                  <a:schemeClr val="bg1"/>
                </a:solidFill>
              </a:rPr>
              <a:t>Computer screens visible</a:t>
            </a:r>
          </a:p>
          <a:p>
            <a:pPr marL="285750" indent="-285750">
              <a:buFont typeface="Arial" panose="020B0604020202020204" pitchFamily="34" charset="0"/>
              <a:buChar char="•"/>
            </a:pPr>
            <a:r>
              <a:rPr lang="en-US" dirty="0">
                <a:solidFill>
                  <a:schemeClr val="bg1"/>
                </a:solidFill>
              </a:rPr>
              <a:t>Conversations involving patients</a:t>
            </a:r>
          </a:p>
          <a:p>
            <a:pPr marL="285750" indent="-285750">
              <a:buFont typeface="Arial" panose="020B0604020202020204" pitchFamily="34" charset="0"/>
              <a:buChar char="•"/>
            </a:pPr>
            <a:r>
              <a:rPr lang="en-US" dirty="0">
                <a:solidFill>
                  <a:schemeClr val="bg1"/>
                </a:solidFill>
              </a:rPr>
              <a:t>Patient information on stickers, medication labels, forms</a:t>
            </a:r>
          </a:p>
          <a:p>
            <a:pPr marL="285750" indent="-285750">
              <a:buFont typeface="Arial" panose="020B0604020202020204" pitchFamily="34" charset="0"/>
              <a:buChar char="•"/>
            </a:pPr>
            <a:r>
              <a:rPr lang="en-US" dirty="0">
                <a:solidFill>
                  <a:schemeClr val="bg1"/>
                </a:solidFill>
              </a:rPr>
              <a:t>Photos or videos that you could potentially capture on your personal phone</a:t>
            </a:r>
          </a:p>
        </p:txBody>
      </p:sp>
    </p:spTree>
    <p:extLst>
      <p:ext uri="{BB962C8B-B14F-4D97-AF65-F5344CB8AC3E}">
        <p14:creationId xmlns:p14="http://schemas.microsoft.com/office/powerpoint/2010/main" val="2400165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Allison\3DStickFigures1-6\3DStickFigures-Vol1\PPP_PRD_105_3D_people-Computer_Monitor_With_Blank_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55" y="1201947"/>
            <a:ext cx="7602070" cy="57015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i="1" dirty="0" smtClean="0">
                <a:solidFill>
                  <a:schemeClr val="bg1"/>
                </a:solidFill>
              </a:rPr>
              <a:t>How can I protect PHI in an electronic health record? </a:t>
            </a:r>
            <a:endParaRPr lang="en-US" i="1" dirty="0">
              <a:solidFill>
                <a:schemeClr val="bg1"/>
              </a:solidFill>
            </a:endParaRPr>
          </a:p>
        </p:txBody>
      </p:sp>
      <p:sp>
        <p:nvSpPr>
          <p:cNvPr id="3" name="Content Placeholder 2"/>
          <p:cNvSpPr>
            <a:spLocks noGrp="1"/>
          </p:cNvSpPr>
          <p:nvPr>
            <p:ph idx="1"/>
          </p:nvPr>
        </p:nvSpPr>
        <p:spPr>
          <a:xfrm rot="449908">
            <a:off x="2614107" y="2420470"/>
            <a:ext cx="3420932" cy="2463501"/>
          </a:xfrm>
        </p:spPr>
        <p:txBody>
          <a:bodyPr>
            <a:normAutofit/>
          </a:bodyPr>
          <a:lstStyle/>
          <a:p>
            <a:r>
              <a:rPr lang="en-US" sz="1800" dirty="0" smtClean="0"/>
              <a:t>Lock your computer whenever you leave it unattended</a:t>
            </a:r>
            <a:endParaRPr lang="en-US" sz="1800" dirty="0" smtClean="0">
              <a:solidFill>
                <a:schemeClr val="bg1"/>
              </a:solidFill>
            </a:endParaRPr>
          </a:p>
          <a:p>
            <a:r>
              <a:rPr lang="en-US" sz="1800" dirty="0" smtClean="0"/>
              <a:t>Laptops or tablets with PHI must be kept in a secure location—including while in transit.</a:t>
            </a:r>
          </a:p>
          <a:p>
            <a:r>
              <a:rPr lang="en-US" sz="1800" dirty="0" smtClean="0"/>
              <a:t>Laptops and tablets must have encryption software installed</a:t>
            </a:r>
            <a:endParaRPr lang="en-US" sz="1800" dirty="0"/>
          </a:p>
        </p:txBody>
      </p:sp>
    </p:spTree>
    <p:extLst>
      <p:ext uri="{BB962C8B-B14F-4D97-AF65-F5344CB8AC3E}">
        <p14:creationId xmlns:p14="http://schemas.microsoft.com/office/powerpoint/2010/main" val="1011534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274638"/>
            <a:ext cx="8229600" cy="1684337"/>
          </a:xfrm>
        </p:spPr>
        <p:txBody>
          <a:bodyPr>
            <a:normAutofit/>
          </a:bodyPr>
          <a:lstStyle/>
          <a:p>
            <a:pPr algn="l" eaLnBrk="1" hangingPunct="1"/>
            <a:r>
              <a:rPr lang="en-US" altLang="en-US" sz="5400" dirty="0" smtClean="0">
                <a:solidFill>
                  <a:schemeClr val="bg1"/>
                </a:solidFill>
              </a:rPr>
              <a:t>Today’s Plan</a:t>
            </a:r>
          </a:p>
        </p:txBody>
      </p:sp>
      <p:sp>
        <p:nvSpPr>
          <p:cNvPr id="6147" name="Content Placeholder 1"/>
          <p:cNvSpPr>
            <a:spLocks noGrp="1"/>
          </p:cNvSpPr>
          <p:nvPr>
            <p:ph idx="1"/>
          </p:nvPr>
        </p:nvSpPr>
        <p:spPr>
          <a:xfrm>
            <a:off x="457200" y="1958975"/>
            <a:ext cx="8229600" cy="4397375"/>
          </a:xfrm>
        </p:spPr>
        <p:txBody>
          <a:bodyPr/>
          <a:lstStyle/>
          <a:p>
            <a:pPr eaLnBrk="1" hangingPunct="1"/>
            <a:r>
              <a:rPr lang="en-US" altLang="en-US" sz="3200" dirty="0" smtClean="0">
                <a:solidFill>
                  <a:schemeClr val="bg1"/>
                </a:solidFill>
              </a:rPr>
              <a:t>Review HIPAA requirements</a:t>
            </a:r>
          </a:p>
          <a:p>
            <a:pPr eaLnBrk="1" hangingPunct="1"/>
            <a:r>
              <a:rPr lang="en-US" altLang="en-US" sz="3200" dirty="0" smtClean="0">
                <a:solidFill>
                  <a:schemeClr val="bg1"/>
                </a:solidFill>
              </a:rPr>
              <a:t>Discuss laws that govern health record privacy</a:t>
            </a:r>
          </a:p>
          <a:p>
            <a:pPr eaLnBrk="1" hangingPunct="1"/>
            <a:r>
              <a:rPr lang="en-US" altLang="en-US" sz="3200" dirty="0" smtClean="0">
                <a:solidFill>
                  <a:schemeClr val="bg1"/>
                </a:solidFill>
              </a:rPr>
              <a:t>Becom</a:t>
            </a:r>
            <a:r>
              <a:rPr lang="en-US" altLang="en-US" dirty="0" smtClean="0">
                <a:solidFill>
                  <a:schemeClr val="bg1"/>
                </a:solidFill>
              </a:rPr>
              <a:t>e familiar </a:t>
            </a:r>
            <a:r>
              <a:rPr lang="en-US" altLang="en-US" sz="3200" dirty="0" smtClean="0">
                <a:solidFill>
                  <a:schemeClr val="bg1"/>
                </a:solidFill>
              </a:rPr>
              <a:t>with some common terms</a:t>
            </a:r>
          </a:p>
          <a:p>
            <a:pPr eaLnBrk="1" hangingPunct="1"/>
            <a:r>
              <a:rPr lang="en-US" altLang="en-US" sz="3200" dirty="0" smtClean="0">
                <a:solidFill>
                  <a:schemeClr val="bg1"/>
                </a:solidFill>
              </a:rPr>
              <a:t>Talk about our privacy obligations</a:t>
            </a:r>
          </a:p>
          <a:p>
            <a:pPr eaLnBrk="1" hangingPunct="1"/>
            <a:r>
              <a:rPr lang="en-US" altLang="en-US" sz="3200" dirty="0" smtClean="0">
                <a:solidFill>
                  <a:schemeClr val="bg1"/>
                </a:solidFill>
              </a:rPr>
              <a:t>Explain how we can keep information safe</a:t>
            </a:r>
          </a:p>
        </p:txBody>
      </p:sp>
      <p:sp>
        <p:nvSpPr>
          <p:cNvPr id="3" name="Slide Number Placeholder 2"/>
          <p:cNvSpPr>
            <a:spLocks noGrp="1"/>
          </p:cNvSpPr>
          <p:nvPr>
            <p:ph type="sldNum" sz="quarter" idx="12"/>
          </p:nvPr>
        </p:nvSpPr>
        <p:spPr/>
        <p:txBody>
          <a:bodyPr/>
          <a:lstStyle/>
          <a:p>
            <a:pPr>
              <a:defRPr/>
            </a:pPr>
            <a:fld id="{0F6242C2-6AE6-4330-B05D-F5641E98532B}" type="slidenum">
              <a:rPr lang="en-US"/>
              <a:pPr>
                <a:defRPr/>
              </a:pPr>
              <a:t>3</a:t>
            </a:fld>
            <a:endParaRPr lang="en-US" dirty="0"/>
          </a:p>
        </p:txBody>
      </p:sp>
    </p:spTree>
    <p:extLst>
      <p:ext uri="{BB962C8B-B14F-4D97-AF65-F5344CB8AC3E}">
        <p14:creationId xmlns:p14="http://schemas.microsoft.com/office/powerpoint/2010/main" val="4087630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69" y="1298897"/>
            <a:ext cx="8094408" cy="530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p:txBody>
          <a:bodyPr/>
          <a:lstStyle/>
          <a:p>
            <a:pPr eaLnBrk="1" hangingPunct="1"/>
            <a:r>
              <a:rPr lang="en-US" altLang="en-US" dirty="0" smtClean="0">
                <a:solidFill>
                  <a:schemeClr val="bg1"/>
                </a:solidFill>
              </a:rPr>
              <a:t>Protect Usernames and Passwords</a:t>
            </a:r>
          </a:p>
        </p:txBody>
      </p:sp>
      <p:sp>
        <p:nvSpPr>
          <p:cNvPr id="6" name="Rectangle 5"/>
          <p:cNvSpPr/>
          <p:nvPr/>
        </p:nvSpPr>
        <p:spPr>
          <a:xfrm>
            <a:off x="1314421" y="1721151"/>
            <a:ext cx="1809779" cy="2308324"/>
          </a:xfrm>
          <a:prstGeom prst="rect">
            <a:avLst/>
          </a:prstGeom>
          <a:noFill/>
        </p:spPr>
        <p:txBody>
          <a:bodyPr>
            <a:spAutoFit/>
          </a:bodyPr>
          <a:lstStyle/>
          <a:p>
            <a:pPr>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Never give your username and password to anyone!</a:t>
            </a:r>
          </a:p>
        </p:txBody>
      </p:sp>
      <p:sp>
        <p:nvSpPr>
          <p:cNvPr id="7" name="Rectangle 6"/>
          <p:cNvSpPr/>
          <p:nvPr/>
        </p:nvSpPr>
        <p:spPr>
          <a:xfrm>
            <a:off x="3509947" y="2228982"/>
            <a:ext cx="2509853" cy="842692"/>
          </a:xfrm>
          <a:prstGeom prst="rect">
            <a:avLst/>
          </a:prstGeom>
          <a:noFill/>
        </p:spPr>
        <p:txBody>
          <a:bodyPr>
            <a:spAutoFit/>
          </a:bodyPr>
          <a:lstStyle/>
          <a:p>
            <a:pPr>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Never write your password down!</a:t>
            </a:r>
          </a:p>
        </p:txBody>
      </p:sp>
      <p:sp>
        <p:nvSpPr>
          <p:cNvPr id="8" name="Rectangle 7"/>
          <p:cNvSpPr/>
          <p:nvPr/>
        </p:nvSpPr>
        <p:spPr>
          <a:xfrm>
            <a:off x="1217673" y="4786690"/>
            <a:ext cx="2211994" cy="1569660"/>
          </a:xfrm>
          <a:prstGeom prst="rect">
            <a:avLst/>
          </a:prstGeom>
          <a:noFill/>
        </p:spPr>
        <p:txBody>
          <a:bodyPr>
            <a:spAutoFit/>
          </a:bodyPr>
          <a:lstStyle/>
          <a:p>
            <a:pPr>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Treat your password like your ATM card PIN</a:t>
            </a:r>
          </a:p>
        </p:txBody>
      </p:sp>
      <p:sp>
        <p:nvSpPr>
          <p:cNvPr id="9" name="Rectangle 8"/>
          <p:cNvSpPr/>
          <p:nvPr/>
        </p:nvSpPr>
        <p:spPr>
          <a:xfrm>
            <a:off x="7227012" y="2115431"/>
            <a:ext cx="1459787" cy="2677656"/>
          </a:xfrm>
          <a:prstGeom prst="rect">
            <a:avLst/>
          </a:prstGeom>
          <a:noFill/>
        </p:spPr>
        <p:txBody>
          <a:bodyPr wrap="square">
            <a:spAutoFit/>
          </a:bodyPr>
          <a:lstStyle/>
          <a:p>
            <a:pPr algn="r">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Don’t stick password to monitor or keyboard</a:t>
            </a:r>
          </a:p>
        </p:txBody>
      </p:sp>
      <p:sp>
        <p:nvSpPr>
          <p:cNvPr id="12" name="Rectangle 11"/>
          <p:cNvSpPr/>
          <p:nvPr/>
        </p:nvSpPr>
        <p:spPr>
          <a:xfrm>
            <a:off x="4047478" y="4518864"/>
            <a:ext cx="2566386" cy="1200329"/>
          </a:xfrm>
          <a:prstGeom prst="rect">
            <a:avLst/>
          </a:prstGeom>
          <a:noFill/>
        </p:spPr>
        <p:txBody>
          <a:bodyPr>
            <a:spAutoFit/>
          </a:bodyPr>
          <a:lstStyle/>
          <a:p>
            <a:pPr>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Don’t give out your personal information</a:t>
            </a:r>
          </a:p>
        </p:txBody>
      </p:sp>
    </p:spTree>
    <p:extLst>
      <p:ext uri="{BB962C8B-B14F-4D97-AF65-F5344CB8AC3E}">
        <p14:creationId xmlns:p14="http://schemas.microsoft.com/office/powerpoint/2010/main" val="1337024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1734"/>
          </a:xfrm>
        </p:spPr>
        <p:txBody>
          <a:bodyPr/>
          <a:lstStyle/>
          <a:p>
            <a:r>
              <a:rPr lang="en-US" dirty="0" smtClean="0">
                <a:solidFill>
                  <a:schemeClr val="bg1"/>
                </a:solidFill>
              </a:rPr>
              <a:t>Mobile Devices</a:t>
            </a:r>
            <a:endParaRPr lang="en-US" dirty="0">
              <a:solidFill>
                <a:schemeClr val="bg1"/>
              </a:solidFill>
            </a:endParaRPr>
          </a:p>
        </p:txBody>
      </p:sp>
      <p:sp>
        <p:nvSpPr>
          <p:cNvPr id="3" name="Content Placeholder 2"/>
          <p:cNvSpPr>
            <a:spLocks noGrp="1"/>
          </p:cNvSpPr>
          <p:nvPr>
            <p:ph idx="1"/>
          </p:nvPr>
        </p:nvSpPr>
        <p:spPr>
          <a:xfrm>
            <a:off x="457200" y="1713216"/>
            <a:ext cx="8229600" cy="4525963"/>
          </a:xfrm>
        </p:spPr>
        <p:txBody>
          <a:bodyPr>
            <a:normAutofit fontScale="55000" lnSpcReduction="20000"/>
          </a:bodyPr>
          <a:lstStyle/>
          <a:p>
            <a:r>
              <a:rPr lang="en-US" dirty="0" smtClean="0">
                <a:solidFill>
                  <a:schemeClr val="bg1"/>
                </a:solidFill>
              </a:rPr>
              <a:t>ANTHC does not allow patient information to be stored on personal mobile devices. This applies to all mobile computing devices such as laptop computers, tablets, cell phones, or personal thumb drives.</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a:p>
            <a:pPr marL="457200" lvl="1" indent="0">
              <a:spcAft>
                <a:spcPts val="50"/>
              </a:spcAft>
              <a:buNone/>
            </a:pPr>
            <a:r>
              <a:rPr lang="en-US" b="1" u="sng" dirty="0" smtClean="0">
                <a:solidFill>
                  <a:schemeClr val="bg1"/>
                </a:solidFill>
              </a:rPr>
              <a:t>NEVER</a:t>
            </a:r>
            <a:r>
              <a:rPr lang="en-US" dirty="0" smtClean="0">
                <a:solidFill>
                  <a:schemeClr val="bg1"/>
                </a:solidFill>
              </a:rPr>
              <a:t> leave laptops or other mobile devices unattended in unsecured areas. </a:t>
            </a:r>
          </a:p>
          <a:p>
            <a:pPr marL="457200" lvl="1" indent="0">
              <a:spcAft>
                <a:spcPts val="50"/>
              </a:spcAft>
              <a:buNone/>
            </a:pPr>
            <a:r>
              <a:rPr lang="en-US" b="1" u="sng" dirty="0" smtClean="0">
                <a:solidFill>
                  <a:schemeClr val="bg1"/>
                </a:solidFill>
              </a:rPr>
              <a:t>IMMEDIATELY</a:t>
            </a:r>
            <a:r>
              <a:rPr lang="en-US" dirty="0" smtClean="0">
                <a:solidFill>
                  <a:schemeClr val="bg1"/>
                </a:solidFill>
              </a:rPr>
              <a:t> report the loss or theft of any mobile computing device to your supervisor and the Compliance Officer. </a:t>
            </a:r>
          </a:p>
          <a:p>
            <a:pPr marL="457200" lvl="1" indent="0">
              <a:spcAft>
                <a:spcPts val="50"/>
              </a:spcAft>
              <a:buNone/>
            </a:pPr>
            <a:r>
              <a:rPr lang="en-US" b="1" u="sng" dirty="0" smtClean="0">
                <a:solidFill>
                  <a:schemeClr val="bg1"/>
                </a:solidFill>
              </a:rPr>
              <a:t>REMEMBER</a:t>
            </a:r>
            <a:r>
              <a:rPr lang="en-US" dirty="0" smtClean="0">
                <a:solidFill>
                  <a:schemeClr val="bg1"/>
                </a:solidFill>
              </a:rPr>
              <a:t>, for any mobile device with PHI, </a:t>
            </a:r>
            <a:r>
              <a:rPr lang="en-US" b="1" dirty="0" smtClean="0">
                <a:solidFill>
                  <a:schemeClr val="bg1"/>
                </a:solidFill>
              </a:rPr>
              <a:t>encryption</a:t>
            </a:r>
            <a:r>
              <a:rPr lang="en-US" dirty="0" smtClean="0">
                <a:solidFill>
                  <a:schemeClr val="bg1"/>
                </a:solidFill>
              </a:rPr>
              <a:t> is the best defense!</a:t>
            </a:r>
            <a:endParaRPr lang="en-US" dirty="0">
              <a:solidFill>
                <a:schemeClr val="bg1"/>
              </a:solidFill>
            </a:endParaRPr>
          </a:p>
        </p:txBody>
      </p:sp>
      <p:pic>
        <p:nvPicPr>
          <p:cNvPr id="6146" name="Picture 2" descr="Z:\Allison\3DStickFigures1-6\3DStickFigures-Vol3\PPP_PRD_199_-_TABLET_-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828" y="2441986"/>
            <a:ext cx="2983455" cy="223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78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evel 17"/>
          <p:cNvSpPr/>
          <p:nvPr/>
        </p:nvSpPr>
        <p:spPr>
          <a:xfrm>
            <a:off x="5426046" y="1861073"/>
            <a:ext cx="2635914" cy="923330"/>
          </a:xfrm>
          <a:prstGeom prst="bevel">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05" name="Picture 5" descr="C:\Documents and Settings\csdeason.ANMC\Local Settings\Temporary Internet Files\Content.IE5\E4JLGJ3B\MC90044038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376613"/>
            <a:ext cx="3351213"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le 1"/>
          <p:cNvSpPr>
            <a:spLocks noGrp="1"/>
          </p:cNvSpPr>
          <p:nvPr>
            <p:ph type="title"/>
          </p:nvPr>
        </p:nvSpPr>
        <p:spPr/>
        <p:txBody>
          <a:bodyPr/>
          <a:lstStyle/>
          <a:p>
            <a:pPr eaLnBrk="1" hangingPunct="1"/>
            <a:r>
              <a:rPr lang="en-US" altLang="en-US" dirty="0" smtClean="0">
                <a:solidFill>
                  <a:schemeClr val="bg1"/>
                </a:solidFill>
              </a:rPr>
              <a:t>Shredding</a:t>
            </a:r>
          </a:p>
        </p:txBody>
      </p:sp>
      <p:sp>
        <p:nvSpPr>
          <p:cNvPr id="10" name="&quot;No&quot; Symbol 9"/>
          <p:cNvSpPr/>
          <p:nvPr/>
        </p:nvSpPr>
        <p:spPr>
          <a:xfrm>
            <a:off x="669925" y="4083050"/>
            <a:ext cx="1676400" cy="2363788"/>
          </a:xfrm>
          <a:prstGeom prst="noSmoking">
            <a:avLst/>
          </a:prstGeom>
          <a:solidFill>
            <a:srgbClr val="FF0000">
              <a:alpha val="16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13" name="Rectangle 12"/>
          <p:cNvSpPr/>
          <p:nvPr/>
        </p:nvSpPr>
        <p:spPr>
          <a:xfrm>
            <a:off x="5426045" y="1861073"/>
            <a:ext cx="2885197" cy="923330"/>
          </a:xfrm>
          <a:prstGeom prst="rect">
            <a:avLst/>
          </a:prstGeom>
          <a:blipFill>
            <a:blip r:embed="rId4"/>
            <a:tile tx="0" ty="0" sx="100000" sy="100000" flip="none" algn="tl"/>
          </a:blip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Shred it!</a:t>
            </a:r>
          </a:p>
        </p:txBody>
      </p:sp>
      <p:pic>
        <p:nvPicPr>
          <p:cNvPr id="2560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3598863"/>
            <a:ext cx="264477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16"/>
          <p:cNvSpPr txBox="1">
            <a:spLocks noChangeArrowheads="1"/>
          </p:cNvSpPr>
          <p:nvPr/>
        </p:nvSpPr>
        <p:spPr bwMode="auto">
          <a:xfrm>
            <a:off x="280988" y="1830388"/>
            <a:ext cx="45243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Pct val="100000"/>
              <a:buFontTx/>
              <a:buNone/>
            </a:pPr>
            <a:r>
              <a:rPr lang="en-US" altLang="en-US" sz="2800" b="1" u="sng" dirty="0">
                <a:solidFill>
                  <a:schemeClr val="bg1"/>
                </a:solidFill>
                <a:latin typeface="Arial" charset="0"/>
              </a:rPr>
              <a:t>DO NOT</a:t>
            </a:r>
            <a:r>
              <a:rPr lang="en-US" altLang="en-US" sz="2800" b="1" dirty="0">
                <a:solidFill>
                  <a:schemeClr val="bg1"/>
                </a:solidFill>
                <a:latin typeface="Arial" charset="0"/>
              </a:rPr>
              <a:t> put personally identifiable information in the trash or recycle bin</a:t>
            </a:r>
          </a:p>
        </p:txBody>
      </p:sp>
      <p:pic>
        <p:nvPicPr>
          <p:cNvPr id="25611" name="Picture 3" descr="C:\Documents and Settings\tferriss\Local Settings\Temporary Internet Files\Content.IE5\N62JPDA8\MC90043384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3376613"/>
            <a:ext cx="2900362"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quot;No&quot; Symbol 10"/>
          <p:cNvSpPr/>
          <p:nvPr/>
        </p:nvSpPr>
        <p:spPr>
          <a:xfrm>
            <a:off x="3128963" y="3870325"/>
            <a:ext cx="1508125" cy="1844675"/>
          </a:xfrm>
          <a:prstGeom prst="noSmoking">
            <a:avLst/>
          </a:prstGeom>
          <a:solidFill>
            <a:srgbClr val="FF0000">
              <a:alpha val="16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406673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tLang="en-US" dirty="0" smtClean="0">
                <a:solidFill>
                  <a:schemeClr val="bg1"/>
                </a:solidFill>
              </a:rPr>
              <a:t>HIPAA Rule #3: </a:t>
            </a:r>
            <a:br>
              <a:rPr lang="en-US" altLang="en-US" dirty="0" smtClean="0">
                <a:solidFill>
                  <a:schemeClr val="bg1"/>
                </a:solidFill>
              </a:rPr>
            </a:br>
            <a:r>
              <a:rPr lang="en-US" altLang="en-US" dirty="0" smtClean="0">
                <a:solidFill>
                  <a:schemeClr val="bg1"/>
                </a:solidFill>
              </a:rPr>
              <a:t>Breach Notification Rule</a:t>
            </a:r>
          </a:p>
        </p:txBody>
      </p:sp>
      <p:sp>
        <p:nvSpPr>
          <p:cNvPr id="7" name="Content Placeholder 6"/>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US" sz="3200" dirty="0">
                <a:solidFill>
                  <a:schemeClr val="bg1"/>
                </a:solidFill>
              </a:rPr>
              <a:t>The Breach Notification Rule requires covered </a:t>
            </a:r>
            <a:r>
              <a:rPr lang="en-US" sz="3200" dirty="0" smtClean="0">
                <a:solidFill>
                  <a:schemeClr val="bg1"/>
                </a:solidFill>
              </a:rPr>
              <a:t>entities (ANMC) </a:t>
            </a:r>
            <a:r>
              <a:rPr lang="en-US" sz="3200" dirty="0">
                <a:solidFill>
                  <a:schemeClr val="bg1"/>
                </a:solidFill>
              </a:rPr>
              <a:t>and their business associates to provide notification following a breach of unsecured PHI.</a:t>
            </a:r>
          </a:p>
          <a:p>
            <a:pPr marL="274320" indent="-274320" eaLnBrk="1" fontAlgn="auto" hangingPunct="1">
              <a:spcAft>
                <a:spcPts val="0"/>
              </a:spcAft>
              <a:buClr>
                <a:schemeClr val="accent3"/>
              </a:buClr>
              <a:buFont typeface="Wingdings 2"/>
              <a:buChar char=""/>
              <a:defRPr/>
            </a:pPr>
            <a:endParaRPr lang="en-US" dirty="0">
              <a:solidFill>
                <a:schemeClr val="bg1"/>
              </a:solidFill>
            </a:endParaRPr>
          </a:p>
        </p:txBody>
      </p:sp>
      <p:pic>
        <p:nvPicPr>
          <p:cNvPr id="2051" name="Picture 3" descr="Z:\Allison\3DStickFigures1-6\3DStickFigures-Vol4\PPP_PRD_455_-_NUMBER_3_-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261" y="3496235"/>
            <a:ext cx="2883050" cy="288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06900"/>
            <a:ext cx="8229600" cy="1143000"/>
          </a:xfrm>
        </p:spPr>
        <p:txBody>
          <a:bodyPr>
            <a:normAutofit fontScale="90000"/>
          </a:bodyPr>
          <a:lstStyle/>
          <a:p>
            <a:pPr eaLnBrk="1" hangingPunct="1"/>
            <a:r>
              <a:rPr lang="en-US" altLang="en-US" dirty="0" smtClean="0">
                <a:solidFill>
                  <a:schemeClr val="bg1"/>
                </a:solidFill>
              </a:rPr>
              <a:t>If you think an inappropriate disclosure of PHI has occurred:</a:t>
            </a:r>
          </a:p>
        </p:txBody>
      </p:sp>
      <p:sp>
        <p:nvSpPr>
          <p:cNvPr id="3" name="Content Placeholder 2"/>
          <p:cNvSpPr>
            <a:spLocks noGrp="1"/>
          </p:cNvSpPr>
          <p:nvPr>
            <p:ph sz="half" idx="1"/>
          </p:nvPr>
        </p:nvSpPr>
        <p:spPr>
          <a:xfrm>
            <a:off x="178002" y="1930204"/>
            <a:ext cx="5469763" cy="1028753"/>
          </a:xfrm>
        </p:spPr>
        <p:txBody>
          <a:bodyPr>
            <a:normAutofit fontScale="62500" lnSpcReduction="20000"/>
          </a:bodyPr>
          <a:lstStyle/>
          <a:p>
            <a:pPr marL="342900" indent="-342900" eaLnBrk="1" hangingPunct="1">
              <a:buFont typeface="Wingdings 2" pitchFamily="18" charset="2"/>
              <a:buChar char="P"/>
              <a:defRPr/>
            </a:pPr>
            <a:r>
              <a:rPr lang="en-US" sz="3900" dirty="0" smtClean="0">
                <a:solidFill>
                  <a:schemeClr val="bg1"/>
                </a:solidFill>
              </a:rPr>
              <a:t>Immediately report it to your supervisor and the Compliance/Privacy Officer of your organization</a:t>
            </a:r>
          </a:p>
          <a:p>
            <a:pPr marL="0" indent="0" eaLnBrk="1" hangingPunct="1">
              <a:buNone/>
              <a:defRPr/>
            </a:pPr>
            <a:endParaRPr lang="en-US" sz="2400" dirty="0">
              <a:solidFill>
                <a:schemeClr val="bg1"/>
              </a:solidFill>
            </a:endParaRPr>
          </a:p>
        </p:txBody>
      </p:sp>
      <p:sp>
        <p:nvSpPr>
          <p:cNvPr id="4" name="Content Placeholder 3"/>
          <p:cNvSpPr>
            <a:spLocks noGrp="1"/>
          </p:cNvSpPr>
          <p:nvPr>
            <p:ph sz="half" idx="2"/>
          </p:nvPr>
        </p:nvSpPr>
        <p:spPr>
          <a:xfrm>
            <a:off x="178002" y="4243336"/>
            <a:ext cx="6550632" cy="2233914"/>
          </a:xfrm>
        </p:spPr>
        <p:txBody>
          <a:bodyPr>
            <a:normAutofit fontScale="62500" lnSpcReduction="20000"/>
          </a:bodyPr>
          <a:lstStyle/>
          <a:p>
            <a:pPr marL="0" indent="0" eaLnBrk="1" hangingPunct="1">
              <a:spcAft>
                <a:spcPts val="1000"/>
              </a:spcAft>
              <a:buFont typeface="Wingdings 2" pitchFamily="18" charset="2"/>
              <a:buNone/>
              <a:defRPr/>
            </a:pPr>
            <a:r>
              <a:rPr lang="en-US" sz="2900" dirty="0" smtClean="0">
                <a:solidFill>
                  <a:schemeClr val="bg1"/>
                </a:solidFill>
              </a:rPr>
              <a:t>Examples:</a:t>
            </a:r>
          </a:p>
          <a:p>
            <a:pPr eaLnBrk="1" hangingPunct="1">
              <a:defRPr/>
            </a:pPr>
            <a:r>
              <a:rPr lang="en-US" sz="2900" dirty="0" smtClean="0">
                <a:solidFill>
                  <a:schemeClr val="bg1"/>
                </a:solidFill>
              </a:rPr>
              <a:t>Documents with PHI are missing or lost</a:t>
            </a:r>
          </a:p>
          <a:p>
            <a:pPr eaLnBrk="1" hangingPunct="1">
              <a:defRPr/>
            </a:pPr>
            <a:r>
              <a:rPr lang="en-US" sz="2900" dirty="0" smtClean="0">
                <a:solidFill>
                  <a:schemeClr val="bg1"/>
                </a:solidFill>
              </a:rPr>
              <a:t>A fax or email is sent to the wrong address</a:t>
            </a:r>
          </a:p>
          <a:p>
            <a:pPr eaLnBrk="1" hangingPunct="1">
              <a:defRPr/>
            </a:pPr>
            <a:r>
              <a:rPr lang="en-US" sz="2900" dirty="0" smtClean="0">
                <a:solidFill>
                  <a:schemeClr val="bg1"/>
                </a:solidFill>
              </a:rPr>
              <a:t>Paperwork is given to the wrong person</a:t>
            </a:r>
          </a:p>
          <a:p>
            <a:pPr eaLnBrk="1" hangingPunct="1">
              <a:defRPr/>
            </a:pPr>
            <a:r>
              <a:rPr lang="en-US" sz="2900" dirty="0" smtClean="0">
                <a:solidFill>
                  <a:schemeClr val="bg1"/>
                </a:solidFill>
              </a:rPr>
              <a:t>There is a break-in or theft </a:t>
            </a:r>
          </a:p>
          <a:p>
            <a:pPr eaLnBrk="1" hangingPunct="1">
              <a:defRPr/>
            </a:pPr>
            <a:r>
              <a:rPr lang="en-US" sz="2900" dirty="0" smtClean="0">
                <a:solidFill>
                  <a:schemeClr val="bg1"/>
                </a:solidFill>
              </a:rPr>
              <a:t>If you think your computer was hacked</a:t>
            </a:r>
          </a:p>
          <a:p>
            <a:pPr eaLnBrk="1" hangingPunct="1">
              <a:defRPr/>
            </a:pPr>
            <a:endParaRPr lang="en-US" dirty="0">
              <a:solidFill>
                <a:schemeClr val="bg1"/>
              </a:solidFill>
            </a:endParaRPr>
          </a:p>
        </p:txBody>
      </p:sp>
      <p:sp>
        <p:nvSpPr>
          <p:cNvPr id="2" name="TextBox 1"/>
          <p:cNvSpPr txBox="1"/>
          <p:nvPr/>
        </p:nvSpPr>
        <p:spPr>
          <a:xfrm>
            <a:off x="178002" y="2830998"/>
            <a:ext cx="5222337" cy="1107996"/>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solidFill>
                  <a:schemeClr val="bg1"/>
                </a:solidFill>
              </a:rPr>
              <a:t>Review your HIPAA policies and procedures</a:t>
            </a:r>
          </a:p>
          <a:p>
            <a:endParaRPr lang="en-US" dirty="0"/>
          </a:p>
        </p:txBody>
      </p:sp>
      <p:pic>
        <p:nvPicPr>
          <p:cNvPr id="8194" name="Picture 2" descr="Z:\Allison\3DStickFigures1-6\3DStickFigures-Vol2\PPP_PRD_070_3D_People_-_Phonecall_-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305" y="1930204"/>
            <a:ext cx="3247072" cy="324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2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364340"/>
            <a:ext cx="7548081" cy="827462"/>
          </a:xfrm>
        </p:spPr>
        <p:txBody>
          <a:bodyPr>
            <a:normAutofit fontScale="90000"/>
          </a:bodyPr>
          <a:lstStyle/>
          <a:p>
            <a:pPr algn="ctr" eaLnBrk="1" hangingPunct="1"/>
            <a:r>
              <a:rPr lang="en-US" altLang="en-US" sz="2800" dirty="0" smtClean="0"/>
              <a:t>Phishing Attacks are the new Breaking and Entering!</a:t>
            </a:r>
          </a:p>
        </p:txBody>
      </p:sp>
      <p:sp>
        <p:nvSpPr>
          <p:cNvPr id="28675" name="Content Placeholder 2"/>
          <p:cNvSpPr>
            <a:spLocks noGrp="1"/>
          </p:cNvSpPr>
          <p:nvPr>
            <p:ph type="body" sz="half" idx="2"/>
          </p:nvPr>
        </p:nvSpPr>
        <p:spPr>
          <a:xfrm>
            <a:off x="804809" y="4767209"/>
            <a:ext cx="7774112" cy="1356189"/>
          </a:xfrm>
        </p:spPr>
        <p:txBody>
          <a:bodyPr/>
          <a:lstStyle/>
          <a:p>
            <a:pPr eaLnBrk="1" hangingPunct="1"/>
            <a:r>
              <a:rPr lang="en-US" altLang="en-US" sz="2000" dirty="0" smtClean="0"/>
              <a:t>Phishing Attacks are malicious emails that are sent to steal information, to obtain access to a computer system, or to infect a computer system.</a:t>
            </a:r>
          </a:p>
          <a:p>
            <a:pPr eaLnBrk="1" hangingPunct="1"/>
            <a:r>
              <a:rPr lang="en-US" altLang="en-US" sz="2000" dirty="0" smtClean="0"/>
              <a:t>Note, Ransomware Attacks are often start with Phishing Attacks.</a:t>
            </a:r>
            <a:endParaRPr lang="en-US" altLang="en-US" sz="2000" dirty="0"/>
          </a:p>
        </p:txBody>
      </p:sp>
      <p:pic>
        <p:nvPicPr>
          <p:cNvPr id="11266" name="Picture 2" descr="Image result for phishing attac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378" y="1410445"/>
            <a:ext cx="4308475" cy="322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695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C:\Users\ahreed\AppData\Local\Microsoft\Windows\Temporary Internet Files\Content.IE5\47Y24RMM\Apple-LCD-Computer-Screen-Monitor-16767-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98" y="1350934"/>
            <a:ext cx="6622678" cy="5305425"/>
          </a:xfrm>
          <a:prstGeom prst="rect">
            <a:avLst/>
          </a:prstGeom>
          <a:noFill/>
          <a:extLst>
            <a:ext uri="{909E8E84-426E-40DD-AFC4-6F175D3DCCD1}">
              <a14:hiddenFill xmlns:a14="http://schemas.microsoft.com/office/drawing/2010/main">
                <a:solidFill>
                  <a:srgbClr val="FFFFFF"/>
                </a:solidFill>
              </a14:hiddenFill>
            </a:ext>
          </a:extLst>
        </p:spPr>
      </p:pic>
      <p:sp>
        <p:nvSpPr>
          <p:cNvPr id="29698" name="Title 1"/>
          <p:cNvSpPr>
            <a:spLocks noGrp="1"/>
          </p:cNvSpPr>
          <p:nvPr>
            <p:ph type="title"/>
          </p:nvPr>
        </p:nvSpPr>
        <p:spPr/>
        <p:txBody>
          <a:bodyPr>
            <a:normAutofit/>
          </a:bodyPr>
          <a:lstStyle/>
          <a:p>
            <a:pPr eaLnBrk="1" hangingPunct="1"/>
            <a:r>
              <a:rPr lang="en-US" altLang="en-US" sz="4000" dirty="0" smtClean="0">
                <a:solidFill>
                  <a:schemeClr val="bg1"/>
                </a:solidFill>
              </a:rPr>
              <a:t>How to spot a Phishing Email</a:t>
            </a:r>
          </a:p>
        </p:txBody>
      </p:sp>
      <p:sp>
        <p:nvSpPr>
          <p:cNvPr id="29699" name="Content Placeholder 2"/>
          <p:cNvSpPr>
            <a:spLocks noGrp="1"/>
          </p:cNvSpPr>
          <p:nvPr>
            <p:ph idx="1"/>
          </p:nvPr>
        </p:nvSpPr>
        <p:spPr>
          <a:xfrm>
            <a:off x="1871832" y="2176863"/>
            <a:ext cx="5412546" cy="2965292"/>
          </a:xfrm>
        </p:spPr>
        <p:txBody>
          <a:bodyPr>
            <a:noAutofit/>
          </a:bodyPr>
          <a:lstStyle/>
          <a:p>
            <a:pPr eaLnBrk="1" hangingPunct="1"/>
            <a:r>
              <a:rPr lang="en-US" altLang="en-US" sz="2000" dirty="0" smtClean="0">
                <a:solidFill>
                  <a:schemeClr val="bg1"/>
                </a:solidFill>
                <a:latin typeface="Times New Roman" charset="0"/>
                <a:cs typeface="Times New Roman" charset="0"/>
              </a:rPr>
              <a:t>Typos, grammar, spelling, or punctuation errors</a:t>
            </a:r>
          </a:p>
          <a:p>
            <a:pPr eaLnBrk="1" hangingPunct="1"/>
            <a:r>
              <a:rPr lang="en-US" altLang="en-US" sz="2000" dirty="0" smtClean="0">
                <a:solidFill>
                  <a:schemeClr val="bg1"/>
                </a:solidFill>
                <a:latin typeface="Times New Roman" charset="0"/>
                <a:cs typeface="Times New Roman" charset="0"/>
              </a:rPr>
              <a:t>Vague or impersonal greeting</a:t>
            </a:r>
          </a:p>
          <a:p>
            <a:pPr eaLnBrk="1" hangingPunct="1"/>
            <a:r>
              <a:rPr lang="en-US" altLang="en-US" sz="2000" dirty="0" smtClean="0">
                <a:solidFill>
                  <a:schemeClr val="bg1"/>
                </a:solidFill>
                <a:latin typeface="Times New Roman" charset="0"/>
                <a:cs typeface="Times New Roman" charset="0"/>
              </a:rPr>
              <a:t>No identification of sender</a:t>
            </a:r>
          </a:p>
          <a:p>
            <a:pPr eaLnBrk="1" hangingPunct="1"/>
            <a:r>
              <a:rPr lang="en-US" altLang="en-US" sz="2000" dirty="0" smtClean="0">
                <a:solidFill>
                  <a:schemeClr val="bg1"/>
                </a:solidFill>
                <a:latin typeface="Times New Roman" charset="0"/>
                <a:cs typeface="Times New Roman" charset="0"/>
              </a:rPr>
              <a:t>Implausible pretexts </a:t>
            </a:r>
          </a:p>
          <a:p>
            <a:pPr eaLnBrk="1" hangingPunct="1"/>
            <a:r>
              <a:rPr lang="en-US" altLang="en-US" sz="2000" dirty="0" smtClean="0">
                <a:solidFill>
                  <a:schemeClr val="bg1"/>
                </a:solidFill>
                <a:latin typeface="Times New Roman" charset="0"/>
                <a:cs typeface="Times New Roman" charset="0"/>
              </a:rPr>
              <a:t>Urgent language</a:t>
            </a:r>
          </a:p>
          <a:p>
            <a:pPr eaLnBrk="1" hangingPunct="1"/>
            <a:r>
              <a:rPr lang="en-US" altLang="en-US" sz="2000" dirty="0" smtClean="0">
                <a:solidFill>
                  <a:schemeClr val="bg1"/>
                </a:solidFill>
                <a:latin typeface="Times New Roman" charset="0"/>
                <a:cs typeface="Times New Roman" charset="0"/>
              </a:rPr>
              <a:t>Links to unknown or suspicious web addresses</a:t>
            </a:r>
          </a:p>
        </p:txBody>
      </p:sp>
      <p:pic>
        <p:nvPicPr>
          <p:cNvPr id="7173" name="Picture 5" descr="C:\Users\ahreed\AppData\Local\Microsoft\Windows\Temporary Internet Files\Content.IE5\HAMF1NGS\red-signal-ligh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94" y="274108"/>
            <a:ext cx="1076826" cy="107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hreed\AppData\Local\Microsoft\Windows\Temporary Internet Files\Content.IE5\HAMF1NGS\red-signal-ligh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9974" y="249325"/>
            <a:ext cx="1076826" cy="1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07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Z:\Allison\3DStickFigures1-6\3DStickFigures-Vol3\PPP_PRD_025_-_QUESTION_MARK_-_WHITE.png"/>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047104" y="1135251"/>
            <a:ext cx="2353235" cy="2353235"/>
          </a:xfrm>
          <a:prstGeom prst="rect">
            <a:avLst/>
          </a:prstGeom>
          <a:noFill/>
          <a:extLst>
            <a:ext uri="{909E8E84-426E-40DD-AFC4-6F175D3DCCD1}">
              <a14:hiddenFill xmlns:a14="http://schemas.microsoft.com/office/drawing/2010/main">
                <a:solidFill>
                  <a:srgbClr val="FFFFFF"/>
                </a:solidFill>
              </a14:hiddenFill>
            </a:ext>
          </a:extLst>
        </p:spPr>
      </p:pic>
      <p:sp>
        <p:nvSpPr>
          <p:cNvPr id="32770" name="Title 1"/>
          <p:cNvSpPr>
            <a:spLocks noGrp="1"/>
          </p:cNvSpPr>
          <p:nvPr>
            <p:ph type="title"/>
          </p:nvPr>
        </p:nvSpPr>
        <p:spPr>
          <a:xfrm>
            <a:off x="250116" y="285396"/>
            <a:ext cx="8229600" cy="1143000"/>
          </a:xfrm>
        </p:spPr>
        <p:txBody>
          <a:bodyPr/>
          <a:lstStyle/>
          <a:p>
            <a:pPr eaLnBrk="1" hangingPunct="1"/>
            <a:r>
              <a:rPr lang="en-US" altLang="en-US" dirty="0" smtClean="0">
                <a:solidFill>
                  <a:schemeClr val="bg1"/>
                </a:solidFill>
                <a:latin typeface="Times New Roman" charset="0"/>
                <a:cs typeface="Times New Roman" charset="0"/>
              </a:rPr>
              <a:t>What should you do?</a:t>
            </a:r>
          </a:p>
        </p:txBody>
      </p:sp>
      <p:sp>
        <p:nvSpPr>
          <p:cNvPr id="3" name="Content Placeholder 2"/>
          <p:cNvSpPr>
            <a:spLocks noGrp="1"/>
          </p:cNvSpPr>
          <p:nvPr>
            <p:ph idx="1"/>
          </p:nvPr>
        </p:nvSpPr>
        <p:spPr>
          <a:xfrm>
            <a:off x="99509" y="3488486"/>
            <a:ext cx="8778240" cy="2538170"/>
          </a:xfrm>
        </p:spPr>
        <p:txBody>
          <a:bodyPr>
            <a:normAutofit fontScale="92500" lnSpcReduction="10000"/>
          </a:bodyPr>
          <a:lstStyle/>
          <a:p>
            <a:pPr lvl="1" eaLnBrk="1" hangingPunct="1">
              <a:defRPr/>
            </a:pPr>
            <a:r>
              <a:rPr lang="en-US" dirty="0">
                <a:solidFill>
                  <a:schemeClr val="bg1"/>
                </a:solidFill>
                <a:latin typeface="+mj-lt"/>
                <a:cs typeface="Times New Roman" panose="02020603050405020304" pitchFamily="18" charset="0"/>
              </a:rPr>
              <a:t>Be suspicious of any email that you were not expecting.</a:t>
            </a:r>
          </a:p>
          <a:p>
            <a:pPr lvl="1" eaLnBrk="1" hangingPunct="1">
              <a:defRPr/>
            </a:pPr>
            <a:r>
              <a:rPr lang="en-US" dirty="0" smtClean="0">
                <a:solidFill>
                  <a:schemeClr val="bg1"/>
                </a:solidFill>
                <a:latin typeface="+mj-lt"/>
                <a:cs typeface="Times New Roman" panose="02020603050405020304" pitchFamily="18" charset="0"/>
              </a:rPr>
              <a:t>Does </a:t>
            </a:r>
            <a:r>
              <a:rPr lang="en-US" dirty="0">
                <a:solidFill>
                  <a:schemeClr val="bg1"/>
                </a:solidFill>
                <a:latin typeface="+mj-lt"/>
                <a:cs typeface="Times New Roman" panose="02020603050405020304" pitchFamily="18" charset="0"/>
              </a:rPr>
              <a:t>it seem plausible that this is a legitimate email? </a:t>
            </a:r>
          </a:p>
          <a:p>
            <a:pPr lvl="1" eaLnBrk="1" hangingPunct="1">
              <a:defRPr/>
            </a:pPr>
            <a:r>
              <a:rPr lang="en-US" dirty="0" smtClean="0">
                <a:solidFill>
                  <a:schemeClr val="bg1"/>
                </a:solidFill>
                <a:latin typeface="+mj-lt"/>
              </a:rPr>
              <a:t>Hover mouse over email address. Does it match address that is displayed?</a:t>
            </a:r>
          </a:p>
          <a:p>
            <a:pPr lvl="1" eaLnBrk="1" hangingPunct="1">
              <a:defRPr/>
            </a:pPr>
            <a:r>
              <a:rPr lang="en-US" dirty="0" smtClean="0">
                <a:solidFill>
                  <a:schemeClr val="bg1"/>
                </a:solidFill>
                <a:latin typeface="+mj-lt"/>
                <a:cs typeface="Times New Roman" panose="02020603050405020304" pitchFamily="18" charset="0"/>
              </a:rPr>
              <a:t>If </a:t>
            </a:r>
            <a:r>
              <a:rPr lang="en-US" dirty="0">
                <a:solidFill>
                  <a:schemeClr val="bg1"/>
                </a:solidFill>
                <a:latin typeface="+mj-lt"/>
                <a:cs typeface="Times New Roman" panose="02020603050405020304" pitchFamily="18" charset="0"/>
              </a:rPr>
              <a:t>an email sender seems legitimate but the email seems unusual, take the time to call the sender and verify. </a:t>
            </a:r>
          </a:p>
          <a:p>
            <a:pPr marL="457200" lvl="1" indent="0" eaLnBrk="1" hangingPunct="1">
              <a:buNone/>
              <a:defRPr/>
            </a:pPr>
            <a:endParaRPr lang="en-US" dirty="0">
              <a:latin typeface="Times New Roman" panose="02020603050405020304" pitchFamily="18" charset="0"/>
              <a:cs typeface="Times New Roman" panose="02020603050405020304" pitchFamily="18" charset="0"/>
            </a:endParaRPr>
          </a:p>
          <a:p>
            <a:pPr lvl="1" eaLnBrk="1" hangingPunct="1">
              <a:defRPr/>
            </a:pPr>
            <a:endParaRPr lang="en-US" dirty="0">
              <a:latin typeface="Times New Roman" panose="02020603050405020304" pitchFamily="18" charset="0"/>
              <a:cs typeface="Times New Roman" panose="02020603050405020304" pitchFamily="18" charset="0"/>
            </a:endParaRPr>
          </a:p>
          <a:p>
            <a:pPr marL="228600" lvl="1" indent="0" eaLnBrk="1" hangingPunct="1">
              <a:buFont typeface="Wingdings 2" pitchFamily="18" charset="2"/>
              <a:buNone/>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706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Quiz</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hlinkClick r:id="rId2"/>
              </a:rPr>
              <a:t>https</a:t>
            </a:r>
            <a:r>
              <a:rPr lang="en-US" dirty="0">
                <a:solidFill>
                  <a:schemeClr val="bg1"/>
                </a:solidFill>
                <a:hlinkClick r:id="rId2"/>
              </a:rPr>
              <a:t>://create.kahoot.it/login</a:t>
            </a:r>
            <a:endParaRPr lang="en-US" dirty="0">
              <a:solidFill>
                <a:schemeClr val="bg1"/>
              </a:solidFill>
            </a:endParaRPr>
          </a:p>
        </p:txBody>
      </p:sp>
    </p:spTree>
    <p:extLst>
      <p:ext uri="{BB962C8B-B14F-4D97-AF65-F5344CB8AC3E}">
        <p14:creationId xmlns:p14="http://schemas.microsoft.com/office/powerpoint/2010/main" val="836189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ahreed\AppData\Local\Microsoft\Windows\Temporary Internet Files\Content.IE5\FWTKLAQG\Thank_You_Wa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90" y="2194560"/>
            <a:ext cx="4957064" cy="218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682496"/>
          </a:xfrm>
          <a:noFill/>
        </p:spPr>
        <p:txBody>
          <a:bodyPr/>
          <a:lstStyle/>
          <a:p>
            <a:pPr algn="l"/>
            <a:r>
              <a:rPr lang="en-US" dirty="0" smtClean="0">
                <a:solidFill>
                  <a:schemeClr val="bg1"/>
                </a:solidFill>
              </a:rPr>
              <a:t>What laws protect health records?</a:t>
            </a:r>
            <a:endParaRPr lang="en-US" dirty="0">
              <a:solidFill>
                <a:schemeClr val="bg1"/>
              </a:solidFill>
            </a:endParaRPr>
          </a:p>
        </p:txBody>
      </p:sp>
      <p:sp>
        <p:nvSpPr>
          <p:cNvPr id="3" name="Content Placeholder 2"/>
          <p:cNvSpPr>
            <a:spLocks noGrp="1"/>
          </p:cNvSpPr>
          <p:nvPr>
            <p:ph idx="1"/>
          </p:nvPr>
        </p:nvSpPr>
        <p:spPr>
          <a:xfrm>
            <a:off x="457200" y="1808252"/>
            <a:ext cx="5029200" cy="3764051"/>
          </a:xfrm>
        </p:spPr>
        <p:txBody>
          <a:bodyPr>
            <a:normAutofit fontScale="77500" lnSpcReduction="20000"/>
          </a:bodyPr>
          <a:lstStyle/>
          <a:p>
            <a:pPr marL="0" indent="0">
              <a:buNone/>
            </a:pPr>
            <a:r>
              <a:rPr lang="en-US" dirty="0" smtClean="0">
                <a:solidFill>
                  <a:schemeClr val="bg1"/>
                </a:solidFill>
              </a:rPr>
              <a:t>Maintaining privacy of health records is governed by many laws and regulations: </a:t>
            </a:r>
          </a:p>
          <a:p>
            <a:pPr marL="0" indent="0">
              <a:buNone/>
            </a:pPr>
            <a:endParaRPr lang="en-US" dirty="0" smtClean="0">
              <a:solidFill>
                <a:schemeClr val="bg1"/>
              </a:solidFill>
            </a:endParaRPr>
          </a:p>
          <a:p>
            <a:pPr marL="514350" indent="-514350">
              <a:buFont typeface="+mj-lt"/>
              <a:buAutoNum type="arabicPeriod"/>
            </a:pPr>
            <a:r>
              <a:rPr lang="en-US" sz="2800" dirty="0" smtClean="0">
                <a:solidFill>
                  <a:schemeClr val="bg1"/>
                </a:solidFill>
              </a:rPr>
              <a:t>HIPAA</a:t>
            </a:r>
          </a:p>
          <a:p>
            <a:pPr marL="514350" indent="-514350">
              <a:buFont typeface="+mj-lt"/>
              <a:buAutoNum type="arabicPeriod"/>
            </a:pPr>
            <a:r>
              <a:rPr lang="en-US" sz="2800" dirty="0" smtClean="0">
                <a:solidFill>
                  <a:schemeClr val="bg1"/>
                </a:solidFill>
              </a:rPr>
              <a:t>The HITECH Act</a:t>
            </a:r>
          </a:p>
          <a:p>
            <a:pPr marL="514350" indent="-514350">
              <a:buFont typeface="+mj-lt"/>
              <a:buAutoNum type="arabicPeriod"/>
            </a:pPr>
            <a:r>
              <a:rPr lang="en-US" sz="2800" dirty="0" smtClean="0">
                <a:solidFill>
                  <a:schemeClr val="bg1"/>
                </a:solidFill>
              </a:rPr>
              <a:t>42 C.F.R. Part 2-Substance Abuse Records</a:t>
            </a:r>
          </a:p>
          <a:p>
            <a:pPr marL="514350" indent="-514350">
              <a:buFont typeface="+mj-lt"/>
              <a:buAutoNum type="arabicPeriod"/>
            </a:pPr>
            <a:r>
              <a:rPr lang="en-US" sz="2800" dirty="0">
                <a:solidFill>
                  <a:schemeClr val="bg1"/>
                </a:solidFill>
              </a:rPr>
              <a:t>Federal Privacy Act (5 USC § 552a (b</a:t>
            </a:r>
            <a:r>
              <a:rPr lang="en-US" sz="2800" dirty="0" smtClean="0">
                <a:solidFill>
                  <a:schemeClr val="bg1"/>
                </a:solidFill>
              </a:rPr>
              <a:t>))</a:t>
            </a:r>
          </a:p>
          <a:p>
            <a:pPr marL="514350" indent="-514350">
              <a:buFont typeface="+mj-lt"/>
              <a:buAutoNum type="arabicPeriod"/>
            </a:pPr>
            <a:r>
              <a:rPr lang="en-US" sz="2800" dirty="0" smtClean="0">
                <a:solidFill>
                  <a:schemeClr val="bg1"/>
                </a:solidFill>
              </a:rPr>
              <a:t>State </a:t>
            </a:r>
            <a:r>
              <a:rPr lang="en-US" sz="2800" dirty="0">
                <a:solidFill>
                  <a:schemeClr val="bg1"/>
                </a:solidFill>
              </a:rPr>
              <a:t>l</a:t>
            </a:r>
            <a:r>
              <a:rPr lang="en-US" sz="2800" dirty="0" smtClean="0">
                <a:solidFill>
                  <a:schemeClr val="bg1"/>
                </a:solidFill>
              </a:rPr>
              <a:t>aw</a:t>
            </a:r>
          </a:p>
        </p:txBody>
      </p:sp>
      <p:pic>
        <p:nvPicPr>
          <p:cNvPr id="1026" name="Picture 2" descr="C:\Users\ahreed\AppData\Local\Microsoft\Windows\Temporary Internet Files\Content.IE5\E135HMNF\Scale_of_justice_2_n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493" y="1570616"/>
            <a:ext cx="3495272" cy="4141695"/>
          </a:xfrm>
          <a:prstGeom prst="rect">
            <a:avLst/>
          </a:prstGeom>
          <a:noFill/>
          <a:extLst/>
        </p:spPr>
      </p:pic>
    </p:spTree>
    <p:extLst>
      <p:ext uri="{BB962C8B-B14F-4D97-AF65-F5344CB8AC3E}">
        <p14:creationId xmlns:p14="http://schemas.microsoft.com/office/powerpoint/2010/main" val="33421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Contact Information</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endParaRPr lang="en-US" sz="2000" b="1" dirty="0" smtClean="0">
              <a:solidFill>
                <a:schemeClr val="bg1"/>
              </a:solidFill>
            </a:endParaRPr>
          </a:p>
          <a:p>
            <a:pPr marL="0" indent="0">
              <a:buNone/>
            </a:pPr>
            <a:r>
              <a:rPr lang="en-US" sz="2400" dirty="0" smtClean="0">
                <a:solidFill>
                  <a:schemeClr val="bg1"/>
                </a:solidFill>
              </a:rPr>
              <a:t>ALLISON REED</a:t>
            </a:r>
          </a:p>
          <a:p>
            <a:pPr marL="0" indent="0">
              <a:buNone/>
            </a:pPr>
            <a:r>
              <a:rPr lang="en-US" sz="2400" dirty="0" smtClean="0">
                <a:solidFill>
                  <a:schemeClr val="bg1"/>
                </a:solidFill>
              </a:rPr>
              <a:t>Alaska Native Tribal Health Consortium </a:t>
            </a:r>
          </a:p>
          <a:p>
            <a:pPr marL="0" indent="0">
              <a:buNone/>
            </a:pPr>
            <a:r>
              <a:rPr lang="en-US" sz="2400" dirty="0" smtClean="0">
                <a:solidFill>
                  <a:schemeClr val="bg1"/>
                </a:solidFill>
              </a:rPr>
              <a:t>Senior Compliance Specialist</a:t>
            </a:r>
          </a:p>
          <a:p>
            <a:pPr marL="0" indent="0">
              <a:buNone/>
            </a:pPr>
            <a:r>
              <a:rPr lang="en-US" sz="2400" dirty="0" smtClean="0">
                <a:solidFill>
                  <a:schemeClr val="bg1"/>
                </a:solidFill>
              </a:rPr>
              <a:t>729-1992</a:t>
            </a:r>
          </a:p>
          <a:p>
            <a:pPr marL="0" indent="0">
              <a:buNone/>
            </a:pPr>
            <a:r>
              <a:rPr lang="en-US" sz="2400" dirty="0" smtClean="0">
                <a:solidFill>
                  <a:schemeClr val="bg1"/>
                </a:solidFill>
              </a:rPr>
              <a:t>ahreed@anthc.org</a:t>
            </a: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51214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HC Logo Slide Rever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5808"/>
          </a:xfrm>
          <a:prstGeom prst="rect">
            <a:avLst/>
          </a:prstGeom>
        </p:spPr>
      </p:pic>
    </p:spTree>
    <p:extLst>
      <p:ext uri="{BB962C8B-B14F-4D97-AF65-F5344CB8AC3E}">
        <p14:creationId xmlns:p14="http://schemas.microsoft.com/office/powerpoint/2010/main" val="310001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altLang="en-US" dirty="0" smtClean="0">
                <a:solidFill>
                  <a:schemeClr val="bg1"/>
                </a:solidFill>
              </a:rPr>
              <a:t>HIPAA</a:t>
            </a:r>
          </a:p>
        </p:txBody>
      </p:sp>
      <p:sp>
        <p:nvSpPr>
          <p:cNvPr id="6" name="Content Placeholder 5"/>
          <p:cNvSpPr>
            <a:spLocks noGrp="1"/>
          </p:cNvSpPr>
          <p:nvPr>
            <p:ph idx="1"/>
          </p:nvPr>
        </p:nvSpPr>
        <p:spPr/>
        <p:txBody>
          <a:bodyPr>
            <a:normAutofit fontScale="85000" lnSpcReduction="10000"/>
          </a:bodyPr>
          <a:lstStyle/>
          <a:p>
            <a:pPr eaLnBrk="1" fontAlgn="auto" hangingPunct="1">
              <a:spcAft>
                <a:spcPts val="0"/>
              </a:spcAft>
              <a:buClr>
                <a:schemeClr val="bg1"/>
              </a:buClr>
              <a:buFont typeface="Arial" panose="020B0604020202020204" pitchFamily="34" charset="0"/>
              <a:buChar char="•"/>
              <a:defRPr/>
            </a:pPr>
            <a:r>
              <a:rPr lang="en-US" dirty="0" smtClean="0">
                <a:solidFill>
                  <a:schemeClr val="bg1"/>
                </a:solidFill>
                <a:latin typeface="+mj-lt"/>
              </a:rPr>
              <a:t>HIPAA is an acronym that stands for the Health Insurance Portability and Accountability Act of 1996 </a:t>
            </a:r>
          </a:p>
          <a:p>
            <a:pPr eaLnBrk="1" fontAlgn="auto" hangingPunct="1">
              <a:spcAft>
                <a:spcPts val="0"/>
              </a:spcAft>
              <a:buClr>
                <a:schemeClr val="bg1"/>
              </a:buClr>
              <a:buFont typeface="Arial" panose="020B0604020202020204" pitchFamily="34" charset="0"/>
              <a:buChar char="•"/>
              <a:defRPr/>
            </a:pPr>
            <a:r>
              <a:rPr lang="en-US" dirty="0" smtClean="0">
                <a:solidFill>
                  <a:schemeClr val="bg1"/>
                </a:solidFill>
                <a:latin typeface="+mj-lt"/>
              </a:rPr>
              <a:t>HIPAA applies to Doctors, employees of health care organizations, students, volunteers, contractors and vendors</a:t>
            </a:r>
          </a:p>
          <a:p>
            <a:pPr eaLnBrk="1" fontAlgn="auto" hangingPunct="1">
              <a:spcAft>
                <a:spcPts val="0"/>
              </a:spcAft>
              <a:buClr>
                <a:schemeClr val="bg1"/>
              </a:buClr>
              <a:buFont typeface="Arial" panose="020B0604020202020204" pitchFamily="34" charset="0"/>
              <a:buChar char="•"/>
              <a:defRPr/>
            </a:pPr>
            <a:r>
              <a:rPr lang="en-US" dirty="0" smtClean="0">
                <a:solidFill>
                  <a:schemeClr val="bg1"/>
                </a:solidFill>
                <a:latin typeface="+mj-lt"/>
              </a:rPr>
              <a:t>HIPAA Penalties:</a:t>
            </a:r>
          </a:p>
          <a:p>
            <a:pPr marL="801687" lvl="1">
              <a:buClr>
                <a:schemeClr val="bg1"/>
              </a:buClr>
              <a:buFont typeface="Arial" panose="020B0604020202020204" pitchFamily="34" charset="0"/>
              <a:buChar char="•"/>
              <a:defRPr/>
            </a:pPr>
            <a:r>
              <a:rPr lang="en-US" sz="1600" u="sng" dirty="0">
                <a:solidFill>
                  <a:schemeClr val="bg1"/>
                </a:solidFill>
                <a:latin typeface="+mj-lt"/>
                <a:cs typeface="Arial" pitchFamily="34" charset="0"/>
              </a:rPr>
              <a:t>HIPAA Civil Penalties</a:t>
            </a:r>
          </a:p>
          <a:p>
            <a:pPr marL="631825" lvl="1" indent="0">
              <a:spcBef>
                <a:spcPts val="225"/>
              </a:spcBef>
              <a:buClr>
                <a:schemeClr val="bg1"/>
              </a:buClr>
              <a:buFont typeface="Wingdings 2" pitchFamily="18" charset="2"/>
              <a:buNone/>
              <a:defRPr/>
            </a:pPr>
            <a:r>
              <a:rPr lang="en-US" sz="1600" dirty="0" smtClean="0">
                <a:solidFill>
                  <a:schemeClr val="bg1"/>
                </a:solidFill>
                <a:latin typeface="+mj-lt"/>
                <a:cs typeface="Arial" pitchFamily="34" charset="0"/>
              </a:rPr>
              <a:t>    $</a:t>
            </a:r>
            <a:r>
              <a:rPr lang="en-US" sz="1600" dirty="0">
                <a:solidFill>
                  <a:schemeClr val="bg1"/>
                </a:solidFill>
                <a:latin typeface="+mj-lt"/>
                <a:cs typeface="Arial" pitchFamily="34" charset="0"/>
              </a:rPr>
              <a:t>100 - $25,000 / year fines; More fines if multiple year violations.</a:t>
            </a:r>
          </a:p>
          <a:p>
            <a:pPr marL="801687" lvl="1">
              <a:buClr>
                <a:schemeClr val="bg1"/>
              </a:buClr>
              <a:buFont typeface="Arial" panose="020B0604020202020204" pitchFamily="34" charset="0"/>
              <a:buChar char="•"/>
              <a:defRPr/>
            </a:pPr>
            <a:r>
              <a:rPr lang="en-US" sz="1600" u="sng" dirty="0" smtClean="0">
                <a:solidFill>
                  <a:schemeClr val="bg1"/>
                </a:solidFill>
                <a:latin typeface="+mj-lt"/>
                <a:cs typeface="Arial" pitchFamily="34" charset="0"/>
              </a:rPr>
              <a:t>HIPAA </a:t>
            </a:r>
            <a:r>
              <a:rPr lang="en-US" sz="1600" u="sng" dirty="0">
                <a:solidFill>
                  <a:schemeClr val="bg1"/>
                </a:solidFill>
                <a:latin typeface="+mj-lt"/>
                <a:cs typeface="Arial" pitchFamily="34" charset="0"/>
              </a:rPr>
              <a:t>Criminal Penalties</a:t>
            </a:r>
          </a:p>
          <a:p>
            <a:pPr marL="631825" lvl="1" indent="0">
              <a:spcBef>
                <a:spcPts val="238"/>
              </a:spcBef>
              <a:buClr>
                <a:schemeClr val="bg1"/>
              </a:buClr>
              <a:buFont typeface="Wingdings 2" pitchFamily="18" charset="2"/>
              <a:buNone/>
              <a:defRPr/>
            </a:pPr>
            <a:r>
              <a:rPr lang="en-US" sz="1600" dirty="0" smtClean="0">
                <a:solidFill>
                  <a:schemeClr val="bg1"/>
                </a:solidFill>
                <a:latin typeface="+mj-lt"/>
                <a:cs typeface="Arial" pitchFamily="34" charset="0"/>
              </a:rPr>
              <a:t>    $</a:t>
            </a:r>
            <a:r>
              <a:rPr lang="en-US" sz="1600" dirty="0">
                <a:solidFill>
                  <a:schemeClr val="bg1"/>
                </a:solidFill>
                <a:latin typeface="+mj-lt"/>
                <a:cs typeface="Arial" pitchFamily="34" charset="0"/>
              </a:rPr>
              <a:t>50,000 - $1,500,000 fines; Imprisonment up to 10 years.</a:t>
            </a:r>
          </a:p>
          <a:p>
            <a:pPr marL="631825" lvl="2" indent="-115888">
              <a:lnSpc>
                <a:spcPts val="500"/>
              </a:lnSpc>
              <a:spcBef>
                <a:spcPts val="38"/>
              </a:spcBef>
              <a:buClr>
                <a:schemeClr val="bg1"/>
              </a:buClr>
              <a:buFont typeface="Wingdings" pitchFamily="2" charset="2"/>
              <a:buChar char=""/>
              <a:defRPr/>
            </a:pPr>
            <a:endParaRPr lang="en-US" dirty="0">
              <a:solidFill>
                <a:schemeClr val="bg1"/>
              </a:solidFill>
              <a:latin typeface="+mj-lt"/>
              <a:cs typeface="Arial" pitchFamily="34" charset="0"/>
            </a:endParaRPr>
          </a:p>
          <a:p>
            <a:pPr marL="801687" lvl="1">
              <a:buClr>
                <a:schemeClr val="bg1"/>
              </a:buClr>
              <a:buFont typeface="Arial" panose="020B0604020202020204" pitchFamily="34" charset="0"/>
              <a:buChar char="•"/>
              <a:defRPr/>
            </a:pPr>
            <a:r>
              <a:rPr lang="en-US" sz="1600" u="sng" dirty="0" smtClean="0">
                <a:solidFill>
                  <a:schemeClr val="bg1"/>
                </a:solidFill>
                <a:latin typeface="+mj-lt"/>
                <a:cs typeface="Arial" pitchFamily="34" charset="0"/>
              </a:rPr>
              <a:t>State </a:t>
            </a:r>
            <a:r>
              <a:rPr lang="en-US" sz="1600" u="sng" dirty="0">
                <a:solidFill>
                  <a:schemeClr val="bg1"/>
                </a:solidFill>
                <a:latin typeface="+mj-lt"/>
                <a:cs typeface="Arial" pitchFamily="34" charset="0"/>
              </a:rPr>
              <a:t>Laws</a:t>
            </a:r>
          </a:p>
          <a:p>
            <a:pPr marL="806450" lvl="1" indent="0">
              <a:buClr>
                <a:schemeClr val="bg1"/>
              </a:buClr>
              <a:buFont typeface="Wingdings 2" pitchFamily="18" charset="2"/>
              <a:buNone/>
              <a:defRPr/>
            </a:pPr>
            <a:r>
              <a:rPr lang="en-US" sz="1600" dirty="0">
                <a:solidFill>
                  <a:schemeClr val="bg1"/>
                </a:solidFill>
                <a:latin typeface="+mj-lt"/>
                <a:cs typeface="Arial" pitchFamily="34" charset="0"/>
              </a:rPr>
              <a:t>Fines and penalties apply to individuals as well as health care providers, up to a maximum of $250,000; may impact your professional license.</a:t>
            </a:r>
          </a:p>
          <a:p>
            <a:pPr marL="631825" lvl="2" indent="174625">
              <a:spcBef>
                <a:spcPts val="188"/>
              </a:spcBef>
              <a:buClr>
                <a:schemeClr val="bg1"/>
              </a:buClr>
              <a:buFont typeface="Arial" pitchFamily="34" charset="0"/>
              <a:buNone/>
              <a:defRPr/>
            </a:pPr>
            <a:r>
              <a:rPr lang="en-US" dirty="0">
                <a:solidFill>
                  <a:schemeClr val="bg1"/>
                </a:solidFill>
                <a:latin typeface="+mj-lt"/>
                <a:cs typeface="Arial" pitchFamily="34" charset="0"/>
              </a:rPr>
              <a:t>Imprisonment up to 10 years.</a:t>
            </a:r>
          </a:p>
          <a:p>
            <a:pPr marL="274320" indent="-274320" eaLnBrk="1" fontAlgn="auto" hangingPunct="1">
              <a:spcAft>
                <a:spcPts val="0"/>
              </a:spcAft>
              <a:buClr>
                <a:schemeClr val="accent3"/>
              </a:buClr>
              <a:buFont typeface="Wingdings 2"/>
              <a:buChar char=""/>
              <a:defRPr/>
            </a:pPr>
            <a:endParaRPr lang="en-US" dirty="0" smtClean="0"/>
          </a:p>
        </p:txBody>
      </p:sp>
    </p:spTree>
    <p:extLst>
      <p:ext uri="{BB962C8B-B14F-4D97-AF65-F5344CB8AC3E}">
        <p14:creationId xmlns:p14="http://schemas.microsoft.com/office/powerpoint/2010/main" val="3964974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320"/>
            <a:ext cx="8229600" cy="1787525"/>
          </a:xfrm>
        </p:spPr>
        <p:txBody>
          <a:bodyPr>
            <a:normAutofit fontScale="90000"/>
          </a:bodyPr>
          <a:lstStyle/>
          <a:p>
            <a:pPr eaLnBrk="1" hangingPunct="1">
              <a:lnSpc>
                <a:spcPts val="6000"/>
              </a:lnSpc>
              <a:spcBef>
                <a:spcPts val="0"/>
              </a:spcBef>
            </a:pPr>
            <a:r>
              <a:rPr lang="en-US" altLang="en-US" b="1" dirty="0" smtClean="0">
                <a:solidFill>
                  <a:schemeClr val="bg1"/>
                </a:solidFill>
              </a:rPr>
              <a:t>HIPAA governs </a:t>
            </a:r>
            <a:br>
              <a:rPr lang="en-US" altLang="en-US" b="1" dirty="0" smtClean="0">
                <a:solidFill>
                  <a:schemeClr val="bg1"/>
                </a:solidFill>
              </a:rPr>
            </a:br>
            <a:r>
              <a:rPr lang="en-US" altLang="en-US" b="1" dirty="0" smtClean="0">
                <a:solidFill>
                  <a:schemeClr val="bg1"/>
                </a:solidFill>
              </a:rPr>
              <a:t>Protected Health Information (PHI)</a:t>
            </a:r>
            <a:endParaRPr lang="en-US" altLang="en-US" dirty="0" smtClean="0">
              <a:solidFill>
                <a:schemeClr val="bg1"/>
              </a:solidFill>
            </a:endParaRPr>
          </a:p>
        </p:txBody>
      </p:sp>
      <p:sp>
        <p:nvSpPr>
          <p:cNvPr id="3" name="Content Placeholder 2"/>
          <p:cNvSpPr>
            <a:spLocks noGrp="1"/>
          </p:cNvSpPr>
          <p:nvPr>
            <p:ph idx="1"/>
          </p:nvPr>
        </p:nvSpPr>
        <p:spPr>
          <a:xfrm>
            <a:off x="457200" y="2321961"/>
            <a:ext cx="8229600" cy="4002640"/>
          </a:xfrm>
        </p:spPr>
        <p:txBody>
          <a:bodyPr/>
          <a:lstStyle/>
          <a:p>
            <a:pPr marL="0" indent="0" eaLnBrk="1" hangingPunct="1">
              <a:buFont typeface="Wingdings 2" pitchFamily="18" charset="2"/>
              <a:buNone/>
              <a:defRPr/>
            </a:pPr>
            <a:r>
              <a:rPr lang="en-US" sz="2400" dirty="0" smtClean="0">
                <a:solidFill>
                  <a:schemeClr val="bg1"/>
                </a:solidFill>
              </a:rPr>
              <a:t>PHI is a subset of health information that is:</a:t>
            </a:r>
          </a:p>
          <a:p>
            <a:pPr eaLnBrk="1" hangingPunct="1">
              <a:defRPr/>
            </a:pPr>
            <a:r>
              <a:rPr lang="en-US" sz="2400" dirty="0" smtClean="0">
                <a:solidFill>
                  <a:schemeClr val="bg1"/>
                </a:solidFill>
              </a:rPr>
              <a:t>created </a:t>
            </a:r>
            <a:r>
              <a:rPr lang="en-US" sz="2400" dirty="0">
                <a:solidFill>
                  <a:schemeClr val="bg1"/>
                </a:solidFill>
              </a:rPr>
              <a:t>or received by a health care provider</a:t>
            </a:r>
          </a:p>
          <a:p>
            <a:pPr eaLnBrk="1" hangingPunct="1">
              <a:defRPr/>
            </a:pPr>
            <a:r>
              <a:rPr lang="en-US" sz="2400" dirty="0">
                <a:solidFill>
                  <a:schemeClr val="bg1"/>
                </a:solidFill>
              </a:rPr>
              <a:t>related to the past, present, or future health of an individual</a:t>
            </a:r>
          </a:p>
          <a:p>
            <a:pPr eaLnBrk="1" hangingPunct="1">
              <a:defRPr/>
            </a:pPr>
            <a:r>
              <a:rPr lang="en-US" sz="2400" dirty="0">
                <a:solidFill>
                  <a:schemeClr val="bg1"/>
                </a:solidFill>
              </a:rPr>
              <a:t>related to the past, present or future payment for the provision of health care to an individual  </a:t>
            </a:r>
          </a:p>
          <a:p>
            <a:pPr eaLnBrk="1" hangingPunct="1">
              <a:defRPr/>
            </a:pPr>
            <a:r>
              <a:rPr lang="en-US" sz="2400" b="1" dirty="0">
                <a:solidFill>
                  <a:schemeClr val="bg1"/>
                </a:solidFill>
              </a:rPr>
              <a:t>Identifying information</a:t>
            </a:r>
          </a:p>
          <a:p>
            <a:pPr eaLnBrk="1" hangingPunct="1">
              <a:defRPr/>
            </a:pPr>
            <a:r>
              <a:rPr lang="en-US" sz="2400" dirty="0">
                <a:solidFill>
                  <a:schemeClr val="bg1"/>
                </a:solidFill>
              </a:rPr>
              <a:t>Demographic information</a:t>
            </a:r>
          </a:p>
          <a:p>
            <a:pPr eaLnBrk="1" hangingPunct="1">
              <a:defRPr/>
            </a:pPr>
            <a:endParaRPr lang="en-US" dirty="0">
              <a:solidFill>
                <a:schemeClr val="bg1"/>
              </a:solidFill>
            </a:endParaRPr>
          </a:p>
        </p:txBody>
      </p:sp>
    </p:spTree>
    <p:extLst>
      <p:ext uri="{BB962C8B-B14F-4D97-AF65-F5344CB8AC3E}">
        <p14:creationId xmlns:p14="http://schemas.microsoft.com/office/powerpoint/2010/main" val="12702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388" y="404813"/>
            <a:ext cx="8856662" cy="792162"/>
          </a:xfrm>
        </p:spPr>
        <p:txBody>
          <a:bodyPr>
            <a:normAutofit fontScale="90000"/>
          </a:bodyPr>
          <a:lstStyle/>
          <a:p>
            <a:pPr eaLnBrk="1" hangingPunct="1"/>
            <a:r>
              <a:rPr lang="en-US" altLang="en-US" sz="4800" dirty="0" smtClean="0">
                <a:solidFill>
                  <a:schemeClr val="bg1"/>
                </a:solidFill>
              </a:rPr>
              <a:t>What is “Identifying Information”?</a:t>
            </a:r>
          </a:p>
        </p:txBody>
      </p:sp>
      <p:sp>
        <p:nvSpPr>
          <p:cNvPr id="10243" name="Content Placeholder 2"/>
          <p:cNvSpPr>
            <a:spLocks noGrp="1"/>
          </p:cNvSpPr>
          <p:nvPr>
            <p:ph sz="half" idx="1"/>
          </p:nvPr>
        </p:nvSpPr>
        <p:spPr>
          <a:xfrm>
            <a:off x="395288" y="1484313"/>
            <a:ext cx="4038600" cy="4867275"/>
          </a:xfrm>
        </p:spPr>
        <p:txBody>
          <a:bodyPr/>
          <a:lstStyle/>
          <a:p>
            <a:pPr eaLnBrk="1" hangingPunct="1"/>
            <a:r>
              <a:rPr lang="en-US" altLang="en-US" sz="1800" dirty="0" smtClean="0">
                <a:solidFill>
                  <a:schemeClr val="bg1"/>
                </a:solidFill>
              </a:rPr>
              <a:t>Name</a:t>
            </a:r>
          </a:p>
          <a:p>
            <a:pPr eaLnBrk="1" hangingPunct="1"/>
            <a:r>
              <a:rPr lang="en-US" altLang="en-US" sz="1800" dirty="0" smtClean="0">
                <a:solidFill>
                  <a:schemeClr val="bg1"/>
                </a:solidFill>
              </a:rPr>
              <a:t>Address (all geographic subdivisions smaller than state, including street address, city county, and zip code)</a:t>
            </a:r>
          </a:p>
          <a:p>
            <a:pPr eaLnBrk="1" hangingPunct="1"/>
            <a:r>
              <a:rPr lang="en-US" altLang="en-US" sz="1800" dirty="0" smtClean="0">
                <a:solidFill>
                  <a:schemeClr val="bg1"/>
                </a:solidFill>
              </a:rPr>
              <a:t>All elements (except years) of dates related to an individual (including birthdate, admission date, discharge date, date of death, and exact age if over 89)</a:t>
            </a:r>
          </a:p>
          <a:p>
            <a:pPr eaLnBrk="1" hangingPunct="1"/>
            <a:r>
              <a:rPr lang="en-US" altLang="en-US" sz="1800" dirty="0" smtClean="0">
                <a:solidFill>
                  <a:schemeClr val="bg1"/>
                </a:solidFill>
              </a:rPr>
              <a:t>Telephone numbers</a:t>
            </a:r>
          </a:p>
          <a:p>
            <a:pPr eaLnBrk="1" hangingPunct="1"/>
            <a:r>
              <a:rPr lang="en-US" altLang="en-US" sz="1800" dirty="0" smtClean="0">
                <a:solidFill>
                  <a:schemeClr val="bg1"/>
                </a:solidFill>
              </a:rPr>
              <a:t>Fax number</a:t>
            </a:r>
          </a:p>
          <a:p>
            <a:pPr eaLnBrk="1" hangingPunct="1"/>
            <a:r>
              <a:rPr lang="en-US" altLang="en-US" sz="1800" dirty="0" smtClean="0">
                <a:solidFill>
                  <a:schemeClr val="bg1"/>
                </a:solidFill>
              </a:rPr>
              <a:t>Email address</a:t>
            </a:r>
          </a:p>
          <a:p>
            <a:pPr eaLnBrk="1" hangingPunct="1"/>
            <a:r>
              <a:rPr lang="en-US" altLang="en-US" sz="1800" dirty="0" smtClean="0">
                <a:solidFill>
                  <a:schemeClr val="bg1"/>
                </a:solidFill>
              </a:rPr>
              <a:t>Social Security Number</a:t>
            </a:r>
          </a:p>
          <a:p>
            <a:pPr eaLnBrk="1" hangingPunct="1"/>
            <a:r>
              <a:rPr lang="en-US" altLang="en-US" sz="1800" dirty="0" smtClean="0">
                <a:solidFill>
                  <a:schemeClr val="bg1"/>
                </a:solidFill>
              </a:rPr>
              <a:t>Medical record number</a:t>
            </a:r>
          </a:p>
          <a:p>
            <a:pPr eaLnBrk="1" hangingPunct="1"/>
            <a:r>
              <a:rPr lang="en-US" altLang="en-US" sz="1800" dirty="0" smtClean="0">
                <a:solidFill>
                  <a:schemeClr val="bg1"/>
                </a:solidFill>
              </a:rPr>
              <a:t>Health plan beneficiary number</a:t>
            </a:r>
          </a:p>
        </p:txBody>
      </p:sp>
      <p:sp>
        <p:nvSpPr>
          <p:cNvPr id="10244" name="Content Placeholder 3"/>
          <p:cNvSpPr>
            <a:spLocks noGrp="1"/>
          </p:cNvSpPr>
          <p:nvPr>
            <p:ph sz="half" idx="2"/>
          </p:nvPr>
        </p:nvSpPr>
        <p:spPr>
          <a:xfrm>
            <a:off x="4648200" y="1412875"/>
            <a:ext cx="4038600" cy="4176713"/>
          </a:xfrm>
        </p:spPr>
        <p:txBody>
          <a:bodyPr/>
          <a:lstStyle/>
          <a:p>
            <a:pPr eaLnBrk="1" hangingPunct="1"/>
            <a:r>
              <a:rPr lang="en-US" altLang="en-US" sz="1800" dirty="0" smtClean="0">
                <a:solidFill>
                  <a:schemeClr val="bg1"/>
                </a:solidFill>
              </a:rPr>
              <a:t>Account number</a:t>
            </a:r>
          </a:p>
          <a:p>
            <a:pPr eaLnBrk="1" hangingPunct="1"/>
            <a:r>
              <a:rPr lang="en-US" altLang="en-US" sz="1800" dirty="0" smtClean="0">
                <a:solidFill>
                  <a:schemeClr val="bg1"/>
                </a:solidFill>
              </a:rPr>
              <a:t>Certificate or license number</a:t>
            </a:r>
          </a:p>
          <a:p>
            <a:pPr eaLnBrk="1" hangingPunct="1"/>
            <a:r>
              <a:rPr lang="en-US" altLang="en-US" sz="1800" dirty="0" smtClean="0">
                <a:solidFill>
                  <a:schemeClr val="bg1"/>
                </a:solidFill>
              </a:rPr>
              <a:t>Any vehicle or other device serial number</a:t>
            </a:r>
          </a:p>
          <a:p>
            <a:pPr eaLnBrk="1" hangingPunct="1"/>
            <a:r>
              <a:rPr lang="en-US" altLang="en-US" sz="1800" dirty="0" smtClean="0">
                <a:solidFill>
                  <a:schemeClr val="bg1"/>
                </a:solidFill>
              </a:rPr>
              <a:t>Web URL</a:t>
            </a:r>
          </a:p>
          <a:p>
            <a:pPr eaLnBrk="1" hangingPunct="1"/>
            <a:r>
              <a:rPr lang="en-US" altLang="en-US" sz="1800" dirty="0" smtClean="0">
                <a:solidFill>
                  <a:schemeClr val="bg1"/>
                </a:solidFill>
              </a:rPr>
              <a:t>Internet Protocol (IP) Address</a:t>
            </a:r>
          </a:p>
          <a:p>
            <a:pPr eaLnBrk="1" hangingPunct="1"/>
            <a:r>
              <a:rPr lang="en-US" altLang="en-US" sz="1800" dirty="0" smtClean="0">
                <a:solidFill>
                  <a:schemeClr val="bg1"/>
                </a:solidFill>
              </a:rPr>
              <a:t>Finger or voice print</a:t>
            </a:r>
          </a:p>
          <a:p>
            <a:pPr eaLnBrk="1" hangingPunct="1"/>
            <a:r>
              <a:rPr lang="en-US" altLang="en-US" sz="1800" dirty="0" smtClean="0">
                <a:solidFill>
                  <a:schemeClr val="bg1"/>
                </a:solidFill>
              </a:rPr>
              <a:t>Photographic image – note images are not limited to images of the face</a:t>
            </a:r>
          </a:p>
          <a:p>
            <a:pPr eaLnBrk="1" hangingPunct="1"/>
            <a:r>
              <a:rPr lang="en-US" altLang="en-US" sz="1800" b="1" dirty="0" smtClean="0">
                <a:solidFill>
                  <a:schemeClr val="bg1"/>
                </a:solidFill>
              </a:rPr>
              <a:t>Any other characteristic that could uniquely identify the individual</a:t>
            </a:r>
          </a:p>
        </p:txBody>
      </p:sp>
    </p:spTree>
    <p:extLst>
      <p:ext uri="{BB962C8B-B14F-4D97-AF65-F5344CB8AC3E}">
        <p14:creationId xmlns:p14="http://schemas.microsoft.com/office/powerpoint/2010/main" val="105008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US" altLang="en-US" sz="4000" dirty="0" smtClean="0">
                <a:solidFill>
                  <a:schemeClr val="bg1"/>
                </a:solidFill>
              </a:rPr>
              <a:t>HIPAA is broken into 3 Rules</a:t>
            </a:r>
          </a:p>
        </p:txBody>
      </p:sp>
      <p:sp>
        <p:nvSpPr>
          <p:cNvPr id="11267" name="Subtitle 9"/>
          <p:cNvSpPr>
            <a:spLocks noGrp="1"/>
          </p:cNvSpPr>
          <p:nvPr>
            <p:ph idx="1"/>
          </p:nvPr>
        </p:nvSpPr>
        <p:spPr/>
        <p:txBody>
          <a:bodyPr/>
          <a:lstStyle/>
          <a:p>
            <a:pPr eaLnBrk="1" hangingPunct="1"/>
            <a:r>
              <a:rPr lang="en-US" altLang="en-US" sz="2800" dirty="0" smtClean="0">
                <a:solidFill>
                  <a:schemeClr val="bg1"/>
                </a:solidFill>
              </a:rPr>
              <a:t>Privacy</a:t>
            </a:r>
          </a:p>
          <a:p>
            <a:pPr eaLnBrk="1" hangingPunct="1"/>
            <a:r>
              <a:rPr lang="en-US" altLang="en-US" sz="2800" dirty="0" smtClean="0">
                <a:solidFill>
                  <a:schemeClr val="bg1"/>
                </a:solidFill>
              </a:rPr>
              <a:t>Security</a:t>
            </a:r>
          </a:p>
          <a:p>
            <a:pPr eaLnBrk="1" hangingPunct="1"/>
            <a:r>
              <a:rPr lang="en-US" altLang="en-US" sz="2800" dirty="0" smtClean="0">
                <a:solidFill>
                  <a:schemeClr val="bg1"/>
                </a:solidFill>
              </a:rPr>
              <a:t>Breach Notification</a:t>
            </a:r>
          </a:p>
          <a:p>
            <a:pPr eaLnBrk="1" hangingPunct="1"/>
            <a:endParaRPr lang="en-US" altLang="en-US" dirty="0" smtClean="0">
              <a:solidFill>
                <a:schemeClr val="bg1"/>
              </a:solidFill>
            </a:endParaRPr>
          </a:p>
        </p:txBody>
      </p:sp>
    </p:spTree>
    <p:extLst>
      <p:ext uri="{BB962C8B-B14F-4D97-AF65-F5344CB8AC3E}">
        <p14:creationId xmlns:p14="http://schemas.microsoft.com/office/powerpoint/2010/main" val="336483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dirty="0" smtClean="0">
                <a:solidFill>
                  <a:schemeClr val="bg1"/>
                </a:solidFill>
              </a:rPr>
              <a:t>HIPAA Rule #1:</a:t>
            </a:r>
            <a:br>
              <a:rPr lang="en-US" altLang="en-US" dirty="0" smtClean="0">
                <a:solidFill>
                  <a:schemeClr val="bg1"/>
                </a:solidFill>
              </a:rPr>
            </a:br>
            <a:r>
              <a:rPr lang="en-US" altLang="en-US" dirty="0" smtClean="0">
                <a:solidFill>
                  <a:schemeClr val="bg1"/>
                </a:solidFill>
              </a:rPr>
              <a:t> Privacy Rule</a:t>
            </a:r>
          </a:p>
        </p:txBody>
      </p:sp>
      <p:sp>
        <p:nvSpPr>
          <p:cNvPr id="5" name="Content Placeholder 4"/>
          <p:cNvSpPr>
            <a:spLocks noGrp="1"/>
          </p:cNvSpPr>
          <p:nvPr>
            <p:ph idx="1"/>
          </p:nvPr>
        </p:nvSpPr>
        <p:spPr>
          <a:xfrm>
            <a:off x="285078" y="1535973"/>
            <a:ext cx="8229600" cy="2605722"/>
          </a:xfrm>
        </p:spPr>
        <p:txBody>
          <a:bodyPr>
            <a:noAutofit/>
          </a:bodyPr>
          <a:lstStyle/>
          <a:p>
            <a:pPr eaLnBrk="1" fontAlgn="auto" hangingPunct="1">
              <a:spcAft>
                <a:spcPts val="0"/>
              </a:spcAft>
              <a:buClr>
                <a:schemeClr val="bg1"/>
              </a:buClr>
              <a:buFont typeface="Arial" panose="020B0604020202020204" pitchFamily="34" charset="0"/>
              <a:buChar char="•"/>
              <a:defRPr/>
            </a:pPr>
            <a:r>
              <a:rPr lang="en-US" sz="2000" dirty="0" smtClean="0">
                <a:solidFill>
                  <a:schemeClr val="bg1"/>
                </a:solidFill>
                <a:latin typeface="+mj-lt"/>
              </a:rPr>
              <a:t>Establishes </a:t>
            </a:r>
            <a:r>
              <a:rPr lang="en-US" sz="2000" dirty="0">
                <a:solidFill>
                  <a:schemeClr val="bg1"/>
                </a:solidFill>
                <a:latin typeface="+mj-lt"/>
              </a:rPr>
              <a:t>national standards to protect individuals’ medical records and other </a:t>
            </a:r>
            <a:r>
              <a:rPr lang="en-US" sz="2000" dirty="0" smtClean="0">
                <a:solidFill>
                  <a:schemeClr val="bg1"/>
                </a:solidFill>
                <a:latin typeface="+mj-lt"/>
              </a:rPr>
              <a:t>PHI</a:t>
            </a:r>
            <a:r>
              <a:rPr lang="en-US" sz="2000" dirty="0">
                <a:solidFill>
                  <a:schemeClr val="bg1"/>
                </a:solidFill>
                <a:latin typeface="+mj-lt"/>
              </a:rPr>
              <a:t>  </a:t>
            </a:r>
            <a:endParaRPr lang="en-US" sz="2000" dirty="0" smtClean="0">
              <a:solidFill>
                <a:schemeClr val="bg1"/>
              </a:solidFill>
              <a:latin typeface="+mj-lt"/>
            </a:endParaRPr>
          </a:p>
          <a:p>
            <a:pPr eaLnBrk="1" fontAlgn="auto" hangingPunct="1">
              <a:spcAft>
                <a:spcPts val="0"/>
              </a:spcAft>
              <a:buClr>
                <a:schemeClr val="bg1"/>
              </a:buClr>
              <a:buFont typeface="Arial" panose="020B0604020202020204" pitchFamily="34" charset="0"/>
              <a:buChar char="•"/>
              <a:defRPr/>
            </a:pPr>
            <a:r>
              <a:rPr lang="en-US" sz="2000" dirty="0" smtClean="0">
                <a:solidFill>
                  <a:schemeClr val="bg1"/>
                </a:solidFill>
                <a:latin typeface="+mj-lt"/>
              </a:rPr>
              <a:t>Requires </a:t>
            </a:r>
            <a:r>
              <a:rPr lang="en-US" sz="2000" dirty="0">
                <a:solidFill>
                  <a:schemeClr val="bg1"/>
                </a:solidFill>
                <a:latin typeface="+mj-lt"/>
              </a:rPr>
              <a:t>appropriate safeguards to protect the privacy of </a:t>
            </a:r>
            <a:r>
              <a:rPr lang="en-US" sz="2000" dirty="0" smtClean="0">
                <a:solidFill>
                  <a:schemeClr val="bg1"/>
                </a:solidFill>
                <a:latin typeface="+mj-lt"/>
              </a:rPr>
              <a:t>PHI, </a:t>
            </a:r>
            <a:r>
              <a:rPr lang="en-US" sz="2000" dirty="0">
                <a:solidFill>
                  <a:schemeClr val="bg1"/>
                </a:solidFill>
                <a:latin typeface="+mj-lt"/>
              </a:rPr>
              <a:t>and sets limits and conditions on the uses and disclosures that may be made of such information without patient </a:t>
            </a:r>
            <a:r>
              <a:rPr lang="en-US" sz="2000" dirty="0" smtClean="0">
                <a:solidFill>
                  <a:schemeClr val="bg1"/>
                </a:solidFill>
                <a:latin typeface="+mj-lt"/>
              </a:rPr>
              <a:t>authorization</a:t>
            </a:r>
          </a:p>
          <a:p>
            <a:pPr eaLnBrk="1" fontAlgn="auto" hangingPunct="1">
              <a:spcAft>
                <a:spcPts val="0"/>
              </a:spcAft>
              <a:buClr>
                <a:schemeClr val="bg1"/>
              </a:buClr>
              <a:buFont typeface="Arial" panose="020B0604020202020204" pitchFamily="34" charset="0"/>
              <a:buChar char="•"/>
              <a:defRPr/>
            </a:pPr>
            <a:r>
              <a:rPr lang="en-US" sz="2000" dirty="0" smtClean="0">
                <a:solidFill>
                  <a:schemeClr val="bg1"/>
                </a:solidFill>
                <a:latin typeface="+mj-lt"/>
              </a:rPr>
              <a:t>The </a:t>
            </a:r>
            <a:r>
              <a:rPr lang="en-US" sz="2000" dirty="0">
                <a:solidFill>
                  <a:schemeClr val="bg1"/>
                </a:solidFill>
                <a:latin typeface="+mj-lt"/>
              </a:rPr>
              <a:t>Rule also gives</a:t>
            </a:r>
            <a:r>
              <a:rPr lang="en-US" sz="2000" b="1" dirty="0">
                <a:solidFill>
                  <a:schemeClr val="bg1"/>
                </a:solidFill>
                <a:latin typeface="+mj-lt"/>
              </a:rPr>
              <a:t> </a:t>
            </a:r>
            <a:r>
              <a:rPr lang="en-US" sz="2000" b="1" dirty="0" smtClean="0">
                <a:solidFill>
                  <a:schemeClr val="bg1"/>
                </a:solidFill>
                <a:latin typeface="+mj-lt"/>
              </a:rPr>
              <a:t>patients </a:t>
            </a:r>
            <a:r>
              <a:rPr lang="en-US" sz="2000" b="1" dirty="0">
                <a:solidFill>
                  <a:schemeClr val="bg1"/>
                </a:solidFill>
                <a:latin typeface="+mj-lt"/>
              </a:rPr>
              <a:t>rights </a:t>
            </a:r>
            <a:r>
              <a:rPr lang="en-US" sz="2000" dirty="0">
                <a:solidFill>
                  <a:schemeClr val="bg1"/>
                </a:solidFill>
                <a:latin typeface="+mj-lt"/>
              </a:rPr>
              <a:t>over their health information, including rights to examine and obtain a copy of their health records, and to request </a:t>
            </a:r>
            <a:r>
              <a:rPr lang="en-US" sz="2000" dirty="0" smtClean="0">
                <a:solidFill>
                  <a:schemeClr val="bg1"/>
                </a:solidFill>
                <a:latin typeface="+mj-lt"/>
              </a:rPr>
              <a:t>corrections</a:t>
            </a:r>
            <a:endParaRPr lang="en-US" sz="2000" dirty="0">
              <a:solidFill>
                <a:schemeClr val="bg1"/>
              </a:solidFill>
              <a:latin typeface="+mj-lt"/>
            </a:endParaRPr>
          </a:p>
        </p:txBody>
      </p:sp>
      <p:pic>
        <p:nvPicPr>
          <p:cNvPr id="4" name="Picture 2" descr="Z:\Allison\3DStickFigures1-6\3DStickFigures-Vol4\PPP_PRD_445_-_NUMBER_1_-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719" y="4141695"/>
            <a:ext cx="2326469" cy="232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Hire Orientation Student Volunteers 1.5.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AAE63FC9FB646B2E017A451B4DADD" ma:contentTypeVersion="0" ma:contentTypeDescription="Create a new document." ma:contentTypeScope="" ma:versionID="9fac1069428e03ccc0f7da1a3d2d8fd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571B2-8705-4020-9A64-F4DCF93E51CF}">
  <ds:schemaRefs>
    <ds:schemaRef ds:uri="http://schemas.microsoft.com/sharepoint/v3/contenttype/forms"/>
  </ds:schemaRefs>
</ds:datastoreItem>
</file>

<file path=customXml/itemProps2.xml><?xml version="1.0" encoding="utf-8"?>
<ds:datastoreItem xmlns:ds="http://schemas.openxmlformats.org/officeDocument/2006/customXml" ds:itemID="{48B3F1F4-5968-4B81-BAB0-5FD5631897F6}">
  <ds:schemaRef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purl.org/dc/dcmitype/"/>
  </ds:schemaRefs>
</ds:datastoreItem>
</file>

<file path=customXml/itemProps3.xml><?xml version="1.0" encoding="utf-8"?>
<ds:datastoreItem xmlns:ds="http://schemas.openxmlformats.org/officeDocument/2006/customXml" ds:itemID="{20A81985-0157-42B9-AFA9-C53125D3E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New Hire Orientation Student Volunteers 1.5.2017</Template>
  <TotalTime>18002</TotalTime>
  <Words>1894</Words>
  <Application>Microsoft Office PowerPoint</Application>
  <PresentationFormat>On-screen Show (4:3)</PresentationFormat>
  <Paragraphs>306</Paragraphs>
  <Slides>41</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Times New Roman</vt:lpstr>
      <vt:lpstr>Wingdings</vt:lpstr>
      <vt:lpstr>Wingdings 2</vt:lpstr>
      <vt:lpstr>New Hire Orientation Student Volunteers 1.5.2017</vt:lpstr>
      <vt:lpstr>PowerPoint Presentation</vt:lpstr>
      <vt:lpstr>HIPAA and Privacy Training</vt:lpstr>
      <vt:lpstr>Today’s Plan</vt:lpstr>
      <vt:lpstr>What laws protect health records?</vt:lpstr>
      <vt:lpstr>HIPAA</vt:lpstr>
      <vt:lpstr>HIPAA governs  Protected Health Information (PHI)</vt:lpstr>
      <vt:lpstr>What is “Identifying Information”?</vt:lpstr>
      <vt:lpstr>HIPAA is broken into 3 Rules</vt:lpstr>
      <vt:lpstr>HIPAA Rule #1:  Privacy Rule</vt:lpstr>
      <vt:lpstr>How do patients know their rights? </vt:lpstr>
      <vt:lpstr>Notice of Privacy Practices</vt:lpstr>
      <vt:lpstr>Privacy Rule: Patient Rights and Requests</vt:lpstr>
      <vt:lpstr>Identifying Patient Rights</vt:lpstr>
      <vt:lpstr>What to do when you recognize a privacy right request?</vt:lpstr>
      <vt:lpstr>Records Requests by Patients</vt:lpstr>
      <vt:lpstr>One of the ways that we protect privacy is by following the “Minimum Necessary” Standard</vt:lpstr>
      <vt:lpstr>We also protect privacy by limiting disclosures to those authorized by the patient, or by law.</vt:lpstr>
      <vt:lpstr>Health Care Operations</vt:lpstr>
      <vt:lpstr>Is this an appropriate use of PHI?</vt:lpstr>
      <vt:lpstr>Remember, HIPAA protects PHI, which includes, identifying information.  What is “Identifying Information”?</vt:lpstr>
      <vt:lpstr>Answer</vt:lpstr>
      <vt:lpstr>Take away point for the Privacy Rule</vt:lpstr>
      <vt:lpstr>HIPAA Rule #2: Security Rule</vt:lpstr>
      <vt:lpstr>Physical Safeguards Our First Line of Defense</vt:lpstr>
      <vt:lpstr>Which information has to be secured? </vt:lpstr>
      <vt:lpstr>Protected Health Information (PHI)</vt:lpstr>
      <vt:lpstr>How can I protect PHI in my physical workspace?</vt:lpstr>
      <vt:lpstr>Be Aware</vt:lpstr>
      <vt:lpstr>How can I protect PHI in an electronic health record? </vt:lpstr>
      <vt:lpstr>Protect Usernames and Passwords</vt:lpstr>
      <vt:lpstr>Mobile Devices</vt:lpstr>
      <vt:lpstr>Shredding</vt:lpstr>
      <vt:lpstr>HIPAA Rule #3:  Breach Notification Rule</vt:lpstr>
      <vt:lpstr>If you think an inappropriate disclosure of PHI has occurred:</vt:lpstr>
      <vt:lpstr>Phishing Attacks are the new Breaking and Entering!</vt:lpstr>
      <vt:lpstr>How to spot a Phishing Email</vt:lpstr>
      <vt:lpstr>What should you do?</vt:lpstr>
      <vt:lpstr>Quiz</vt:lpstr>
      <vt:lpstr>PowerPoint Presentation</vt:lpstr>
      <vt:lpstr>Contact Information</vt:lpstr>
      <vt:lpstr>PowerPoint Presentation</vt:lpstr>
    </vt:vector>
  </TitlesOfParts>
  <Company>Alaska Native Tribal Health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Allison H</dc:creator>
  <cp:lastModifiedBy>Reed, Allison H</cp:lastModifiedBy>
  <cp:revision>195</cp:revision>
  <cp:lastPrinted>2017-09-27T17:32:25Z</cp:lastPrinted>
  <dcterms:created xsi:type="dcterms:W3CDTF">2017-05-25T19:03:05Z</dcterms:created>
  <dcterms:modified xsi:type="dcterms:W3CDTF">2019-11-15T23:02:24Z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0x0101003A6AAE63FC9FB646B2E017A451B4DADD</vt:lpwstr>
  </property>
</Properties>
</file>